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1"/>
  </p:notesMasterIdLst>
  <p:sldIdLst>
    <p:sldId id="262" r:id="rId2"/>
    <p:sldId id="267" r:id="rId3"/>
    <p:sldId id="268" r:id="rId4"/>
    <p:sldId id="270" r:id="rId5"/>
    <p:sldId id="271" r:id="rId6"/>
    <p:sldId id="272" r:id="rId7"/>
    <p:sldId id="269" r:id="rId8"/>
    <p:sldId id="261" r:id="rId9"/>
    <p:sldId id="273"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BC54"/>
    <a:srgbClr val="00539B"/>
    <a:srgbClr val="0074C8"/>
    <a:srgbClr val="289166"/>
    <a:srgbClr val="056B90"/>
    <a:srgbClr val="08528C"/>
    <a:srgbClr val="DB1564"/>
    <a:srgbClr val="72E6C0"/>
    <a:srgbClr val="12688C"/>
    <a:srgbClr val="00A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6BE282-92EB-4E3E-A2D9-62BD3A633EF1}" v="4" dt="2025-06-13T17:55:01.457"/>
    <p1510:client id="{6F287D20-1FA0-4A41-8E79-1B1C38891E79}" v="106" dt="2025-06-12T19:56:40.9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1" autoAdjust="0"/>
    <p:restoredTop sz="94660"/>
  </p:normalViewPr>
  <p:slideViewPr>
    <p:cSldViewPr snapToGrid="0">
      <p:cViewPr varScale="1">
        <p:scale>
          <a:sx n="108" d="100"/>
          <a:sy n="108" d="100"/>
        </p:scale>
        <p:origin x="1548" y="10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ata3.xml.rels><?xml version="1.0" encoding="UTF-8" standalone="yes"?>
<Relationships xmlns="http://schemas.openxmlformats.org/package/2006/relationships"><Relationship Id="rId3" Type="http://schemas.openxmlformats.org/officeDocument/2006/relationships/hyperlink" Target="mailto:cc_MaryHendricks@texashealth.org" TargetMode="External"/><Relationship Id="rId2" Type="http://schemas.openxmlformats.org/officeDocument/2006/relationships/hyperlink" Target="mailto:HRPP@UTSouthwestern.edu" TargetMode="External"/><Relationship Id="rId1" Type="http://schemas.openxmlformats.org/officeDocument/2006/relationships/hyperlink" Target="https://redcap.link/EntityReviewerForm)" TargetMode="External"/><Relationship Id="rId4" Type="http://schemas.openxmlformats.org/officeDocument/2006/relationships/hyperlink" Target="mailto:and__DavidChen@texashealth.org" TargetMode="External"/></Relationships>
</file>

<file path=ppt/diagrams/_rels/data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3.xml.rels><?xml version="1.0" encoding="UTF-8" standalone="yes"?>
<Relationships xmlns="http://schemas.openxmlformats.org/package/2006/relationships"><Relationship Id="rId3" Type="http://schemas.openxmlformats.org/officeDocument/2006/relationships/hyperlink" Target="mailto:cc_MaryHendricks@texashealth.org" TargetMode="External"/><Relationship Id="rId2" Type="http://schemas.openxmlformats.org/officeDocument/2006/relationships/hyperlink" Target="mailto:HRPP@UTSouthwestern.edu" TargetMode="External"/><Relationship Id="rId1" Type="http://schemas.openxmlformats.org/officeDocument/2006/relationships/hyperlink" Target="https://redcap.link/EntityReviewerForm)" TargetMode="External"/><Relationship Id="rId4" Type="http://schemas.openxmlformats.org/officeDocument/2006/relationships/hyperlink" Target="mailto:and__DavidChen@texashealth.org" TargetMode="External"/></Relationships>
</file>

<file path=ppt/diagrams/_rels/drawing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7D1FF5-F07E-4C01-B5A2-BA193481B7F8}"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6620147C-2064-4F5B-B1A3-4B5D73178884}">
      <dgm:prSet/>
      <dgm:spPr/>
      <dgm:t>
        <a:bodyPr/>
        <a:lstStyle/>
        <a:p>
          <a:r>
            <a:rPr lang="en-US" b="1" dirty="0"/>
            <a:t>Texas Health Research &amp; Education Institute </a:t>
          </a:r>
          <a:r>
            <a:rPr lang="en-US" dirty="0"/>
            <a:t>is</a:t>
          </a:r>
          <a:r>
            <a:rPr lang="en-US" b="1" dirty="0"/>
            <a:t> </a:t>
          </a:r>
          <a:r>
            <a:rPr lang="en-US" dirty="0"/>
            <a:t>Texas Health Resources’ entity that: oversees all Research at THR:</a:t>
          </a:r>
        </a:p>
      </dgm:t>
    </dgm:pt>
    <dgm:pt modelId="{7E70E38B-3FE3-4F05-853D-2360FE024322}" type="parTrans" cxnId="{75AA30DA-9D4D-47EA-B79A-97FB146045ED}">
      <dgm:prSet/>
      <dgm:spPr/>
      <dgm:t>
        <a:bodyPr/>
        <a:lstStyle/>
        <a:p>
          <a:endParaRPr lang="en-US"/>
        </a:p>
      </dgm:t>
    </dgm:pt>
    <dgm:pt modelId="{E987D3A2-B01B-45A1-8235-7D710B77F76B}" type="sibTrans" cxnId="{75AA30DA-9D4D-47EA-B79A-97FB146045ED}">
      <dgm:prSet/>
      <dgm:spPr/>
      <dgm:t>
        <a:bodyPr/>
        <a:lstStyle/>
        <a:p>
          <a:endParaRPr lang="en-US"/>
        </a:p>
      </dgm:t>
    </dgm:pt>
    <dgm:pt modelId="{8B00007A-F641-4029-BD52-5B6FEF76D431}">
      <dgm:prSet/>
      <dgm:spPr/>
      <dgm:t>
        <a:bodyPr/>
        <a:lstStyle/>
        <a:p>
          <a:r>
            <a:rPr lang="en-US" dirty="0"/>
            <a:t>by THR employees </a:t>
          </a:r>
        </a:p>
      </dgm:t>
    </dgm:pt>
    <dgm:pt modelId="{7F7C0200-BFFC-4A32-BF4B-BF84D896B7BC}" type="parTrans" cxnId="{498628AA-9A62-4B33-825E-A2441E056388}">
      <dgm:prSet/>
      <dgm:spPr/>
      <dgm:t>
        <a:bodyPr/>
        <a:lstStyle/>
        <a:p>
          <a:endParaRPr lang="en-US"/>
        </a:p>
      </dgm:t>
    </dgm:pt>
    <dgm:pt modelId="{E1F0C86F-DEEB-43BA-B647-5D7662848786}" type="sibTrans" cxnId="{498628AA-9A62-4B33-825E-A2441E056388}">
      <dgm:prSet/>
      <dgm:spPr/>
      <dgm:t>
        <a:bodyPr/>
        <a:lstStyle/>
        <a:p>
          <a:endParaRPr lang="en-US"/>
        </a:p>
      </dgm:t>
    </dgm:pt>
    <dgm:pt modelId="{6B0C4233-859B-4D76-AEC7-91A6482318CC}">
      <dgm:prSet/>
      <dgm:spPr/>
      <dgm:t>
        <a:bodyPr/>
        <a:lstStyle/>
        <a:p>
          <a:r>
            <a:rPr lang="en-US" dirty="0"/>
            <a:t>and/or involving THR patients or their data.</a:t>
          </a:r>
        </a:p>
      </dgm:t>
    </dgm:pt>
    <dgm:pt modelId="{837D6CF5-C9C2-440B-B72A-6184183EC94B}" type="parTrans" cxnId="{7E7F3D92-81C8-4B4F-9816-CB9FC2062A1D}">
      <dgm:prSet/>
      <dgm:spPr/>
      <dgm:t>
        <a:bodyPr/>
        <a:lstStyle/>
        <a:p>
          <a:endParaRPr lang="en-US"/>
        </a:p>
      </dgm:t>
    </dgm:pt>
    <dgm:pt modelId="{528E4A6D-F101-4027-9B3D-BB14442C9B2F}" type="sibTrans" cxnId="{7E7F3D92-81C8-4B4F-9816-CB9FC2062A1D}">
      <dgm:prSet/>
      <dgm:spPr/>
      <dgm:t>
        <a:bodyPr/>
        <a:lstStyle/>
        <a:p>
          <a:endParaRPr lang="en-US"/>
        </a:p>
      </dgm:t>
    </dgm:pt>
    <dgm:pt modelId="{475A17CD-E0BC-4F5F-BD7C-CC83C11A83E1}" type="pres">
      <dgm:prSet presAssocID="{397D1FF5-F07E-4C01-B5A2-BA193481B7F8}" presName="root" presStyleCnt="0">
        <dgm:presLayoutVars>
          <dgm:dir/>
          <dgm:resizeHandles val="exact"/>
        </dgm:presLayoutVars>
      </dgm:prSet>
      <dgm:spPr/>
    </dgm:pt>
    <dgm:pt modelId="{7EAFF8F9-5549-4F8F-949E-4A619A63ABFF}" type="pres">
      <dgm:prSet presAssocID="{6620147C-2064-4F5B-B1A3-4B5D73178884}" presName="compNode" presStyleCnt="0"/>
      <dgm:spPr/>
    </dgm:pt>
    <dgm:pt modelId="{1DD5D8AB-9287-4E64-B770-09A79E37A5D7}" type="pres">
      <dgm:prSet presAssocID="{6620147C-2064-4F5B-B1A3-4B5D73178884}" presName="bgRect" presStyleLbl="bgShp" presStyleIdx="0" presStyleCnt="3"/>
      <dgm:spPr/>
    </dgm:pt>
    <dgm:pt modelId="{7CD8F699-AA9E-4AF1-BA54-79132D3A24D6}" type="pres">
      <dgm:prSet presAssocID="{6620147C-2064-4F5B-B1A3-4B5D73178884}"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raduation Cap"/>
        </a:ext>
      </dgm:extLst>
    </dgm:pt>
    <dgm:pt modelId="{FE6B5090-AFF7-4C57-8DC7-24CAEBEACE36}" type="pres">
      <dgm:prSet presAssocID="{6620147C-2064-4F5B-B1A3-4B5D73178884}" presName="spaceRect" presStyleCnt="0"/>
      <dgm:spPr/>
    </dgm:pt>
    <dgm:pt modelId="{6B18B54C-4849-4ADE-B6E2-ABB0C1F95899}" type="pres">
      <dgm:prSet presAssocID="{6620147C-2064-4F5B-B1A3-4B5D73178884}" presName="parTx" presStyleLbl="revTx" presStyleIdx="0" presStyleCnt="3">
        <dgm:presLayoutVars>
          <dgm:chMax val="0"/>
          <dgm:chPref val="0"/>
        </dgm:presLayoutVars>
      </dgm:prSet>
      <dgm:spPr/>
    </dgm:pt>
    <dgm:pt modelId="{ABD37742-8844-4BF8-B05C-EC7F77FFC822}" type="pres">
      <dgm:prSet presAssocID="{E987D3A2-B01B-45A1-8235-7D710B77F76B}" presName="sibTrans" presStyleCnt="0"/>
      <dgm:spPr/>
    </dgm:pt>
    <dgm:pt modelId="{B269DCAC-307A-43F0-9F94-ABDA78F8CC5D}" type="pres">
      <dgm:prSet presAssocID="{8B00007A-F641-4029-BD52-5B6FEF76D431}" presName="compNode" presStyleCnt="0"/>
      <dgm:spPr/>
    </dgm:pt>
    <dgm:pt modelId="{603DC52A-233F-41BA-B581-A41CDDD69863}" type="pres">
      <dgm:prSet presAssocID="{8B00007A-F641-4029-BD52-5B6FEF76D431}" presName="bgRect" presStyleLbl="bgShp" presStyleIdx="1" presStyleCnt="3"/>
      <dgm:spPr/>
    </dgm:pt>
    <dgm:pt modelId="{1501320D-3D5D-42D1-BD9B-F30398FAEC4F}" type="pres">
      <dgm:prSet presAssocID="{8B00007A-F641-4029-BD52-5B6FEF76D431}"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roup"/>
        </a:ext>
      </dgm:extLst>
    </dgm:pt>
    <dgm:pt modelId="{DCFAC142-CEFB-4B41-A6E6-254EE5849950}" type="pres">
      <dgm:prSet presAssocID="{8B00007A-F641-4029-BD52-5B6FEF76D431}" presName="spaceRect" presStyleCnt="0"/>
      <dgm:spPr/>
    </dgm:pt>
    <dgm:pt modelId="{CADAAB6E-C01E-426A-80CE-F86E02822EBC}" type="pres">
      <dgm:prSet presAssocID="{8B00007A-F641-4029-BD52-5B6FEF76D431}" presName="parTx" presStyleLbl="revTx" presStyleIdx="1" presStyleCnt="3">
        <dgm:presLayoutVars>
          <dgm:chMax val="0"/>
          <dgm:chPref val="0"/>
        </dgm:presLayoutVars>
      </dgm:prSet>
      <dgm:spPr/>
    </dgm:pt>
    <dgm:pt modelId="{1D3BF0EA-A8B0-4D90-ABA6-35E7CECFD817}" type="pres">
      <dgm:prSet presAssocID="{E1F0C86F-DEEB-43BA-B647-5D7662848786}" presName="sibTrans" presStyleCnt="0"/>
      <dgm:spPr/>
    </dgm:pt>
    <dgm:pt modelId="{6BDB6EBC-76D3-4BCF-A3BC-C26F420CB32D}" type="pres">
      <dgm:prSet presAssocID="{6B0C4233-859B-4D76-AEC7-91A6482318CC}" presName="compNode" presStyleCnt="0"/>
      <dgm:spPr/>
    </dgm:pt>
    <dgm:pt modelId="{91A17FF2-0E7F-4C78-8616-11E7705EDCBD}" type="pres">
      <dgm:prSet presAssocID="{6B0C4233-859B-4D76-AEC7-91A6482318CC}" presName="bgRect" presStyleLbl="bgShp" presStyleIdx="2" presStyleCnt="3" custLinFactNeighborY="2312"/>
      <dgm:spPr/>
    </dgm:pt>
    <dgm:pt modelId="{CE836D0F-5319-4A8B-A387-21167D192650}" type="pres">
      <dgm:prSet presAssocID="{6B0C4233-859B-4D76-AEC7-91A6482318CC}"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Target Audience"/>
        </a:ext>
      </dgm:extLst>
    </dgm:pt>
    <dgm:pt modelId="{1F4D42A2-CF74-47F3-AD56-E21E4A47679B}" type="pres">
      <dgm:prSet presAssocID="{6B0C4233-859B-4D76-AEC7-91A6482318CC}" presName="spaceRect" presStyleCnt="0"/>
      <dgm:spPr/>
    </dgm:pt>
    <dgm:pt modelId="{39F7AE85-81F0-4AF2-823A-0F6A9D592676}" type="pres">
      <dgm:prSet presAssocID="{6B0C4233-859B-4D76-AEC7-91A6482318CC}" presName="parTx" presStyleLbl="revTx" presStyleIdx="2" presStyleCnt="3">
        <dgm:presLayoutVars>
          <dgm:chMax val="0"/>
          <dgm:chPref val="0"/>
        </dgm:presLayoutVars>
      </dgm:prSet>
      <dgm:spPr/>
    </dgm:pt>
  </dgm:ptLst>
  <dgm:cxnLst>
    <dgm:cxn modelId="{D96C4401-7F2E-44A3-B02D-9B575958414D}" type="presOf" srcId="{397D1FF5-F07E-4C01-B5A2-BA193481B7F8}" destId="{475A17CD-E0BC-4F5F-BD7C-CC83C11A83E1}" srcOrd="0" destOrd="0" presId="urn:microsoft.com/office/officeart/2018/2/layout/IconVerticalSolidList"/>
    <dgm:cxn modelId="{65B9AB17-6C81-4F96-A66B-01697893342A}" type="presOf" srcId="{6B0C4233-859B-4D76-AEC7-91A6482318CC}" destId="{39F7AE85-81F0-4AF2-823A-0F6A9D592676}" srcOrd="0" destOrd="0" presId="urn:microsoft.com/office/officeart/2018/2/layout/IconVerticalSolidList"/>
    <dgm:cxn modelId="{F1681561-271E-4E77-9ABD-191F4A02F9EA}" type="presOf" srcId="{8B00007A-F641-4029-BD52-5B6FEF76D431}" destId="{CADAAB6E-C01E-426A-80CE-F86E02822EBC}" srcOrd="0" destOrd="0" presId="urn:microsoft.com/office/officeart/2018/2/layout/IconVerticalSolidList"/>
    <dgm:cxn modelId="{6CC5CB67-6FD2-46C1-A05C-337C91033A9C}" type="presOf" srcId="{6620147C-2064-4F5B-B1A3-4B5D73178884}" destId="{6B18B54C-4849-4ADE-B6E2-ABB0C1F95899}" srcOrd="0" destOrd="0" presId="urn:microsoft.com/office/officeart/2018/2/layout/IconVerticalSolidList"/>
    <dgm:cxn modelId="{7E7F3D92-81C8-4B4F-9816-CB9FC2062A1D}" srcId="{397D1FF5-F07E-4C01-B5A2-BA193481B7F8}" destId="{6B0C4233-859B-4D76-AEC7-91A6482318CC}" srcOrd="2" destOrd="0" parTransId="{837D6CF5-C9C2-440B-B72A-6184183EC94B}" sibTransId="{528E4A6D-F101-4027-9B3D-BB14442C9B2F}"/>
    <dgm:cxn modelId="{498628AA-9A62-4B33-825E-A2441E056388}" srcId="{397D1FF5-F07E-4C01-B5A2-BA193481B7F8}" destId="{8B00007A-F641-4029-BD52-5B6FEF76D431}" srcOrd="1" destOrd="0" parTransId="{7F7C0200-BFFC-4A32-BF4B-BF84D896B7BC}" sibTransId="{E1F0C86F-DEEB-43BA-B647-5D7662848786}"/>
    <dgm:cxn modelId="{75AA30DA-9D4D-47EA-B79A-97FB146045ED}" srcId="{397D1FF5-F07E-4C01-B5A2-BA193481B7F8}" destId="{6620147C-2064-4F5B-B1A3-4B5D73178884}" srcOrd="0" destOrd="0" parTransId="{7E70E38B-3FE3-4F05-853D-2360FE024322}" sibTransId="{E987D3A2-B01B-45A1-8235-7D710B77F76B}"/>
    <dgm:cxn modelId="{4DE138F1-AB49-427A-A6EC-024AE57D8993}" type="presParOf" srcId="{475A17CD-E0BC-4F5F-BD7C-CC83C11A83E1}" destId="{7EAFF8F9-5549-4F8F-949E-4A619A63ABFF}" srcOrd="0" destOrd="0" presId="urn:microsoft.com/office/officeart/2018/2/layout/IconVerticalSolidList"/>
    <dgm:cxn modelId="{82223F06-3E35-42D6-B56C-55C83731283F}" type="presParOf" srcId="{7EAFF8F9-5549-4F8F-949E-4A619A63ABFF}" destId="{1DD5D8AB-9287-4E64-B770-09A79E37A5D7}" srcOrd="0" destOrd="0" presId="urn:microsoft.com/office/officeart/2018/2/layout/IconVerticalSolidList"/>
    <dgm:cxn modelId="{FA98BEDC-0278-482D-8A8A-08EC3143031E}" type="presParOf" srcId="{7EAFF8F9-5549-4F8F-949E-4A619A63ABFF}" destId="{7CD8F699-AA9E-4AF1-BA54-79132D3A24D6}" srcOrd="1" destOrd="0" presId="urn:microsoft.com/office/officeart/2018/2/layout/IconVerticalSolidList"/>
    <dgm:cxn modelId="{99AEC524-E44C-4085-9699-AE135D73AE6F}" type="presParOf" srcId="{7EAFF8F9-5549-4F8F-949E-4A619A63ABFF}" destId="{FE6B5090-AFF7-4C57-8DC7-24CAEBEACE36}" srcOrd="2" destOrd="0" presId="urn:microsoft.com/office/officeart/2018/2/layout/IconVerticalSolidList"/>
    <dgm:cxn modelId="{7DE00A84-2956-43F2-A561-252486565445}" type="presParOf" srcId="{7EAFF8F9-5549-4F8F-949E-4A619A63ABFF}" destId="{6B18B54C-4849-4ADE-B6E2-ABB0C1F95899}" srcOrd="3" destOrd="0" presId="urn:microsoft.com/office/officeart/2018/2/layout/IconVerticalSolidList"/>
    <dgm:cxn modelId="{D210AD29-9705-4843-BA63-944DE4DDFFBD}" type="presParOf" srcId="{475A17CD-E0BC-4F5F-BD7C-CC83C11A83E1}" destId="{ABD37742-8844-4BF8-B05C-EC7F77FFC822}" srcOrd="1" destOrd="0" presId="urn:microsoft.com/office/officeart/2018/2/layout/IconVerticalSolidList"/>
    <dgm:cxn modelId="{0C287052-92B6-4F69-9DAA-491902F51F8C}" type="presParOf" srcId="{475A17CD-E0BC-4F5F-BD7C-CC83C11A83E1}" destId="{B269DCAC-307A-43F0-9F94-ABDA78F8CC5D}" srcOrd="2" destOrd="0" presId="urn:microsoft.com/office/officeart/2018/2/layout/IconVerticalSolidList"/>
    <dgm:cxn modelId="{1E36453E-DB9D-4028-A9C0-3FD7BCF4B353}" type="presParOf" srcId="{B269DCAC-307A-43F0-9F94-ABDA78F8CC5D}" destId="{603DC52A-233F-41BA-B581-A41CDDD69863}" srcOrd="0" destOrd="0" presId="urn:microsoft.com/office/officeart/2018/2/layout/IconVerticalSolidList"/>
    <dgm:cxn modelId="{C0A18AD1-92D5-46DA-8EEF-B5BA32A06210}" type="presParOf" srcId="{B269DCAC-307A-43F0-9F94-ABDA78F8CC5D}" destId="{1501320D-3D5D-42D1-BD9B-F30398FAEC4F}" srcOrd="1" destOrd="0" presId="urn:microsoft.com/office/officeart/2018/2/layout/IconVerticalSolidList"/>
    <dgm:cxn modelId="{3178D9E1-0ED6-464A-9211-82BC9A5FFB29}" type="presParOf" srcId="{B269DCAC-307A-43F0-9F94-ABDA78F8CC5D}" destId="{DCFAC142-CEFB-4B41-A6E6-254EE5849950}" srcOrd="2" destOrd="0" presId="urn:microsoft.com/office/officeart/2018/2/layout/IconVerticalSolidList"/>
    <dgm:cxn modelId="{7E030343-7901-4689-B476-F1ECE7C201FC}" type="presParOf" srcId="{B269DCAC-307A-43F0-9F94-ABDA78F8CC5D}" destId="{CADAAB6E-C01E-426A-80CE-F86E02822EBC}" srcOrd="3" destOrd="0" presId="urn:microsoft.com/office/officeart/2018/2/layout/IconVerticalSolidList"/>
    <dgm:cxn modelId="{D5D8EDA4-98C6-434E-9991-86977833F7B6}" type="presParOf" srcId="{475A17CD-E0BC-4F5F-BD7C-CC83C11A83E1}" destId="{1D3BF0EA-A8B0-4D90-ABA6-35E7CECFD817}" srcOrd="3" destOrd="0" presId="urn:microsoft.com/office/officeart/2018/2/layout/IconVerticalSolidList"/>
    <dgm:cxn modelId="{B52BF55B-47D7-44EB-8591-A3C9E96B51A3}" type="presParOf" srcId="{475A17CD-E0BC-4F5F-BD7C-CC83C11A83E1}" destId="{6BDB6EBC-76D3-4BCF-A3BC-C26F420CB32D}" srcOrd="4" destOrd="0" presId="urn:microsoft.com/office/officeart/2018/2/layout/IconVerticalSolidList"/>
    <dgm:cxn modelId="{E9E6A2BB-6F2E-4E1A-8F76-8B155372AA9C}" type="presParOf" srcId="{6BDB6EBC-76D3-4BCF-A3BC-C26F420CB32D}" destId="{91A17FF2-0E7F-4C78-8616-11E7705EDCBD}" srcOrd="0" destOrd="0" presId="urn:microsoft.com/office/officeart/2018/2/layout/IconVerticalSolidList"/>
    <dgm:cxn modelId="{10170E83-7F6A-4EB4-A857-5588AB842EB4}" type="presParOf" srcId="{6BDB6EBC-76D3-4BCF-A3BC-C26F420CB32D}" destId="{CE836D0F-5319-4A8B-A387-21167D192650}" srcOrd="1" destOrd="0" presId="urn:microsoft.com/office/officeart/2018/2/layout/IconVerticalSolidList"/>
    <dgm:cxn modelId="{BB11D2EE-895B-4CC0-8EF7-85E2B25D578B}" type="presParOf" srcId="{6BDB6EBC-76D3-4BCF-A3BC-C26F420CB32D}" destId="{1F4D42A2-CF74-47F3-AD56-E21E4A47679B}" srcOrd="2" destOrd="0" presId="urn:microsoft.com/office/officeart/2018/2/layout/IconVerticalSolidList"/>
    <dgm:cxn modelId="{1FD25634-23B1-46B7-90F1-C9A6867BA1CD}" type="presParOf" srcId="{6BDB6EBC-76D3-4BCF-A3BC-C26F420CB32D}" destId="{39F7AE85-81F0-4AF2-823A-0F6A9D592676}"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CE296A9-7A90-48E1-8F27-1ABC060505D2}" type="doc">
      <dgm:prSet loTypeId="urn:microsoft.com/office/officeart/2005/8/layout/vProcess5" loCatId="process" qsTypeId="urn:microsoft.com/office/officeart/2005/8/quickstyle/simple1" qsCatId="simple" csTypeId="urn:microsoft.com/office/officeart/2005/8/colors/accent2_2" csCatId="accent2"/>
      <dgm:spPr/>
      <dgm:t>
        <a:bodyPr/>
        <a:lstStyle/>
        <a:p>
          <a:endParaRPr lang="en-US"/>
        </a:p>
      </dgm:t>
    </dgm:pt>
    <dgm:pt modelId="{60CB3A8C-6F08-4FF5-B1F0-298D8463C8BF}">
      <dgm:prSet/>
      <dgm:spPr/>
      <dgm:t>
        <a:bodyPr/>
        <a:lstStyle/>
        <a:p>
          <a:r>
            <a:rPr lang="en-US" dirty="0"/>
            <a:t>The first step is to determine if your project is Human Subject research based on the federal regulations and therefore requires IRB oversight or if it may be considered Exempt. This will determine your path/steps to approval.</a:t>
          </a:r>
        </a:p>
      </dgm:t>
    </dgm:pt>
    <dgm:pt modelId="{176B2BA5-798B-4088-B0B8-3C1177665E29}" type="parTrans" cxnId="{63C3ED5A-B697-4F63-8BA9-9DB513536F2C}">
      <dgm:prSet/>
      <dgm:spPr/>
      <dgm:t>
        <a:bodyPr/>
        <a:lstStyle/>
        <a:p>
          <a:endParaRPr lang="en-US"/>
        </a:p>
      </dgm:t>
    </dgm:pt>
    <dgm:pt modelId="{D110376B-DAFF-49BF-A407-296FC4A219F5}" type="sibTrans" cxnId="{63C3ED5A-B697-4F63-8BA9-9DB513536F2C}">
      <dgm:prSet/>
      <dgm:spPr/>
      <dgm:t>
        <a:bodyPr/>
        <a:lstStyle/>
        <a:p>
          <a:endParaRPr lang="en-US"/>
        </a:p>
      </dgm:t>
    </dgm:pt>
    <dgm:pt modelId="{299B95E0-3B12-476F-84DF-35F4E4DD2C44}">
      <dgm:prSet/>
      <dgm:spPr/>
      <dgm:t>
        <a:bodyPr/>
        <a:lstStyle/>
        <a:p>
          <a:r>
            <a:rPr lang="en-US" b="1" dirty="0"/>
            <a:t>Exempt studies </a:t>
          </a:r>
          <a:r>
            <a:rPr lang="en-US" dirty="0"/>
            <a:t>must complete the Y1 or Y2 form to request an IRB exemption.</a:t>
          </a:r>
        </a:p>
      </dgm:t>
    </dgm:pt>
    <dgm:pt modelId="{3EBA54A7-3ECB-4761-B545-056972949E20}" type="parTrans" cxnId="{DDC7A19E-DF58-4496-8AA5-7F83D297CB5A}">
      <dgm:prSet/>
      <dgm:spPr/>
      <dgm:t>
        <a:bodyPr/>
        <a:lstStyle/>
        <a:p>
          <a:endParaRPr lang="en-US"/>
        </a:p>
      </dgm:t>
    </dgm:pt>
    <dgm:pt modelId="{E5B58212-01C1-4786-A6ED-2749624904C5}" type="sibTrans" cxnId="{DDC7A19E-DF58-4496-8AA5-7F83D297CB5A}">
      <dgm:prSet/>
      <dgm:spPr/>
      <dgm:t>
        <a:bodyPr/>
        <a:lstStyle/>
        <a:p>
          <a:endParaRPr lang="en-US"/>
        </a:p>
      </dgm:t>
    </dgm:pt>
    <dgm:pt modelId="{4D3E8967-5ACA-4028-85F0-245FDC91881C}">
      <dgm:prSet/>
      <dgm:spPr/>
      <dgm:t>
        <a:bodyPr/>
        <a:lstStyle/>
        <a:p>
          <a:r>
            <a:rPr lang="en-US" dirty="0"/>
            <a:t>The Y1 form is for use when all data/specimens in the research will be anonymous to investigators and study is </a:t>
          </a:r>
          <a:r>
            <a:rPr lang="en-US" b="1" dirty="0"/>
            <a:t>not </a:t>
          </a:r>
          <a:r>
            <a:rPr lang="en-US" dirty="0"/>
            <a:t>FDA regulated.</a:t>
          </a:r>
        </a:p>
      </dgm:t>
    </dgm:pt>
    <dgm:pt modelId="{AFF25DB2-0C46-4BE4-977C-FF071C62FDE8}" type="parTrans" cxnId="{6518FE7E-C78B-484D-93A1-FEC429CBEFB6}">
      <dgm:prSet/>
      <dgm:spPr/>
      <dgm:t>
        <a:bodyPr/>
        <a:lstStyle/>
        <a:p>
          <a:endParaRPr lang="en-US"/>
        </a:p>
      </dgm:t>
    </dgm:pt>
    <dgm:pt modelId="{243CDA4D-BDCF-465B-ADE5-8B6D6C8BBDA7}" type="sibTrans" cxnId="{6518FE7E-C78B-484D-93A1-FEC429CBEFB6}">
      <dgm:prSet/>
      <dgm:spPr/>
      <dgm:t>
        <a:bodyPr/>
        <a:lstStyle/>
        <a:p>
          <a:endParaRPr lang="en-US"/>
        </a:p>
      </dgm:t>
    </dgm:pt>
    <dgm:pt modelId="{2FD46C76-14CD-43BE-8BDD-FEBBE7E3A964}">
      <dgm:prSet/>
      <dgm:spPr/>
      <dgm:t>
        <a:bodyPr/>
        <a:lstStyle/>
        <a:p>
          <a:r>
            <a:rPr lang="en-US" dirty="0"/>
            <a:t>The Y2 form is for projects not intended as Research (QI, Program evaluation, case report, etc.). *Note - Case reports do require submission of a Y2 form AND patient consent (specific release/consent for case reports)</a:t>
          </a:r>
        </a:p>
      </dgm:t>
    </dgm:pt>
    <dgm:pt modelId="{65357522-87DC-4E83-AB0E-7F5D011FBA84}" type="parTrans" cxnId="{B8CF39F5-2BA2-4DD5-AF93-7135D8F6DD5D}">
      <dgm:prSet/>
      <dgm:spPr/>
      <dgm:t>
        <a:bodyPr/>
        <a:lstStyle/>
        <a:p>
          <a:endParaRPr lang="en-US"/>
        </a:p>
      </dgm:t>
    </dgm:pt>
    <dgm:pt modelId="{876D588D-674A-4176-9571-E2884EE84905}" type="sibTrans" cxnId="{B8CF39F5-2BA2-4DD5-AF93-7135D8F6DD5D}">
      <dgm:prSet/>
      <dgm:spPr/>
      <dgm:t>
        <a:bodyPr/>
        <a:lstStyle/>
        <a:p>
          <a:endParaRPr lang="en-US"/>
        </a:p>
      </dgm:t>
    </dgm:pt>
    <dgm:pt modelId="{3ED7DF1D-D33B-40A5-B106-0B49F41EAA84}" type="pres">
      <dgm:prSet presAssocID="{9CE296A9-7A90-48E1-8F27-1ABC060505D2}" presName="outerComposite" presStyleCnt="0">
        <dgm:presLayoutVars>
          <dgm:chMax val="5"/>
          <dgm:dir/>
          <dgm:resizeHandles val="exact"/>
        </dgm:presLayoutVars>
      </dgm:prSet>
      <dgm:spPr/>
    </dgm:pt>
    <dgm:pt modelId="{A2CE7E45-6E27-4A91-B573-E6C2FE758BD8}" type="pres">
      <dgm:prSet presAssocID="{9CE296A9-7A90-48E1-8F27-1ABC060505D2}" presName="dummyMaxCanvas" presStyleCnt="0">
        <dgm:presLayoutVars/>
      </dgm:prSet>
      <dgm:spPr/>
    </dgm:pt>
    <dgm:pt modelId="{80851F8B-8551-48F5-9735-A7F7DF73392A}" type="pres">
      <dgm:prSet presAssocID="{9CE296A9-7A90-48E1-8F27-1ABC060505D2}" presName="TwoNodes_1" presStyleLbl="node1" presStyleIdx="0" presStyleCnt="2">
        <dgm:presLayoutVars>
          <dgm:bulletEnabled val="1"/>
        </dgm:presLayoutVars>
      </dgm:prSet>
      <dgm:spPr/>
    </dgm:pt>
    <dgm:pt modelId="{B8065758-8241-4509-B22F-3E4A4EF90AF8}" type="pres">
      <dgm:prSet presAssocID="{9CE296A9-7A90-48E1-8F27-1ABC060505D2}" presName="TwoNodes_2" presStyleLbl="node1" presStyleIdx="1" presStyleCnt="2">
        <dgm:presLayoutVars>
          <dgm:bulletEnabled val="1"/>
        </dgm:presLayoutVars>
      </dgm:prSet>
      <dgm:spPr/>
    </dgm:pt>
    <dgm:pt modelId="{F4541174-18D1-4189-94CE-E72F287807CD}" type="pres">
      <dgm:prSet presAssocID="{9CE296A9-7A90-48E1-8F27-1ABC060505D2}" presName="TwoConn_1-2" presStyleLbl="fgAccFollowNode1" presStyleIdx="0" presStyleCnt="1">
        <dgm:presLayoutVars>
          <dgm:bulletEnabled val="1"/>
        </dgm:presLayoutVars>
      </dgm:prSet>
      <dgm:spPr/>
    </dgm:pt>
    <dgm:pt modelId="{C07EE624-3AD3-48CB-B83C-24B09F1D4D82}" type="pres">
      <dgm:prSet presAssocID="{9CE296A9-7A90-48E1-8F27-1ABC060505D2}" presName="TwoNodes_1_text" presStyleLbl="node1" presStyleIdx="1" presStyleCnt="2">
        <dgm:presLayoutVars>
          <dgm:bulletEnabled val="1"/>
        </dgm:presLayoutVars>
      </dgm:prSet>
      <dgm:spPr/>
    </dgm:pt>
    <dgm:pt modelId="{3D48850E-0634-46FB-BFA5-6650E787C19F}" type="pres">
      <dgm:prSet presAssocID="{9CE296A9-7A90-48E1-8F27-1ABC060505D2}" presName="TwoNodes_2_text" presStyleLbl="node1" presStyleIdx="1" presStyleCnt="2">
        <dgm:presLayoutVars>
          <dgm:bulletEnabled val="1"/>
        </dgm:presLayoutVars>
      </dgm:prSet>
      <dgm:spPr/>
    </dgm:pt>
  </dgm:ptLst>
  <dgm:cxnLst>
    <dgm:cxn modelId="{B608720B-23D1-45B1-A3B7-B21E96F71AAD}" type="presOf" srcId="{60CB3A8C-6F08-4FF5-B1F0-298D8463C8BF}" destId="{C07EE624-3AD3-48CB-B83C-24B09F1D4D82}" srcOrd="1" destOrd="0" presId="urn:microsoft.com/office/officeart/2005/8/layout/vProcess5"/>
    <dgm:cxn modelId="{8321AB17-372B-405F-92A5-1DDF1D034B37}" type="presOf" srcId="{2FD46C76-14CD-43BE-8BDD-FEBBE7E3A964}" destId="{3D48850E-0634-46FB-BFA5-6650E787C19F}" srcOrd="1" destOrd="2" presId="urn:microsoft.com/office/officeart/2005/8/layout/vProcess5"/>
    <dgm:cxn modelId="{1F489226-474D-4840-921F-A829C3CEBE86}" type="presOf" srcId="{60CB3A8C-6F08-4FF5-B1F0-298D8463C8BF}" destId="{80851F8B-8551-48F5-9735-A7F7DF73392A}" srcOrd="0" destOrd="0" presId="urn:microsoft.com/office/officeart/2005/8/layout/vProcess5"/>
    <dgm:cxn modelId="{BEADEC37-6701-42F2-A63B-163BECA96E0A}" type="presOf" srcId="{9CE296A9-7A90-48E1-8F27-1ABC060505D2}" destId="{3ED7DF1D-D33B-40A5-B106-0B49F41EAA84}" srcOrd="0" destOrd="0" presId="urn:microsoft.com/office/officeart/2005/8/layout/vProcess5"/>
    <dgm:cxn modelId="{9F475B5E-ECA5-4182-A316-F78F46067899}" type="presOf" srcId="{4D3E8967-5ACA-4028-85F0-245FDC91881C}" destId="{3D48850E-0634-46FB-BFA5-6650E787C19F}" srcOrd="1" destOrd="1" presId="urn:microsoft.com/office/officeart/2005/8/layout/vProcess5"/>
    <dgm:cxn modelId="{45BC4F69-39BA-4099-A99D-A0283600C3FB}" type="presOf" srcId="{2FD46C76-14CD-43BE-8BDD-FEBBE7E3A964}" destId="{B8065758-8241-4509-B22F-3E4A4EF90AF8}" srcOrd="0" destOrd="2" presId="urn:microsoft.com/office/officeart/2005/8/layout/vProcess5"/>
    <dgm:cxn modelId="{63C3ED5A-B697-4F63-8BA9-9DB513536F2C}" srcId="{9CE296A9-7A90-48E1-8F27-1ABC060505D2}" destId="{60CB3A8C-6F08-4FF5-B1F0-298D8463C8BF}" srcOrd="0" destOrd="0" parTransId="{176B2BA5-798B-4088-B0B8-3C1177665E29}" sibTransId="{D110376B-DAFF-49BF-A407-296FC4A219F5}"/>
    <dgm:cxn modelId="{6518FE7E-C78B-484D-93A1-FEC429CBEFB6}" srcId="{299B95E0-3B12-476F-84DF-35F4E4DD2C44}" destId="{4D3E8967-5ACA-4028-85F0-245FDC91881C}" srcOrd="0" destOrd="0" parTransId="{AFF25DB2-0C46-4BE4-977C-FF071C62FDE8}" sibTransId="{243CDA4D-BDCF-465B-ADE5-8B6D6C8BBDA7}"/>
    <dgm:cxn modelId="{F34D478B-4005-4FF5-84AE-52C745C4CC95}" type="presOf" srcId="{299B95E0-3B12-476F-84DF-35F4E4DD2C44}" destId="{B8065758-8241-4509-B22F-3E4A4EF90AF8}" srcOrd="0" destOrd="0" presId="urn:microsoft.com/office/officeart/2005/8/layout/vProcess5"/>
    <dgm:cxn modelId="{684F7D9B-41D3-4BD1-A9BD-93309085A5EA}" type="presOf" srcId="{4D3E8967-5ACA-4028-85F0-245FDC91881C}" destId="{B8065758-8241-4509-B22F-3E4A4EF90AF8}" srcOrd="0" destOrd="1" presId="urn:microsoft.com/office/officeart/2005/8/layout/vProcess5"/>
    <dgm:cxn modelId="{DDC7A19E-DF58-4496-8AA5-7F83D297CB5A}" srcId="{9CE296A9-7A90-48E1-8F27-1ABC060505D2}" destId="{299B95E0-3B12-476F-84DF-35F4E4DD2C44}" srcOrd="1" destOrd="0" parTransId="{3EBA54A7-3ECB-4761-B545-056972949E20}" sibTransId="{E5B58212-01C1-4786-A6ED-2749624904C5}"/>
    <dgm:cxn modelId="{6E58CCC5-45DD-44D8-BBEF-046A02FF1132}" type="presOf" srcId="{299B95E0-3B12-476F-84DF-35F4E4DD2C44}" destId="{3D48850E-0634-46FB-BFA5-6650E787C19F}" srcOrd="1" destOrd="0" presId="urn:microsoft.com/office/officeart/2005/8/layout/vProcess5"/>
    <dgm:cxn modelId="{0921D2C5-23B1-48C4-909A-F64C1C2A28D5}" type="presOf" srcId="{D110376B-DAFF-49BF-A407-296FC4A219F5}" destId="{F4541174-18D1-4189-94CE-E72F287807CD}" srcOrd="0" destOrd="0" presId="urn:microsoft.com/office/officeart/2005/8/layout/vProcess5"/>
    <dgm:cxn modelId="{B8CF39F5-2BA2-4DD5-AF93-7135D8F6DD5D}" srcId="{299B95E0-3B12-476F-84DF-35F4E4DD2C44}" destId="{2FD46C76-14CD-43BE-8BDD-FEBBE7E3A964}" srcOrd="1" destOrd="0" parTransId="{65357522-87DC-4E83-AB0E-7F5D011FBA84}" sibTransId="{876D588D-674A-4176-9571-E2884EE84905}"/>
    <dgm:cxn modelId="{4AE237E8-F9C0-44D7-9ACA-BA171D09A673}" type="presParOf" srcId="{3ED7DF1D-D33B-40A5-B106-0B49F41EAA84}" destId="{A2CE7E45-6E27-4A91-B573-E6C2FE758BD8}" srcOrd="0" destOrd="0" presId="urn:microsoft.com/office/officeart/2005/8/layout/vProcess5"/>
    <dgm:cxn modelId="{DD7E1C47-D1E6-4B49-AA48-27B4FC91D636}" type="presParOf" srcId="{3ED7DF1D-D33B-40A5-B106-0B49F41EAA84}" destId="{80851F8B-8551-48F5-9735-A7F7DF73392A}" srcOrd="1" destOrd="0" presId="urn:microsoft.com/office/officeart/2005/8/layout/vProcess5"/>
    <dgm:cxn modelId="{0AB9FD20-3629-4B5D-80CC-1E01E21EA239}" type="presParOf" srcId="{3ED7DF1D-D33B-40A5-B106-0B49F41EAA84}" destId="{B8065758-8241-4509-B22F-3E4A4EF90AF8}" srcOrd="2" destOrd="0" presId="urn:microsoft.com/office/officeart/2005/8/layout/vProcess5"/>
    <dgm:cxn modelId="{A551C235-5190-48BD-B4FC-66AEDEE2B28E}" type="presParOf" srcId="{3ED7DF1D-D33B-40A5-B106-0B49F41EAA84}" destId="{F4541174-18D1-4189-94CE-E72F287807CD}" srcOrd="3" destOrd="0" presId="urn:microsoft.com/office/officeart/2005/8/layout/vProcess5"/>
    <dgm:cxn modelId="{EE703AEB-62A6-4E82-86B3-864F7C8E0736}" type="presParOf" srcId="{3ED7DF1D-D33B-40A5-B106-0B49F41EAA84}" destId="{C07EE624-3AD3-48CB-B83C-24B09F1D4D82}" srcOrd="4" destOrd="0" presId="urn:microsoft.com/office/officeart/2005/8/layout/vProcess5"/>
    <dgm:cxn modelId="{FBE4AC00-0845-4EDD-B663-DA839A588048}" type="presParOf" srcId="{3ED7DF1D-D33B-40A5-B106-0B49F41EAA84}" destId="{3D48850E-0634-46FB-BFA5-6650E787C19F}" srcOrd="5"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E6F4380-9A81-4F97-8D46-EECEAEF95F4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E9D0AC1B-2195-4822-B3C7-009EA7E161BF}">
      <dgm:prSet custT="1"/>
      <dgm:spPr>
        <a:solidFill>
          <a:srgbClr val="4DBC54"/>
        </a:solidFill>
      </dgm:spPr>
      <dgm:t>
        <a:bodyPr/>
        <a:lstStyle/>
        <a:p>
          <a:r>
            <a:rPr lang="en-US" sz="1100" kern="1200" dirty="0">
              <a:solidFill>
                <a:schemeClr val="tx1"/>
              </a:solidFill>
              <a:latin typeface="+mn-lt"/>
            </a:rPr>
            <a:t>If you are unsure if your project may qualify as exempt, exempt projects must be able to answer “No” to all questions listed in Item 6 on page 2 of the Y1 form or in Section 5 on page 2 of the Y2 form. If your study meets the criteria, submit the Y1 or Y2 form (whichever is appropriate for your project), along with the signed Entity Reviewer form</a:t>
          </a:r>
          <a:r>
            <a:rPr lang="en-US" sz="1100" u="sng" kern="1200" dirty="0">
              <a:solidFill>
                <a:schemeClr val="tx1"/>
              </a:solidFill>
              <a:latin typeface="+mn-lt"/>
            </a:rPr>
            <a:t> (</a:t>
          </a:r>
          <a:r>
            <a:rPr lang="en-US" sz="1100" u="sng" kern="1200" dirty="0">
              <a:solidFill>
                <a:schemeClr val="tx1"/>
              </a:solidFill>
              <a:latin typeface="+mn-lt"/>
              <a:hlinkClick xmlns:r="http://schemas.openxmlformats.org/officeDocument/2006/relationships" r:id="rId1">
                <a:extLst>
                  <a:ext uri="{A12FA001-AC4F-418D-AE19-62706E023703}">
                    <ahyp:hlinkClr xmlns:ahyp="http://schemas.microsoft.com/office/drawing/2018/hyperlinkcolor" val="tx"/>
                  </a:ext>
                </a:extLst>
              </a:hlinkClick>
            </a:rPr>
            <a:t>https://redcap.link/EntityReviewerForm)</a:t>
          </a:r>
          <a:r>
            <a:rPr lang="en-US" sz="1100" kern="1200" dirty="0">
              <a:solidFill>
                <a:schemeClr val="tx1"/>
              </a:solidFill>
              <a:latin typeface="+mn-lt"/>
            </a:rPr>
            <a:t> to </a:t>
          </a:r>
          <a:r>
            <a:rPr lang="en-US" sz="1100" u="sng" kern="1200" dirty="0">
              <a:solidFill>
                <a:schemeClr val="tx1"/>
              </a:solidFill>
              <a:latin typeface="+mn-lt"/>
              <a:hlinkClick xmlns:r="http://schemas.openxmlformats.org/officeDocument/2006/relationships" r:id="rId2">
                <a:extLst>
                  <a:ext uri="{A12FA001-AC4F-418D-AE19-62706E023703}">
                    <ahyp:hlinkClr xmlns:ahyp="http://schemas.microsoft.com/office/drawing/2018/hyperlinkcolor" val="tx"/>
                  </a:ext>
                </a:extLst>
              </a:hlinkClick>
            </a:rPr>
            <a:t>HRPP@UTSouthwestern.edu</a:t>
          </a:r>
          <a:r>
            <a:rPr lang="en-US" sz="1100" kern="1200" dirty="0">
              <a:solidFill>
                <a:schemeClr val="tx1"/>
              </a:solidFill>
              <a:latin typeface="+mn-lt"/>
            </a:rPr>
            <a:t>  and </a:t>
          </a:r>
          <a:r>
            <a:rPr lang="en-US" sz="1100" u="sng" kern="1200" dirty="0">
              <a:solidFill>
                <a:schemeClr val="tx1"/>
              </a:solidFill>
              <a:latin typeface="+mn-lt"/>
              <a:hlinkClick xmlns:r="http://schemas.openxmlformats.org/officeDocument/2006/relationships" r:id="rId3">
                <a:extLst>
                  <a:ext uri="{A12FA001-AC4F-418D-AE19-62706E023703}">
                    <ahyp:hlinkClr xmlns:ahyp="http://schemas.microsoft.com/office/drawing/2018/hyperlinkcolor" val="tx"/>
                  </a:ext>
                </a:extLst>
              </a:hlinkClick>
            </a:rPr>
            <a:t>cc</a:t>
          </a:r>
          <a:r>
            <a:rPr lang="en-US" sz="1100" u="sng" kern="1200" dirty="0">
              <a:solidFill>
                <a:schemeClr val="tx1"/>
              </a:solidFill>
              <a:latin typeface="+mn-lt"/>
              <a:hlinkClick xmlns:r="http://schemas.openxmlformats.org/officeDocument/2006/relationships" r:id="rId4">
                <a:extLst>
                  <a:ext uri="{A12FA001-AC4F-418D-AE19-62706E023703}">
                    <ahyp:hlinkClr xmlns:ahyp="http://schemas.microsoft.com/office/drawing/2018/hyperlinkcolor" val="tx"/>
                  </a:ext>
                </a:extLst>
              </a:hlinkClick>
            </a:rPr>
            <a:t>DavidChen@texashealth.org</a:t>
          </a:r>
          <a:r>
            <a:rPr lang="en-US" sz="1100" kern="1200" dirty="0">
              <a:solidFill>
                <a:schemeClr val="tx1"/>
              </a:solidFill>
              <a:latin typeface="+mn-lt"/>
            </a:rPr>
            <a:t> </a:t>
          </a:r>
          <a:r>
            <a:rPr lang="en-US" sz="1100" u="sng" kern="1200" dirty="0">
              <a:solidFill>
                <a:schemeClr val="tx1"/>
              </a:solidFill>
              <a:latin typeface="+mn-lt"/>
              <a:hlinkClick xmlns:r="http://schemas.openxmlformats.org/officeDocument/2006/relationships" r:id="rId3">
                <a:extLst>
                  <a:ext uri="{A12FA001-AC4F-418D-AE19-62706E023703}">
                    <ahyp:hlinkClr xmlns:ahyp="http://schemas.microsoft.com/office/drawing/2018/hyperlinkcolor" val="tx"/>
                  </a:ext>
                </a:extLst>
              </a:hlinkClick>
            </a:rPr>
            <a:t> MaryHendricks@</a:t>
          </a:r>
          <a:r>
            <a:rPr lang="en-US" sz="1100" kern="1200" dirty="0">
              <a:solidFill>
                <a:schemeClr val="tx1"/>
              </a:solidFill>
              <a:latin typeface="+mn-lt"/>
              <a:ea typeface="+mn-ea"/>
              <a:cs typeface="+mn-cs"/>
              <a:hlinkClick xmlns:r="http://schemas.openxmlformats.org/officeDocument/2006/relationships" r:id="rId3">
                <a:extLst>
                  <a:ext uri="{A12FA001-AC4F-418D-AE19-62706E023703}">
                    <ahyp:hlinkClr xmlns:ahyp="http://schemas.microsoft.com/office/drawing/2018/hyperlinkcolor" val="tx"/>
                  </a:ext>
                </a:extLst>
              </a:hlinkClick>
            </a:rPr>
            <a:t>texashealth</a:t>
          </a:r>
          <a:r>
            <a:rPr lang="en-US" sz="1100" u="sng" kern="1200" dirty="0">
              <a:solidFill>
                <a:schemeClr val="tx1"/>
              </a:solidFill>
              <a:latin typeface="+mn-lt"/>
              <a:hlinkClick xmlns:r="http://schemas.openxmlformats.org/officeDocument/2006/relationships" r:id="rId3">
                <a:extLst>
                  <a:ext uri="{A12FA001-AC4F-418D-AE19-62706E023703}">
                    <ahyp:hlinkClr xmlns:ahyp="http://schemas.microsoft.com/office/drawing/2018/hyperlinkcolor" val="tx"/>
                  </a:ext>
                </a:extLst>
              </a:hlinkClick>
            </a:rPr>
            <a:t>.org</a:t>
          </a:r>
          <a:endParaRPr lang="en-US" sz="1100" kern="1200" dirty="0">
            <a:solidFill>
              <a:schemeClr val="tx1"/>
            </a:solidFill>
            <a:latin typeface="+mn-lt"/>
          </a:endParaRPr>
        </a:p>
      </dgm:t>
    </dgm:pt>
    <dgm:pt modelId="{794BDE86-235B-4B5E-918B-AFAFDDAC8A3F}" type="parTrans" cxnId="{A8458480-38B8-4A11-BD71-A129A78F23D2}">
      <dgm:prSet/>
      <dgm:spPr/>
      <dgm:t>
        <a:bodyPr/>
        <a:lstStyle/>
        <a:p>
          <a:endParaRPr lang="en-US"/>
        </a:p>
      </dgm:t>
    </dgm:pt>
    <dgm:pt modelId="{24AF6EF8-3000-4A28-B8DB-B031090506A5}" type="sibTrans" cxnId="{A8458480-38B8-4A11-BD71-A129A78F23D2}">
      <dgm:prSet/>
      <dgm:spPr/>
      <dgm:t>
        <a:bodyPr/>
        <a:lstStyle/>
        <a:p>
          <a:endParaRPr lang="en-US"/>
        </a:p>
      </dgm:t>
    </dgm:pt>
    <dgm:pt modelId="{E4F33200-2BB8-42EE-89E8-B1E1D5DC8A3E}">
      <dgm:prSet/>
      <dgm:spPr/>
      <dgm:t>
        <a:bodyPr/>
        <a:lstStyle/>
        <a:p>
          <a:r>
            <a:rPr lang="en-US" dirty="0"/>
            <a:t>If deemed as Exempt, you will receive a letter from the UTSW Human </a:t>
          </a:r>
          <a:r>
            <a:rPr lang="en-US" dirty="0">
              <a:solidFill>
                <a:schemeClr val="bg1"/>
              </a:solidFill>
            </a:rPr>
            <a:t>Research</a:t>
          </a:r>
          <a:r>
            <a:rPr lang="en-US" dirty="0"/>
            <a:t> Protection Program Office stating that your study does not meet the definition of research under federal regulation 45 CFR 46.102 and therefore does not require IRB approval or oversight. If not deemed as Exempt, you will need to follow the steps to submit your study to the IRB for review.</a:t>
          </a:r>
        </a:p>
      </dgm:t>
    </dgm:pt>
    <dgm:pt modelId="{E77C977A-C9AA-4B24-9FC1-A31F9202B3C5}" type="parTrans" cxnId="{B8499F3E-CD7B-4CB0-8C05-F0CF5404CFBD}">
      <dgm:prSet/>
      <dgm:spPr/>
      <dgm:t>
        <a:bodyPr/>
        <a:lstStyle/>
        <a:p>
          <a:endParaRPr lang="en-US"/>
        </a:p>
      </dgm:t>
    </dgm:pt>
    <dgm:pt modelId="{F8801ADE-7D17-40AE-9BD2-C838EB54792B}" type="sibTrans" cxnId="{B8499F3E-CD7B-4CB0-8C05-F0CF5404CFBD}">
      <dgm:prSet/>
      <dgm:spPr/>
      <dgm:t>
        <a:bodyPr/>
        <a:lstStyle/>
        <a:p>
          <a:endParaRPr lang="en-US"/>
        </a:p>
      </dgm:t>
    </dgm:pt>
    <dgm:pt modelId="{9630BA02-14CD-4F54-AD18-B3682E45591D}">
      <dgm:prSet/>
      <dgm:spPr>
        <a:solidFill>
          <a:srgbClr val="4DBC54"/>
        </a:solidFill>
      </dgm:spPr>
      <dgm:t>
        <a:bodyPr/>
        <a:lstStyle/>
        <a:p>
          <a:r>
            <a:rPr lang="en-US" dirty="0"/>
            <a:t>*If deemed Exempt and you later publish your study data, you will utilize this letter when asked for documentation of IRB approval.</a:t>
          </a:r>
        </a:p>
      </dgm:t>
    </dgm:pt>
    <dgm:pt modelId="{D4950A01-BDB5-4D58-837D-F23579A2CBA0}" type="parTrans" cxnId="{FA56DB2E-8FAD-49EA-81FD-75DD9ED79685}">
      <dgm:prSet/>
      <dgm:spPr/>
      <dgm:t>
        <a:bodyPr/>
        <a:lstStyle/>
        <a:p>
          <a:endParaRPr lang="en-US"/>
        </a:p>
      </dgm:t>
    </dgm:pt>
    <dgm:pt modelId="{8321C6B5-39BC-4953-A227-4F7F8DBA825A}" type="sibTrans" cxnId="{FA56DB2E-8FAD-49EA-81FD-75DD9ED79685}">
      <dgm:prSet/>
      <dgm:spPr/>
      <dgm:t>
        <a:bodyPr/>
        <a:lstStyle/>
        <a:p>
          <a:endParaRPr lang="en-US"/>
        </a:p>
      </dgm:t>
    </dgm:pt>
    <dgm:pt modelId="{D8D08D34-E0A9-450B-AAD9-0CD7F9BAE21A}" type="pres">
      <dgm:prSet presAssocID="{EE6F4380-9A81-4F97-8D46-EECEAEF95F42}" presName="linear" presStyleCnt="0">
        <dgm:presLayoutVars>
          <dgm:animLvl val="lvl"/>
          <dgm:resizeHandles val="exact"/>
        </dgm:presLayoutVars>
      </dgm:prSet>
      <dgm:spPr/>
    </dgm:pt>
    <dgm:pt modelId="{1FF76989-8E10-449B-A99A-990CFE94C528}" type="pres">
      <dgm:prSet presAssocID="{E9D0AC1B-2195-4822-B3C7-009EA7E161BF}" presName="parentText" presStyleLbl="node1" presStyleIdx="0" presStyleCnt="3" custLinFactNeighborX="-51" custLinFactNeighborY="-38435">
        <dgm:presLayoutVars>
          <dgm:chMax val="0"/>
          <dgm:bulletEnabled val="1"/>
        </dgm:presLayoutVars>
      </dgm:prSet>
      <dgm:spPr/>
    </dgm:pt>
    <dgm:pt modelId="{2E1A36DA-783D-46F5-81BD-ED80DC27942F}" type="pres">
      <dgm:prSet presAssocID="{24AF6EF8-3000-4A28-B8DB-B031090506A5}" presName="spacer" presStyleCnt="0"/>
      <dgm:spPr/>
    </dgm:pt>
    <dgm:pt modelId="{1F3C8949-D37F-4F6D-AC06-E82CF601C912}" type="pres">
      <dgm:prSet presAssocID="{E4F33200-2BB8-42EE-89E8-B1E1D5DC8A3E}" presName="parentText" presStyleLbl="node1" presStyleIdx="1" presStyleCnt="3">
        <dgm:presLayoutVars>
          <dgm:chMax val="0"/>
          <dgm:bulletEnabled val="1"/>
        </dgm:presLayoutVars>
      </dgm:prSet>
      <dgm:spPr/>
    </dgm:pt>
    <dgm:pt modelId="{88B63084-121A-47B8-A6D1-0C2C50F4D4F8}" type="pres">
      <dgm:prSet presAssocID="{F8801ADE-7D17-40AE-9BD2-C838EB54792B}" presName="spacer" presStyleCnt="0"/>
      <dgm:spPr/>
    </dgm:pt>
    <dgm:pt modelId="{E231737E-5F5B-4C17-92F9-DEAF50EF04B1}" type="pres">
      <dgm:prSet presAssocID="{9630BA02-14CD-4F54-AD18-B3682E45591D}" presName="parentText" presStyleLbl="node1" presStyleIdx="2" presStyleCnt="3" custScaleY="38558">
        <dgm:presLayoutVars>
          <dgm:chMax val="0"/>
          <dgm:bulletEnabled val="1"/>
        </dgm:presLayoutVars>
      </dgm:prSet>
      <dgm:spPr/>
    </dgm:pt>
  </dgm:ptLst>
  <dgm:cxnLst>
    <dgm:cxn modelId="{B2FF462B-D483-4035-8E31-75C791B1DFA1}" type="presOf" srcId="{9630BA02-14CD-4F54-AD18-B3682E45591D}" destId="{E231737E-5F5B-4C17-92F9-DEAF50EF04B1}" srcOrd="0" destOrd="0" presId="urn:microsoft.com/office/officeart/2005/8/layout/vList2"/>
    <dgm:cxn modelId="{FA56DB2E-8FAD-49EA-81FD-75DD9ED79685}" srcId="{EE6F4380-9A81-4F97-8D46-EECEAEF95F42}" destId="{9630BA02-14CD-4F54-AD18-B3682E45591D}" srcOrd="2" destOrd="0" parTransId="{D4950A01-BDB5-4D58-837D-F23579A2CBA0}" sibTransId="{8321C6B5-39BC-4953-A227-4F7F8DBA825A}"/>
    <dgm:cxn modelId="{0A3BE433-1423-4495-AF89-21E96B491681}" type="presOf" srcId="{E9D0AC1B-2195-4822-B3C7-009EA7E161BF}" destId="{1FF76989-8E10-449B-A99A-990CFE94C528}" srcOrd="0" destOrd="0" presId="urn:microsoft.com/office/officeart/2005/8/layout/vList2"/>
    <dgm:cxn modelId="{B8499F3E-CD7B-4CB0-8C05-F0CF5404CFBD}" srcId="{EE6F4380-9A81-4F97-8D46-EECEAEF95F42}" destId="{E4F33200-2BB8-42EE-89E8-B1E1D5DC8A3E}" srcOrd="1" destOrd="0" parTransId="{E77C977A-C9AA-4B24-9FC1-A31F9202B3C5}" sibTransId="{F8801ADE-7D17-40AE-9BD2-C838EB54792B}"/>
    <dgm:cxn modelId="{A8458480-38B8-4A11-BD71-A129A78F23D2}" srcId="{EE6F4380-9A81-4F97-8D46-EECEAEF95F42}" destId="{E9D0AC1B-2195-4822-B3C7-009EA7E161BF}" srcOrd="0" destOrd="0" parTransId="{794BDE86-235B-4B5E-918B-AFAFDDAC8A3F}" sibTransId="{24AF6EF8-3000-4A28-B8DB-B031090506A5}"/>
    <dgm:cxn modelId="{3C4BA5A9-0D04-4912-AC17-4BC335FD9642}" type="presOf" srcId="{EE6F4380-9A81-4F97-8D46-EECEAEF95F42}" destId="{D8D08D34-E0A9-450B-AAD9-0CD7F9BAE21A}" srcOrd="0" destOrd="0" presId="urn:microsoft.com/office/officeart/2005/8/layout/vList2"/>
    <dgm:cxn modelId="{5CB0C2D2-C3DF-4932-85CF-A374FE981FE5}" type="presOf" srcId="{E4F33200-2BB8-42EE-89E8-B1E1D5DC8A3E}" destId="{1F3C8949-D37F-4F6D-AC06-E82CF601C912}" srcOrd="0" destOrd="0" presId="urn:microsoft.com/office/officeart/2005/8/layout/vList2"/>
    <dgm:cxn modelId="{E42B3D03-FD41-40D9-B10B-1E534ACBBDE0}" type="presParOf" srcId="{D8D08D34-E0A9-450B-AAD9-0CD7F9BAE21A}" destId="{1FF76989-8E10-449B-A99A-990CFE94C528}" srcOrd="0" destOrd="0" presId="urn:microsoft.com/office/officeart/2005/8/layout/vList2"/>
    <dgm:cxn modelId="{F7DC0E0B-0796-4638-A5A5-3D57F8674866}" type="presParOf" srcId="{D8D08D34-E0A9-450B-AAD9-0CD7F9BAE21A}" destId="{2E1A36DA-783D-46F5-81BD-ED80DC27942F}" srcOrd="1" destOrd="0" presId="urn:microsoft.com/office/officeart/2005/8/layout/vList2"/>
    <dgm:cxn modelId="{60ABAA48-8B12-421A-AB1D-4F99CB6B2EBA}" type="presParOf" srcId="{D8D08D34-E0A9-450B-AAD9-0CD7F9BAE21A}" destId="{1F3C8949-D37F-4F6D-AC06-E82CF601C912}" srcOrd="2" destOrd="0" presId="urn:microsoft.com/office/officeart/2005/8/layout/vList2"/>
    <dgm:cxn modelId="{669575A0-8F73-43EC-81CF-C9560685B241}" type="presParOf" srcId="{D8D08D34-E0A9-450B-AAD9-0CD7F9BAE21A}" destId="{88B63084-121A-47B8-A6D1-0C2C50F4D4F8}" srcOrd="3" destOrd="0" presId="urn:microsoft.com/office/officeart/2005/8/layout/vList2"/>
    <dgm:cxn modelId="{522A96AC-2D24-4065-B749-F8241EDCD815}" type="presParOf" srcId="{D8D08D34-E0A9-450B-AAD9-0CD7F9BAE21A}" destId="{E231737E-5F5B-4C17-92F9-DEAF50EF04B1}"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A1583AF-9971-4A50-A929-01CD202FC52F}" type="doc">
      <dgm:prSet loTypeId="urn:microsoft.com/office/officeart/2005/8/layout/default" loCatId="list" qsTypeId="urn:microsoft.com/office/officeart/2005/8/quickstyle/simple5" qsCatId="simple" csTypeId="urn:microsoft.com/office/officeart/2005/8/colors/accent1_2" csCatId="accent1" phldr="1"/>
      <dgm:spPr/>
      <dgm:t>
        <a:bodyPr/>
        <a:lstStyle/>
        <a:p>
          <a:endParaRPr lang="en-US"/>
        </a:p>
      </dgm:t>
    </dgm:pt>
    <dgm:pt modelId="{6B9306FA-020A-42EC-92AA-151D0F7A652E}">
      <dgm:prSet/>
      <dgm:spPr/>
      <dgm:t>
        <a:bodyPr/>
        <a:lstStyle/>
        <a:p>
          <a:pPr>
            <a:lnSpc>
              <a:spcPct val="100000"/>
            </a:lnSpc>
          </a:pPr>
          <a:r>
            <a:rPr lang="en-US" dirty="0"/>
            <a:t>THR utilizes University of Texas Southwestern Medical Center’s (UTSW) IRB as their local IRB of record. Other IRBs may additionally be used, but regulations require the THR Human Research Protection Program (HRPP) have a formal agreement with every IRB that serves as an IRB for THR studies. If you are partnering with someone from a non-THR institution and they note the study already has IRB approval, for you/THR to participate in the study the study will still need to be reviewed by the THR HRPP office AND have an agreement put in place with that IRB. The THR HRPP office will take care of this as part of their review process.</a:t>
          </a:r>
        </a:p>
      </dgm:t>
    </dgm:pt>
    <dgm:pt modelId="{A8446151-0D04-43BD-AF2E-E859AAED8672}" type="parTrans" cxnId="{8DEEB3B8-60A8-4D84-94CB-61FA713D0B1A}">
      <dgm:prSet/>
      <dgm:spPr/>
      <dgm:t>
        <a:bodyPr/>
        <a:lstStyle/>
        <a:p>
          <a:endParaRPr lang="en-US"/>
        </a:p>
      </dgm:t>
    </dgm:pt>
    <dgm:pt modelId="{33375770-1FE6-48A4-AB00-C3EAEFF823E9}" type="sibTrans" cxnId="{8DEEB3B8-60A8-4D84-94CB-61FA713D0B1A}">
      <dgm:prSet/>
      <dgm:spPr/>
      <dgm:t>
        <a:bodyPr/>
        <a:lstStyle/>
        <a:p>
          <a:endParaRPr lang="en-US"/>
        </a:p>
      </dgm:t>
    </dgm:pt>
    <dgm:pt modelId="{4A7254C8-971B-4208-B6A4-1ADD61C0AEF0}" type="pres">
      <dgm:prSet presAssocID="{2A1583AF-9971-4A50-A929-01CD202FC52F}" presName="diagram" presStyleCnt="0">
        <dgm:presLayoutVars>
          <dgm:dir/>
          <dgm:resizeHandles val="exact"/>
        </dgm:presLayoutVars>
      </dgm:prSet>
      <dgm:spPr/>
    </dgm:pt>
    <dgm:pt modelId="{E29EB87B-A53E-4D19-A325-52315D5B764C}" type="pres">
      <dgm:prSet presAssocID="{6B9306FA-020A-42EC-92AA-151D0F7A652E}" presName="node" presStyleLbl="node1" presStyleIdx="0" presStyleCnt="1">
        <dgm:presLayoutVars>
          <dgm:bulletEnabled val="1"/>
        </dgm:presLayoutVars>
      </dgm:prSet>
      <dgm:spPr/>
    </dgm:pt>
  </dgm:ptLst>
  <dgm:cxnLst>
    <dgm:cxn modelId="{F570B710-29DD-4B55-9A40-7C581481FF75}" type="presOf" srcId="{2A1583AF-9971-4A50-A929-01CD202FC52F}" destId="{4A7254C8-971B-4208-B6A4-1ADD61C0AEF0}" srcOrd="0" destOrd="0" presId="urn:microsoft.com/office/officeart/2005/8/layout/default"/>
    <dgm:cxn modelId="{8DEEB3B8-60A8-4D84-94CB-61FA713D0B1A}" srcId="{2A1583AF-9971-4A50-A929-01CD202FC52F}" destId="{6B9306FA-020A-42EC-92AA-151D0F7A652E}" srcOrd="0" destOrd="0" parTransId="{A8446151-0D04-43BD-AF2E-E859AAED8672}" sibTransId="{33375770-1FE6-48A4-AB00-C3EAEFF823E9}"/>
    <dgm:cxn modelId="{B55F31CC-1722-4A28-A8E6-9692F1CBFCF8}" type="presOf" srcId="{6B9306FA-020A-42EC-92AA-151D0F7A652E}" destId="{E29EB87B-A53E-4D19-A325-52315D5B764C}" srcOrd="0" destOrd="0" presId="urn:microsoft.com/office/officeart/2005/8/layout/default"/>
    <dgm:cxn modelId="{DD69585C-5DBF-467D-A00A-21CB38B32ED5}" type="presParOf" srcId="{4A7254C8-971B-4208-B6A4-1ADD61C0AEF0}" destId="{E29EB87B-A53E-4D19-A325-52315D5B764C}"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2F36D48-15FC-4A8E-9E2E-568BD6EBCAE2}"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16DC7DBB-442E-43C7-A285-8DBB132DB8E7}">
      <dgm:prSet/>
      <dgm:spPr/>
      <dgm:t>
        <a:bodyPr/>
        <a:lstStyle/>
        <a:p>
          <a:r>
            <a:rPr lang="en-US" dirty="0"/>
            <a:t>Create a UTSW Profile. </a:t>
          </a:r>
        </a:p>
      </dgm:t>
    </dgm:pt>
    <dgm:pt modelId="{E4EC7D3A-698E-46D0-9A96-FAD364EF69D5}" type="parTrans" cxnId="{DEE05B39-C405-4F9D-9BBB-773DD6285ABF}">
      <dgm:prSet/>
      <dgm:spPr/>
      <dgm:t>
        <a:bodyPr/>
        <a:lstStyle/>
        <a:p>
          <a:endParaRPr lang="en-US"/>
        </a:p>
      </dgm:t>
    </dgm:pt>
    <dgm:pt modelId="{1A62AA8C-A8F5-4AD3-85A4-C0BC2FF40CE5}" type="sibTrans" cxnId="{DEE05B39-C405-4F9D-9BBB-773DD6285ABF}">
      <dgm:prSet/>
      <dgm:spPr/>
      <dgm:t>
        <a:bodyPr/>
        <a:lstStyle/>
        <a:p>
          <a:endParaRPr lang="en-US"/>
        </a:p>
      </dgm:t>
    </dgm:pt>
    <dgm:pt modelId="{EC580902-ABA2-4662-A213-D3CEB21BB30C}">
      <dgm:prSet/>
      <dgm:spPr/>
      <dgm:t>
        <a:bodyPr/>
        <a:lstStyle/>
        <a:p>
          <a:r>
            <a:rPr lang="en-US" dirty="0"/>
            <a:t>To establish a UTSW profile, please have all your study team members complete an </a:t>
          </a:r>
          <a:r>
            <a:rPr lang="en-US" b="1" i="1" dirty="0" err="1"/>
            <a:t>eResearch</a:t>
          </a:r>
          <a:r>
            <a:rPr lang="en-US" b="1" i="1" dirty="0"/>
            <a:t> Access Request </a:t>
          </a:r>
          <a:r>
            <a:rPr lang="en-US" dirty="0"/>
            <a:t>form</a:t>
          </a:r>
          <a:r>
            <a:rPr lang="en-US" i="1" dirty="0"/>
            <a:t> </a:t>
          </a:r>
          <a:r>
            <a:rPr lang="en-US" dirty="0"/>
            <a:t>and return to ResearchAccessRequests@texashealth.org </a:t>
          </a:r>
        </a:p>
      </dgm:t>
    </dgm:pt>
    <dgm:pt modelId="{CBC162CE-D24E-498D-8265-F814DC4FC76E}" type="parTrans" cxnId="{BAD0544B-4445-4844-8E6B-F27B0D16B08D}">
      <dgm:prSet/>
      <dgm:spPr/>
      <dgm:t>
        <a:bodyPr/>
        <a:lstStyle/>
        <a:p>
          <a:endParaRPr lang="en-US"/>
        </a:p>
      </dgm:t>
    </dgm:pt>
    <dgm:pt modelId="{A68578E6-29A3-44E2-8A62-FC53DB556CED}" type="sibTrans" cxnId="{BAD0544B-4445-4844-8E6B-F27B0D16B08D}">
      <dgm:prSet/>
      <dgm:spPr/>
      <dgm:t>
        <a:bodyPr/>
        <a:lstStyle/>
        <a:p>
          <a:endParaRPr lang="en-US"/>
        </a:p>
      </dgm:t>
    </dgm:pt>
    <dgm:pt modelId="{3261D0F9-264E-43C4-B087-89E020729421}">
      <dgm:prSet/>
      <dgm:spPr/>
      <dgm:t>
        <a:bodyPr/>
        <a:lstStyle/>
        <a:p>
          <a:r>
            <a:rPr lang="en-US" dirty="0"/>
            <a:t>Please allow 2 weeks for the completion of requests.</a:t>
          </a:r>
        </a:p>
      </dgm:t>
    </dgm:pt>
    <dgm:pt modelId="{3890C775-51F4-4F88-9372-A43004BCEF45}" type="parTrans" cxnId="{7695D628-103A-447D-98D2-FC8137DB0740}">
      <dgm:prSet/>
      <dgm:spPr/>
      <dgm:t>
        <a:bodyPr/>
        <a:lstStyle/>
        <a:p>
          <a:endParaRPr lang="en-US"/>
        </a:p>
      </dgm:t>
    </dgm:pt>
    <dgm:pt modelId="{4C807EF2-A8D1-4C63-9C40-EE533EB62681}" type="sibTrans" cxnId="{7695D628-103A-447D-98D2-FC8137DB0740}">
      <dgm:prSet/>
      <dgm:spPr/>
      <dgm:t>
        <a:bodyPr/>
        <a:lstStyle/>
        <a:p>
          <a:endParaRPr lang="en-US"/>
        </a:p>
      </dgm:t>
    </dgm:pt>
    <dgm:pt modelId="{846C6927-E32A-44F7-9583-CA2A886F7537}" type="pres">
      <dgm:prSet presAssocID="{E2F36D48-15FC-4A8E-9E2E-568BD6EBCAE2}" presName="root" presStyleCnt="0">
        <dgm:presLayoutVars>
          <dgm:dir/>
          <dgm:resizeHandles val="exact"/>
        </dgm:presLayoutVars>
      </dgm:prSet>
      <dgm:spPr/>
    </dgm:pt>
    <dgm:pt modelId="{7A1DC9A3-6D92-4E50-9D0B-0653E8EDFA7F}" type="pres">
      <dgm:prSet presAssocID="{16DC7DBB-442E-43C7-A285-8DBB132DB8E7}" presName="compNode" presStyleCnt="0"/>
      <dgm:spPr/>
    </dgm:pt>
    <dgm:pt modelId="{0F86CBC3-B640-4C9F-BE16-F5505F8F1311}" type="pres">
      <dgm:prSet presAssocID="{16DC7DBB-442E-43C7-A285-8DBB132DB8E7}" presName="bgRect" presStyleLbl="bgShp" presStyleIdx="0" presStyleCnt="3"/>
      <dgm:spPr/>
    </dgm:pt>
    <dgm:pt modelId="{C8F47CCB-2A00-4A2B-96DF-28949CCB31BE}" type="pres">
      <dgm:prSet presAssocID="{16DC7DBB-442E-43C7-A285-8DBB132DB8E7}"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User"/>
        </a:ext>
      </dgm:extLst>
    </dgm:pt>
    <dgm:pt modelId="{C9BD8C6F-95F1-4058-83A1-68E228F0F417}" type="pres">
      <dgm:prSet presAssocID="{16DC7DBB-442E-43C7-A285-8DBB132DB8E7}" presName="spaceRect" presStyleCnt="0"/>
      <dgm:spPr/>
    </dgm:pt>
    <dgm:pt modelId="{E543D169-9F33-4B01-824B-E2561F47C29F}" type="pres">
      <dgm:prSet presAssocID="{16DC7DBB-442E-43C7-A285-8DBB132DB8E7}" presName="parTx" presStyleLbl="revTx" presStyleIdx="0" presStyleCnt="3">
        <dgm:presLayoutVars>
          <dgm:chMax val="0"/>
          <dgm:chPref val="0"/>
        </dgm:presLayoutVars>
      </dgm:prSet>
      <dgm:spPr/>
    </dgm:pt>
    <dgm:pt modelId="{ECA126D4-1155-4C28-99AC-B3E6FBA984F6}" type="pres">
      <dgm:prSet presAssocID="{1A62AA8C-A8F5-4AD3-85A4-C0BC2FF40CE5}" presName="sibTrans" presStyleCnt="0"/>
      <dgm:spPr/>
    </dgm:pt>
    <dgm:pt modelId="{E251C613-FEAC-4629-A2A2-21AC4D6BACEB}" type="pres">
      <dgm:prSet presAssocID="{EC580902-ABA2-4662-A213-D3CEB21BB30C}" presName="compNode" presStyleCnt="0"/>
      <dgm:spPr/>
    </dgm:pt>
    <dgm:pt modelId="{4F6E5204-9287-40F5-A96C-3B2E36F2F96F}" type="pres">
      <dgm:prSet presAssocID="{EC580902-ABA2-4662-A213-D3CEB21BB30C}" presName="bgRect" presStyleLbl="bgShp" presStyleIdx="1" presStyleCnt="3"/>
      <dgm:spPr/>
    </dgm:pt>
    <dgm:pt modelId="{0A630505-0DD6-40F0-8543-7881DEF52C7E}" type="pres">
      <dgm:prSet presAssocID="{EC580902-ABA2-4662-A213-D3CEB21BB30C}"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Envelope"/>
        </a:ext>
      </dgm:extLst>
    </dgm:pt>
    <dgm:pt modelId="{117EA4ED-5E42-41FB-AFC1-5D6FBB6EC8CD}" type="pres">
      <dgm:prSet presAssocID="{EC580902-ABA2-4662-A213-D3CEB21BB30C}" presName="spaceRect" presStyleCnt="0"/>
      <dgm:spPr/>
    </dgm:pt>
    <dgm:pt modelId="{572DF3A0-CCD5-4679-A67E-B16DB33C7668}" type="pres">
      <dgm:prSet presAssocID="{EC580902-ABA2-4662-A213-D3CEB21BB30C}" presName="parTx" presStyleLbl="revTx" presStyleIdx="1" presStyleCnt="3">
        <dgm:presLayoutVars>
          <dgm:chMax val="0"/>
          <dgm:chPref val="0"/>
        </dgm:presLayoutVars>
      </dgm:prSet>
      <dgm:spPr/>
    </dgm:pt>
    <dgm:pt modelId="{1521824B-A99D-4E86-8083-57213627A36F}" type="pres">
      <dgm:prSet presAssocID="{A68578E6-29A3-44E2-8A62-FC53DB556CED}" presName="sibTrans" presStyleCnt="0"/>
      <dgm:spPr/>
    </dgm:pt>
    <dgm:pt modelId="{CE429EB8-6029-4F60-8C47-92DDE03F97DB}" type="pres">
      <dgm:prSet presAssocID="{3261D0F9-264E-43C4-B087-89E020729421}" presName="compNode" presStyleCnt="0"/>
      <dgm:spPr/>
    </dgm:pt>
    <dgm:pt modelId="{459E3434-04E4-4B23-92C9-56EE74224AC1}" type="pres">
      <dgm:prSet presAssocID="{3261D0F9-264E-43C4-B087-89E020729421}" presName="bgRect" presStyleLbl="bgShp" presStyleIdx="2" presStyleCnt="3"/>
      <dgm:spPr/>
    </dgm:pt>
    <dgm:pt modelId="{69E45AA3-72E1-43B4-BCC3-B6207BA17BB3}" type="pres">
      <dgm:prSet presAssocID="{3261D0F9-264E-43C4-B087-89E020729421}"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Flip Calendar"/>
        </a:ext>
      </dgm:extLst>
    </dgm:pt>
    <dgm:pt modelId="{E4B9D500-DFCA-43FF-B462-0A43370213B6}" type="pres">
      <dgm:prSet presAssocID="{3261D0F9-264E-43C4-B087-89E020729421}" presName="spaceRect" presStyleCnt="0"/>
      <dgm:spPr/>
    </dgm:pt>
    <dgm:pt modelId="{B8FA0529-E950-49C1-A647-1F79BFD4ABA5}" type="pres">
      <dgm:prSet presAssocID="{3261D0F9-264E-43C4-B087-89E020729421}" presName="parTx" presStyleLbl="revTx" presStyleIdx="2" presStyleCnt="3">
        <dgm:presLayoutVars>
          <dgm:chMax val="0"/>
          <dgm:chPref val="0"/>
        </dgm:presLayoutVars>
      </dgm:prSet>
      <dgm:spPr/>
    </dgm:pt>
  </dgm:ptLst>
  <dgm:cxnLst>
    <dgm:cxn modelId="{7695D628-103A-447D-98D2-FC8137DB0740}" srcId="{E2F36D48-15FC-4A8E-9E2E-568BD6EBCAE2}" destId="{3261D0F9-264E-43C4-B087-89E020729421}" srcOrd="2" destOrd="0" parTransId="{3890C775-51F4-4F88-9372-A43004BCEF45}" sibTransId="{4C807EF2-A8D1-4C63-9C40-EE533EB62681}"/>
    <dgm:cxn modelId="{DEE05B39-C405-4F9D-9BBB-773DD6285ABF}" srcId="{E2F36D48-15FC-4A8E-9E2E-568BD6EBCAE2}" destId="{16DC7DBB-442E-43C7-A285-8DBB132DB8E7}" srcOrd="0" destOrd="0" parTransId="{E4EC7D3A-698E-46D0-9A96-FAD364EF69D5}" sibTransId="{1A62AA8C-A8F5-4AD3-85A4-C0BC2FF40CE5}"/>
    <dgm:cxn modelId="{BAD0544B-4445-4844-8E6B-F27B0D16B08D}" srcId="{E2F36D48-15FC-4A8E-9E2E-568BD6EBCAE2}" destId="{EC580902-ABA2-4662-A213-D3CEB21BB30C}" srcOrd="1" destOrd="0" parTransId="{CBC162CE-D24E-498D-8265-F814DC4FC76E}" sibTransId="{A68578E6-29A3-44E2-8A62-FC53DB556CED}"/>
    <dgm:cxn modelId="{3D33D586-9EF9-45F7-A249-906BDDBB9420}" type="presOf" srcId="{EC580902-ABA2-4662-A213-D3CEB21BB30C}" destId="{572DF3A0-CCD5-4679-A67E-B16DB33C7668}" srcOrd="0" destOrd="0" presId="urn:microsoft.com/office/officeart/2018/2/layout/IconVerticalSolidList"/>
    <dgm:cxn modelId="{2406AEAC-6751-4D7F-8335-953D78B13469}" type="presOf" srcId="{16DC7DBB-442E-43C7-A285-8DBB132DB8E7}" destId="{E543D169-9F33-4B01-824B-E2561F47C29F}" srcOrd="0" destOrd="0" presId="urn:microsoft.com/office/officeart/2018/2/layout/IconVerticalSolidList"/>
    <dgm:cxn modelId="{4C9CE1B8-314D-466A-A371-A6E3AD97A9D4}" type="presOf" srcId="{E2F36D48-15FC-4A8E-9E2E-568BD6EBCAE2}" destId="{846C6927-E32A-44F7-9583-CA2A886F7537}" srcOrd="0" destOrd="0" presId="urn:microsoft.com/office/officeart/2018/2/layout/IconVerticalSolidList"/>
    <dgm:cxn modelId="{A67939D9-FEA0-4F6F-BDCD-7A5377AC4437}" type="presOf" srcId="{3261D0F9-264E-43C4-B087-89E020729421}" destId="{B8FA0529-E950-49C1-A647-1F79BFD4ABA5}" srcOrd="0" destOrd="0" presId="urn:microsoft.com/office/officeart/2018/2/layout/IconVerticalSolidList"/>
    <dgm:cxn modelId="{9F7C9CFF-41B8-40BD-8E4E-6B6C1D139910}" type="presParOf" srcId="{846C6927-E32A-44F7-9583-CA2A886F7537}" destId="{7A1DC9A3-6D92-4E50-9D0B-0653E8EDFA7F}" srcOrd="0" destOrd="0" presId="urn:microsoft.com/office/officeart/2018/2/layout/IconVerticalSolidList"/>
    <dgm:cxn modelId="{7999B1ED-8710-4ACD-954F-4276968809E0}" type="presParOf" srcId="{7A1DC9A3-6D92-4E50-9D0B-0653E8EDFA7F}" destId="{0F86CBC3-B640-4C9F-BE16-F5505F8F1311}" srcOrd="0" destOrd="0" presId="urn:microsoft.com/office/officeart/2018/2/layout/IconVerticalSolidList"/>
    <dgm:cxn modelId="{78181F78-E77D-425D-B503-450E7EE8EC17}" type="presParOf" srcId="{7A1DC9A3-6D92-4E50-9D0B-0653E8EDFA7F}" destId="{C8F47CCB-2A00-4A2B-96DF-28949CCB31BE}" srcOrd="1" destOrd="0" presId="urn:microsoft.com/office/officeart/2018/2/layout/IconVerticalSolidList"/>
    <dgm:cxn modelId="{87E12BAB-E360-42AF-8597-47F9A29DBC2F}" type="presParOf" srcId="{7A1DC9A3-6D92-4E50-9D0B-0653E8EDFA7F}" destId="{C9BD8C6F-95F1-4058-83A1-68E228F0F417}" srcOrd="2" destOrd="0" presId="urn:microsoft.com/office/officeart/2018/2/layout/IconVerticalSolidList"/>
    <dgm:cxn modelId="{6FB0E6EB-8E1D-40D1-936D-50791244F773}" type="presParOf" srcId="{7A1DC9A3-6D92-4E50-9D0B-0653E8EDFA7F}" destId="{E543D169-9F33-4B01-824B-E2561F47C29F}" srcOrd="3" destOrd="0" presId="urn:microsoft.com/office/officeart/2018/2/layout/IconVerticalSolidList"/>
    <dgm:cxn modelId="{B5EBB67B-99CF-45D9-9D3A-A8616236E2BA}" type="presParOf" srcId="{846C6927-E32A-44F7-9583-CA2A886F7537}" destId="{ECA126D4-1155-4C28-99AC-B3E6FBA984F6}" srcOrd="1" destOrd="0" presId="urn:microsoft.com/office/officeart/2018/2/layout/IconVerticalSolidList"/>
    <dgm:cxn modelId="{8E013F2D-6F3B-422E-BEA7-5012B50DEBF0}" type="presParOf" srcId="{846C6927-E32A-44F7-9583-CA2A886F7537}" destId="{E251C613-FEAC-4629-A2A2-21AC4D6BACEB}" srcOrd="2" destOrd="0" presId="urn:microsoft.com/office/officeart/2018/2/layout/IconVerticalSolidList"/>
    <dgm:cxn modelId="{56B0A2F5-F0BF-4349-8913-C1963019B6F3}" type="presParOf" srcId="{E251C613-FEAC-4629-A2A2-21AC4D6BACEB}" destId="{4F6E5204-9287-40F5-A96C-3B2E36F2F96F}" srcOrd="0" destOrd="0" presId="urn:microsoft.com/office/officeart/2018/2/layout/IconVerticalSolidList"/>
    <dgm:cxn modelId="{6DDFB6BD-54E4-4107-B51C-28206AFB848C}" type="presParOf" srcId="{E251C613-FEAC-4629-A2A2-21AC4D6BACEB}" destId="{0A630505-0DD6-40F0-8543-7881DEF52C7E}" srcOrd="1" destOrd="0" presId="urn:microsoft.com/office/officeart/2018/2/layout/IconVerticalSolidList"/>
    <dgm:cxn modelId="{8FA540D8-ED69-4EE8-866D-C01ECB34BD1B}" type="presParOf" srcId="{E251C613-FEAC-4629-A2A2-21AC4D6BACEB}" destId="{117EA4ED-5E42-41FB-AFC1-5D6FBB6EC8CD}" srcOrd="2" destOrd="0" presId="urn:microsoft.com/office/officeart/2018/2/layout/IconVerticalSolidList"/>
    <dgm:cxn modelId="{A8B28BBC-ED9D-42D4-965B-2CF6FCD2CD9B}" type="presParOf" srcId="{E251C613-FEAC-4629-A2A2-21AC4D6BACEB}" destId="{572DF3A0-CCD5-4679-A67E-B16DB33C7668}" srcOrd="3" destOrd="0" presId="urn:microsoft.com/office/officeart/2018/2/layout/IconVerticalSolidList"/>
    <dgm:cxn modelId="{49A2D569-8B2F-4AED-B430-67E38AA19192}" type="presParOf" srcId="{846C6927-E32A-44F7-9583-CA2A886F7537}" destId="{1521824B-A99D-4E86-8083-57213627A36F}" srcOrd="3" destOrd="0" presId="urn:microsoft.com/office/officeart/2018/2/layout/IconVerticalSolidList"/>
    <dgm:cxn modelId="{34823645-67B1-4491-A2B4-34B26D2A4ED7}" type="presParOf" srcId="{846C6927-E32A-44F7-9583-CA2A886F7537}" destId="{CE429EB8-6029-4F60-8C47-92DDE03F97DB}" srcOrd="4" destOrd="0" presId="urn:microsoft.com/office/officeart/2018/2/layout/IconVerticalSolidList"/>
    <dgm:cxn modelId="{A8B54665-B20C-4CAE-953E-433ED036FCB5}" type="presParOf" srcId="{CE429EB8-6029-4F60-8C47-92DDE03F97DB}" destId="{459E3434-04E4-4B23-92C9-56EE74224AC1}" srcOrd="0" destOrd="0" presId="urn:microsoft.com/office/officeart/2018/2/layout/IconVerticalSolidList"/>
    <dgm:cxn modelId="{4E97B51E-95F8-45FA-B8EC-A17CBA208F66}" type="presParOf" srcId="{CE429EB8-6029-4F60-8C47-92DDE03F97DB}" destId="{69E45AA3-72E1-43B4-BCC3-B6207BA17BB3}" srcOrd="1" destOrd="0" presId="urn:microsoft.com/office/officeart/2018/2/layout/IconVerticalSolidList"/>
    <dgm:cxn modelId="{1EBCC40C-104C-43D1-8A47-9E70115B44B3}" type="presParOf" srcId="{CE429EB8-6029-4F60-8C47-92DDE03F97DB}" destId="{E4B9D500-DFCA-43FF-B462-0A43370213B6}" srcOrd="2" destOrd="0" presId="urn:microsoft.com/office/officeart/2018/2/layout/IconVerticalSolidList"/>
    <dgm:cxn modelId="{28099358-1C2A-4FA3-8A35-B3888ED57567}" type="presParOf" srcId="{CE429EB8-6029-4F60-8C47-92DDE03F97DB}" destId="{B8FA0529-E950-49C1-A647-1F79BFD4ABA5}"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E727EEB-0014-4E0B-960D-30EE4055CF14}" type="doc">
      <dgm:prSet loTypeId="urn:microsoft.com/office/officeart/2005/8/layout/default" loCatId="list" qsTypeId="urn:microsoft.com/office/officeart/2005/8/quickstyle/simple1" qsCatId="simple" csTypeId="urn:microsoft.com/office/officeart/2005/8/colors/colorful4" csCatId="colorful" phldr="1"/>
      <dgm:spPr/>
      <dgm:t>
        <a:bodyPr/>
        <a:lstStyle/>
        <a:p>
          <a:endParaRPr lang="en-US"/>
        </a:p>
      </dgm:t>
    </dgm:pt>
    <dgm:pt modelId="{FF489953-9A90-4DD4-87D2-C74A5F894FB5}">
      <dgm:prSet custT="1"/>
      <dgm:spPr/>
      <dgm:t>
        <a:bodyPr/>
        <a:lstStyle/>
        <a:p>
          <a:pPr>
            <a:lnSpc>
              <a:spcPct val="100000"/>
            </a:lnSpc>
          </a:pPr>
          <a:r>
            <a:rPr lang="en-US" sz="1100" kern="1200" dirty="0">
              <a:latin typeface="+mn-lt"/>
            </a:rPr>
            <a:t>Your training is required to be renewed every 3 </a:t>
          </a:r>
          <a:r>
            <a:rPr lang="en-US" sz="1100" kern="1200" dirty="0">
              <a:latin typeface="+mn-lt"/>
              <a:ea typeface="+mn-ea"/>
              <a:cs typeface="+mn-cs"/>
            </a:rPr>
            <a:t>years</a:t>
          </a:r>
          <a:r>
            <a:rPr lang="en-US" sz="1100" kern="1200" dirty="0"/>
            <a:t>. </a:t>
          </a:r>
        </a:p>
      </dgm:t>
    </dgm:pt>
    <dgm:pt modelId="{E2E80631-FE15-4728-A19E-02999E0E4373}" type="parTrans" cxnId="{D60E4591-7E4A-4EDD-A06B-ECF3070892C8}">
      <dgm:prSet/>
      <dgm:spPr/>
      <dgm:t>
        <a:bodyPr/>
        <a:lstStyle/>
        <a:p>
          <a:endParaRPr lang="en-US"/>
        </a:p>
      </dgm:t>
    </dgm:pt>
    <dgm:pt modelId="{DF377ADD-C06C-4EF0-A215-6790CFE19C67}" type="sibTrans" cxnId="{D60E4591-7E4A-4EDD-A06B-ECF3070892C8}">
      <dgm:prSet/>
      <dgm:spPr/>
      <dgm:t>
        <a:bodyPr/>
        <a:lstStyle/>
        <a:p>
          <a:endParaRPr lang="en-US"/>
        </a:p>
      </dgm:t>
    </dgm:pt>
    <dgm:pt modelId="{165915C2-644B-4201-8534-F1B543C40BB8}">
      <dgm:prSet/>
      <dgm:spPr/>
      <dgm:t>
        <a:bodyPr/>
        <a:lstStyle/>
        <a:p>
          <a:pPr>
            <a:lnSpc>
              <a:spcPct val="100000"/>
            </a:lnSpc>
          </a:pPr>
          <a:r>
            <a:rPr lang="en-US" dirty="0"/>
            <a:t>HSP for Researchers (Human Subject Protection) </a:t>
          </a:r>
        </a:p>
      </dgm:t>
    </dgm:pt>
    <dgm:pt modelId="{B55E62B5-75F0-42D6-BA04-892D6021580F}" type="parTrans" cxnId="{FB91EBE9-8E13-4C11-9E02-FCECF50B9742}">
      <dgm:prSet/>
      <dgm:spPr/>
      <dgm:t>
        <a:bodyPr/>
        <a:lstStyle/>
        <a:p>
          <a:endParaRPr lang="en-US"/>
        </a:p>
      </dgm:t>
    </dgm:pt>
    <dgm:pt modelId="{352C6AA7-2A4A-4E47-B226-AB3875D18FCA}" type="sibTrans" cxnId="{FB91EBE9-8E13-4C11-9E02-FCECF50B9742}">
      <dgm:prSet/>
      <dgm:spPr/>
      <dgm:t>
        <a:bodyPr/>
        <a:lstStyle/>
        <a:p>
          <a:endParaRPr lang="en-US"/>
        </a:p>
      </dgm:t>
    </dgm:pt>
    <dgm:pt modelId="{455BF696-73CA-4386-B2AE-09DB36701979}">
      <dgm:prSet/>
      <dgm:spPr/>
      <dgm:t>
        <a:bodyPr/>
        <a:lstStyle/>
        <a:p>
          <a:pPr>
            <a:lnSpc>
              <a:spcPct val="100000"/>
            </a:lnSpc>
          </a:pPr>
          <a:r>
            <a:rPr lang="en-US" dirty="0"/>
            <a:t>HIPAA (Health insurance Portability and Accountability Act in Research)</a:t>
          </a:r>
        </a:p>
      </dgm:t>
    </dgm:pt>
    <dgm:pt modelId="{B25F64AC-8AC4-45AB-991B-1C8479B21480}" type="parTrans" cxnId="{B6155909-6CE9-43C8-A1C1-169B550932B1}">
      <dgm:prSet/>
      <dgm:spPr/>
      <dgm:t>
        <a:bodyPr/>
        <a:lstStyle/>
        <a:p>
          <a:endParaRPr lang="en-US"/>
        </a:p>
      </dgm:t>
    </dgm:pt>
    <dgm:pt modelId="{0669770D-9C3C-4348-BD1A-F86F97DB2519}" type="sibTrans" cxnId="{B6155909-6CE9-43C8-A1C1-169B550932B1}">
      <dgm:prSet/>
      <dgm:spPr/>
      <dgm:t>
        <a:bodyPr/>
        <a:lstStyle/>
        <a:p>
          <a:endParaRPr lang="en-US"/>
        </a:p>
      </dgm:t>
    </dgm:pt>
    <dgm:pt modelId="{1D6AEB3F-587B-4F96-AE54-2B043EACAAFA}">
      <dgm:prSet/>
      <dgm:spPr/>
      <dgm:t>
        <a:bodyPr/>
        <a:lstStyle/>
        <a:p>
          <a:pPr>
            <a:lnSpc>
              <a:spcPct val="100000"/>
            </a:lnSpc>
          </a:pPr>
          <a:r>
            <a:rPr lang="en-US" dirty="0"/>
            <a:t>GCP (Good Clinical Practices) for Researchers—Please note this module is only required if the study involves a Clinical Trial) </a:t>
          </a:r>
        </a:p>
      </dgm:t>
    </dgm:pt>
    <dgm:pt modelId="{A84D4A84-DD7E-4B62-887F-95CAAF797B17}" type="parTrans" cxnId="{9D4BADCF-E4F0-4FF5-9706-4F9BB4B22767}">
      <dgm:prSet/>
      <dgm:spPr/>
      <dgm:t>
        <a:bodyPr/>
        <a:lstStyle/>
        <a:p>
          <a:endParaRPr lang="en-US"/>
        </a:p>
      </dgm:t>
    </dgm:pt>
    <dgm:pt modelId="{C0D22213-E9D5-4261-BFD2-3EEBEABFCE71}" type="sibTrans" cxnId="{9D4BADCF-E4F0-4FF5-9706-4F9BB4B22767}">
      <dgm:prSet/>
      <dgm:spPr/>
      <dgm:t>
        <a:bodyPr/>
        <a:lstStyle/>
        <a:p>
          <a:endParaRPr lang="en-US"/>
        </a:p>
      </dgm:t>
    </dgm:pt>
    <dgm:pt modelId="{419FCA08-C2D6-42F3-87FF-D9F5DF8F3CC3}" type="pres">
      <dgm:prSet presAssocID="{5E727EEB-0014-4E0B-960D-30EE4055CF14}" presName="diagram" presStyleCnt="0">
        <dgm:presLayoutVars>
          <dgm:dir/>
          <dgm:resizeHandles val="exact"/>
        </dgm:presLayoutVars>
      </dgm:prSet>
      <dgm:spPr/>
    </dgm:pt>
    <dgm:pt modelId="{7289BABE-251D-4361-83B4-73708F1FDEE6}" type="pres">
      <dgm:prSet presAssocID="{FF489953-9A90-4DD4-87D2-C74A5F894FB5}" presName="node" presStyleLbl="node1" presStyleIdx="0" presStyleCnt="4">
        <dgm:presLayoutVars>
          <dgm:bulletEnabled val="1"/>
        </dgm:presLayoutVars>
      </dgm:prSet>
      <dgm:spPr/>
    </dgm:pt>
    <dgm:pt modelId="{3B052383-2B50-4DBB-93E9-F1D26705B1DA}" type="pres">
      <dgm:prSet presAssocID="{DF377ADD-C06C-4EF0-A215-6790CFE19C67}" presName="sibTrans" presStyleCnt="0"/>
      <dgm:spPr/>
    </dgm:pt>
    <dgm:pt modelId="{B55D1F57-B727-4BE5-B9B1-27B4D1CD69A9}" type="pres">
      <dgm:prSet presAssocID="{165915C2-644B-4201-8534-F1B543C40BB8}" presName="node" presStyleLbl="node1" presStyleIdx="1" presStyleCnt="4">
        <dgm:presLayoutVars>
          <dgm:bulletEnabled val="1"/>
        </dgm:presLayoutVars>
      </dgm:prSet>
      <dgm:spPr/>
    </dgm:pt>
    <dgm:pt modelId="{AE4B046D-AA1F-483D-BD2F-7C220E7CB0F3}" type="pres">
      <dgm:prSet presAssocID="{352C6AA7-2A4A-4E47-B226-AB3875D18FCA}" presName="sibTrans" presStyleCnt="0"/>
      <dgm:spPr/>
    </dgm:pt>
    <dgm:pt modelId="{49C93DA3-3DC0-4E6E-8C30-DDF5C0A021F5}" type="pres">
      <dgm:prSet presAssocID="{455BF696-73CA-4386-B2AE-09DB36701979}" presName="node" presStyleLbl="node1" presStyleIdx="2" presStyleCnt="4">
        <dgm:presLayoutVars>
          <dgm:bulletEnabled val="1"/>
        </dgm:presLayoutVars>
      </dgm:prSet>
      <dgm:spPr/>
    </dgm:pt>
    <dgm:pt modelId="{EFE534BA-9042-49AD-9786-65F4B03F9FE1}" type="pres">
      <dgm:prSet presAssocID="{0669770D-9C3C-4348-BD1A-F86F97DB2519}" presName="sibTrans" presStyleCnt="0"/>
      <dgm:spPr/>
    </dgm:pt>
    <dgm:pt modelId="{350198C1-09BC-4963-89BE-5B65DE4C15A5}" type="pres">
      <dgm:prSet presAssocID="{1D6AEB3F-587B-4F96-AE54-2B043EACAAFA}" presName="node" presStyleLbl="node1" presStyleIdx="3" presStyleCnt="4">
        <dgm:presLayoutVars>
          <dgm:bulletEnabled val="1"/>
        </dgm:presLayoutVars>
      </dgm:prSet>
      <dgm:spPr/>
    </dgm:pt>
  </dgm:ptLst>
  <dgm:cxnLst>
    <dgm:cxn modelId="{B6155909-6CE9-43C8-A1C1-169B550932B1}" srcId="{5E727EEB-0014-4E0B-960D-30EE4055CF14}" destId="{455BF696-73CA-4386-B2AE-09DB36701979}" srcOrd="2" destOrd="0" parTransId="{B25F64AC-8AC4-45AB-991B-1C8479B21480}" sibTransId="{0669770D-9C3C-4348-BD1A-F86F97DB2519}"/>
    <dgm:cxn modelId="{8D4DFA8E-B431-449D-8F28-AAA930C76D69}" type="presOf" srcId="{5E727EEB-0014-4E0B-960D-30EE4055CF14}" destId="{419FCA08-C2D6-42F3-87FF-D9F5DF8F3CC3}" srcOrd="0" destOrd="0" presId="urn:microsoft.com/office/officeart/2005/8/layout/default"/>
    <dgm:cxn modelId="{D60E4591-7E4A-4EDD-A06B-ECF3070892C8}" srcId="{5E727EEB-0014-4E0B-960D-30EE4055CF14}" destId="{FF489953-9A90-4DD4-87D2-C74A5F894FB5}" srcOrd="0" destOrd="0" parTransId="{E2E80631-FE15-4728-A19E-02999E0E4373}" sibTransId="{DF377ADD-C06C-4EF0-A215-6790CFE19C67}"/>
    <dgm:cxn modelId="{2C6DDBAA-FC05-40ED-8FBE-A54078D4F5FD}" type="presOf" srcId="{165915C2-644B-4201-8534-F1B543C40BB8}" destId="{B55D1F57-B727-4BE5-B9B1-27B4D1CD69A9}" srcOrd="0" destOrd="0" presId="urn:microsoft.com/office/officeart/2005/8/layout/default"/>
    <dgm:cxn modelId="{1165B8C0-944D-4857-A748-21F34290193C}" type="presOf" srcId="{1D6AEB3F-587B-4F96-AE54-2B043EACAAFA}" destId="{350198C1-09BC-4963-89BE-5B65DE4C15A5}" srcOrd="0" destOrd="0" presId="urn:microsoft.com/office/officeart/2005/8/layout/default"/>
    <dgm:cxn modelId="{8058C0C4-C84E-4969-88FC-589A46D676C3}" type="presOf" srcId="{455BF696-73CA-4386-B2AE-09DB36701979}" destId="{49C93DA3-3DC0-4E6E-8C30-DDF5C0A021F5}" srcOrd="0" destOrd="0" presId="urn:microsoft.com/office/officeart/2005/8/layout/default"/>
    <dgm:cxn modelId="{9D4BADCF-E4F0-4FF5-9706-4F9BB4B22767}" srcId="{5E727EEB-0014-4E0B-960D-30EE4055CF14}" destId="{1D6AEB3F-587B-4F96-AE54-2B043EACAAFA}" srcOrd="3" destOrd="0" parTransId="{A84D4A84-DD7E-4B62-887F-95CAAF797B17}" sibTransId="{C0D22213-E9D5-4261-BFD2-3EEBEABFCE71}"/>
    <dgm:cxn modelId="{E55D81E7-5156-4A8D-A499-B4E0B28EB88F}" type="presOf" srcId="{FF489953-9A90-4DD4-87D2-C74A5F894FB5}" destId="{7289BABE-251D-4361-83B4-73708F1FDEE6}" srcOrd="0" destOrd="0" presId="urn:microsoft.com/office/officeart/2005/8/layout/default"/>
    <dgm:cxn modelId="{FB91EBE9-8E13-4C11-9E02-FCECF50B9742}" srcId="{5E727EEB-0014-4E0B-960D-30EE4055CF14}" destId="{165915C2-644B-4201-8534-F1B543C40BB8}" srcOrd="1" destOrd="0" parTransId="{B55E62B5-75F0-42D6-BA04-892D6021580F}" sibTransId="{352C6AA7-2A4A-4E47-B226-AB3875D18FCA}"/>
    <dgm:cxn modelId="{D0CE0A98-AB8E-45B6-A7D7-660D3130910A}" type="presParOf" srcId="{419FCA08-C2D6-42F3-87FF-D9F5DF8F3CC3}" destId="{7289BABE-251D-4361-83B4-73708F1FDEE6}" srcOrd="0" destOrd="0" presId="urn:microsoft.com/office/officeart/2005/8/layout/default"/>
    <dgm:cxn modelId="{F9F65CB9-B652-46E9-8D09-6B2EBF2C4A65}" type="presParOf" srcId="{419FCA08-C2D6-42F3-87FF-D9F5DF8F3CC3}" destId="{3B052383-2B50-4DBB-93E9-F1D26705B1DA}" srcOrd="1" destOrd="0" presId="urn:microsoft.com/office/officeart/2005/8/layout/default"/>
    <dgm:cxn modelId="{A9AF49EC-898F-4A16-A81A-B3305C8B71D3}" type="presParOf" srcId="{419FCA08-C2D6-42F3-87FF-D9F5DF8F3CC3}" destId="{B55D1F57-B727-4BE5-B9B1-27B4D1CD69A9}" srcOrd="2" destOrd="0" presId="urn:microsoft.com/office/officeart/2005/8/layout/default"/>
    <dgm:cxn modelId="{29F737B0-4190-44E3-89B8-F30F13AFDD2C}" type="presParOf" srcId="{419FCA08-C2D6-42F3-87FF-D9F5DF8F3CC3}" destId="{AE4B046D-AA1F-483D-BD2F-7C220E7CB0F3}" srcOrd="3" destOrd="0" presId="urn:microsoft.com/office/officeart/2005/8/layout/default"/>
    <dgm:cxn modelId="{C6A75276-9B61-48FC-8C29-34EE436F0618}" type="presParOf" srcId="{419FCA08-C2D6-42F3-87FF-D9F5DF8F3CC3}" destId="{49C93DA3-3DC0-4E6E-8C30-DDF5C0A021F5}" srcOrd="4" destOrd="0" presId="urn:microsoft.com/office/officeart/2005/8/layout/default"/>
    <dgm:cxn modelId="{BB8B2113-635B-4780-9BCF-1C88C0DFDF86}" type="presParOf" srcId="{419FCA08-C2D6-42F3-87FF-D9F5DF8F3CC3}" destId="{EFE534BA-9042-49AD-9786-65F4B03F9FE1}" srcOrd="5" destOrd="0" presId="urn:microsoft.com/office/officeart/2005/8/layout/default"/>
    <dgm:cxn modelId="{D85E3EA8-A7E9-42B0-B990-A1479462B313}" type="presParOf" srcId="{419FCA08-C2D6-42F3-87FF-D9F5DF8F3CC3}" destId="{350198C1-09BC-4963-89BE-5B65DE4C15A5}"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D5D8AB-9287-4E64-B770-09A79E37A5D7}">
      <dsp:nvSpPr>
        <dsp:cNvPr id="0" name=""/>
        <dsp:cNvSpPr/>
      </dsp:nvSpPr>
      <dsp:spPr>
        <a:xfrm>
          <a:off x="0" y="512"/>
          <a:ext cx="7886700" cy="119859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CD8F699-AA9E-4AF1-BA54-79132D3A24D6}">
      <dsp:nvSpPr>
        <dsp:cNvPr id="0" name=""/>
        <dsp:cNvSpPr/>
      </dsp:nvSpPr>
      <dsp:spPr>
        <a:xfrm>
          <a:off x="362573" y="270195"/>
          <a:ext cx="659224" cy="65922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B18B54C-4849-4ADE-B6E2-ABB0C1F95899}">
      <dsp:nvSpPr>
        <dsp:cNvPr id="0" name=""/>
        <dsp:cNvSpPr/>
      </dsp:nvSpPr>
      <dsp:spPr>
        <a:xfrm>
          <a:off x="1384371" y="512"/>
          <a:ext cx="6502328" cy="1198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6851" tIns="126851" rIns="126851" bIns="126851" numCol="1" spcCol="1270" anchor="ctr" anchorCtr="0">
          <a:noAutofit/>
        </a:bodyPr>
        <a:lstStyle/>
        <a:p>
          <a:pPr marL="0" lvl="0" indent="0" algn="l" defTabSz="1022350">
            <a:lnSpc>
              <a:spcPct val="90000"/>
            </a:lnSpc>
            <a:spcBef>
              <a:spcPct val="0"/>
            </a:spcBef>
            <a:spcAft>
              <a:spcPct val="35000"/>
            </a:spcAft>
            <a:buNone/>
          </a:pPr>
          <a:r>
            <a:rPr lang="en-US" sz="2300" b="1" kern="1200" dirty="0"/>
            <a:t>Texas Health Research &amp; Education Institute </a:t>
          </a:r>
          <a:r>
            <a:rPr lang="en-US" sz="2300" kern="1200" dirty="0"/>
            <a:t>is</a:t>
          </a:r>
          <a:r>
            <a:rPr lang="en-US" sz="2300" b="1" kern="1200" dirty="0"/>
            <a:t> </a:t>
          </a:r>
          <a:r>
            <a:rPr lang="en-US" sz="2300" kern="1200" dirty="0"/>
            <a:t>Texas Health Resources’ entity that: oversees all Research at THR:</a:t>
          </a:r>
        </a:p>
      </dsp:txBody>
      <dsp:txXfrm>
        <a:off x="1384371" y="512"/>
        <a:ext cx="6502328" cy="1198590"/>
      </dsp:txXfrm>
    </dsp:sp>
    <dsp:sp modelId="{603DC52A-233F-41BA-B581-A41CDDD69863}">
      <dsp:nvSpPr>
        <dsp:cNvPr id="0" name=""/>
        <dsp:cNvSpPr/>
      </dsp:nvSpPr>
      <dsp:spPr>
        <a:xfrm>
          <a:off x="0" y="1498750"/>
          <a:ext cx="7886700" cy="119859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501320D-3D5D-42D1-BD9B-F30398FAEC4F}">
      <dsp:nvSpPr>
        <dsp:cNvPr id="0" name=""/>
        <dsp:cNvSpPr/>
      </dsp:nvSpPr>
      <dsp:spPr>
        <a:xfrm>
          <a:off x="362573" y="1768433"/>
          <a:ext cx="659224" cy="65922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ADAAB6E-C01E-426A-80CE-F86E02822EBC}">
      <dsp:nvSpPr>
        <dsp:cNvPr id="0" name=""/>
        <dsp:cNvSpPr/>
      </dsp:nvSpPr>
      <dsp:spPr>
        <a:xfrm>
          <a:off x="1384371" y="1498750"/>
          <a:ext cx="6502328" cy="1198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6851" tIns="126851" rIns="126851" bIns="126851" numCol="1" spcCol="1270" anchor="ctr" anchorCtr="0">
          <a:noAutofit/>
        </a:bodyPr>
        <a:lstStyle/>
        <a:p>
          <a:pPr marL="0" lvl="0" indent="0" algn="l" defTabSz="1022350">
            <a:lnSpc>
              <a:spcPct val="90000"/>
            </a:lnSpc>
            <a:spcBef>
              <a:spcPct val="0"/>
            </a:spcBef>
            <a:spcAft>
              <a:spcPct val="35000"/>
            </a:spcAft>
            <a:buNone/>
          </a:pPr>
          <a:r>
            <a:rPr lang="en-US" sz="2300" kern="1200" dirty="0"/>
            <a:t>by THR employees </a:t>
          </a:r>
        </a:p>
      </dsp:txBody>
      <dsp:txXfrm>
        <a:off x="1384371" y="1498750"/>
        <a:ext cx="6502328" cy="1198590"/>
      </dsp:txXfrm>
    </dsp:sp>
    <dsp:sp modelId="{91A17FF2-0E7F-4C78-8616-11E7705EDCBD}">
      <dsp:nvSpPr>
        <dsp:cNvPr id="0" name=""/>
        <dsp:cNvSpPr/>
      </dsp:nvSpPr>
      <dsp:spPr>
        <a:xfrm>
          <a:off x="0" y="2997500"/>
          <a:ext cx="7886700" cy="119859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E836D0F-5319-4A8B-A387-21167D192650}">
      <dsp:nvSpPr>
        <dsp:cNvPr id="0" name=""/>
        <dsp:cNvSpPr/>
      </dsp:nvSpPr>
      <dsp:spPr>
        <a:xfrm>
          <a:off x="362573" y="3266671"/>
          <a:ext cx="659224" cy="65922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9F7AE85-81F0-4AF2-823A-0F6A9D592676}">
      <dsp:nvSpPr>
        <dsp:cNvPr id="0" name=""/>
        <dsp:cNvSpPr/>
      </dsp:nvSpPr>
      <dsp:spPr>
        <a:xfrm>
          <a:off x="1384371" y="2996988"/>
          <a:ext cx="6502328" cy="1198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6851" tIns="126851" rIns="126851" bIns="126851" numCol="1" spcCol="1270" anchor="ctr" anchorCtr="0">
          <a:noAutofit/>
        </a:bodyPr>
        <a:lstStyle/>
        <a:p>
          <a:pPr marL="0" lvl="0" indent="0" algn="l" defTabSz="1022350">
            <a:lnSpc>
              <a:spcPct val="90000"/>
            </a:lnSpc>
            <a:spcBef>
              <a:spcPct val="0"/>
            </a:spcBef>
            <a:spcAft>
              <a:spcPct val="35000"/>
            </a:spcAft>
            <a:buNone/>
          </a:pPr>
          <a:r>
            <a:rPr lang="en-US" sz="2300" kern="1200" dirty="0"/>
            <a:t>and/or involving THR patients or their data.</a:t>
          </a:r>
        </a:p>
      </dsp:txBody>
      <dsp:txXfrm>
        <a:off x="1384371" y="2996988"/>
        <a:ext cx="6502328" cy="119859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851F8B-8551-48F5-9735-A7F7DF73392A}">
      <dsp:nvSpPr>
        <dsp:cNvPr id="0" name=""/>
        <dsp:cNvSpPr/>
      </dsp:nvSpPr>
      <dsp:spPr>
        <a:xfrm>
          <a:off x="0" y="0"/>
          <a:ext cx="6703695" cy="1888240"/>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The first step is to determine if your project is Human Subject research based on the federal regulations and therefore requires IRB oversight or if it may be considered Exempt. This will determine your path/steps to approval.</a:t>
          </a:r>
        </a:p>
      </dsp:txBody>
      <dsp:txXfrm>
        <a:off x="55305" y="55305"/>
        <a:ext cx="4752050" cy="1777630"/>
      </dsp:txXfrm>
    </dsp:sp>
    <dsp:sp modelId="{B8065758-8241-4509-B22F-3E4A4EF90AF8}">
      <dsp:nvSpPr>
        <dsp:cNvPr id="0" name=""/>
        <dsp:cNvSpPr/>
      </dsp:nvSpPr>
      <dsp:spPr>
        <a:xfrm>
          <a:off x="1183004" y="2307850"/>
          <a:ext cx="6703695" cy="1888240"/>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dirty="0"/>
            <a:t>Exempt studies </a:t>
          </a:r>
          <a:r>
            <a:rPr lang="en-US" sz="1600" kern="1200" dirty="0"/>
            <a:t>must complete the Y1 or Y2 form to request an IRB exemption.</a:t>
          </a:r>
        </a:p>
        <a:p>
          <a:pPr marL="114300" lvl="1" indent="-114300" algn="l" defTabSz="533400">
            <a:lnSpc>
              <a:spcPct val="90000"/>
            </a:lnSpc>
            <a:spcBef>
              <a:spcPct val="0"/>
            </a:spcBef>
            <a:spcAft>
              <a:spcPct val="15000"/>
            </a:spcAft>
            <a:buChar char="•"/>
          </a:pPr>
          <a:r>
            <a:rPr lang="en-US" sz="1200" kern="1200" dirty="0"/>
            <a:t>The Y1 form is for use when all data/specimens in the research will be anonymous to investigators and study is </a:t>
          </a:r>
          <a:r>
            <a:rPr lang="en-US" sz="1200" b="1" kern="1200" dirty="0"/>
            <a:t>not </a:t>
          </a:r>
          <a:r>
            <a:rPr lang="en-US" sz="1200" kern="1200" dirty="0"/>
            <a:t>FDA regulated.</a:t>
          </a:r>
        </a:p>
        <a:p>
          <a:pPr marL="114300" lvl="1" indent="-114300" algn="l" defTabSz="533400">
            <a:lnSpc>
              <a:spcPct val="90000"/>
            </a:lnSpc>
            <a:spcBef>
              <a:spcPct val="0"/>
            </a:spcBef>
            <a:spcAft>
              <a:spcPct val="15000"/>
            </a:spcAft>
            <a:buChar char="•"/>
          </a:pPr>
          <a:r>
            <a:rPr lang="en-US" sz="1200" kern="1200" dirty="0"/>
            <a:t>The Y2 form is for projects not intended as Research (QI, Program evaluation, case report, etc.). *Note - Case reports do require submission of a Y2 form AND patient consent (specific release/consent for case reports)</a:t>
          </a:r>
        </a:p>
      </dsp:txBody>
      <dsp:txXfrm>
        <a:off x="1238309" y="2363155"/>
        <a:ext cx="4182723" cy="1777630"/>
      </dsp:txXfrm>
    </dsp:sp>
    <dsp:sp modelId="{F4541174-18D1-4189-94CE-E72F287807CD}">
      <dsp:nvSpPr>
        <dsp:cNvPr id="0" name=""/>
        <dsp:cNvSpPr/>
      </dsp:nvSpPr>
      <dsp:spPr>
        <a:xfrm>
          <a:off x="5476338" y="1484367"/>
          <a:ext cx="1227356" cy="1227356"/>
        </a:xfrm>
        <a:prstGeom prst="downArrow">
          <a:avLst>
            <a:gd name="adj1" fmla="val 55000"/>
            <a:gd name="adj2" fmla="val 45000"/>
          </a:avLst>
        </a:prstGeom>
        <a:solidFill>
          <a:schemeClr val="accent2">
            <a:alpha val="90000"/>
            <a:tint val="40000"/>
            <a:hueOff val="0"/>
            <a:satOff val="0"/>
            <a:lumOff val="0"/>
            <a:alphaOff val="0"/>
          </a:schemeClr>
        </a:solidFill>
        <a:ln w="12700" cap="flat" cmpd="sng" algn="ctr">
          <a:solidFill>
            <a:schemeClr val="accent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5752493" y="1484367"/>
        <a:ext cx="675046" cy="92358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F76989-8E10-449B-A99A-990CFE94C528}">
      <dsp:nvSpPr>
        <dsp:cNvPr id="0" name=""/>
        <dsp:cNvSpPr/>
      </dsp:nvSpPr>
      <dsp:spPr>
        <a:xfrm>
          <a:off x="0" y="126661"/>
          <a:ext cx="4629150" cy="1886625"/>
        </a:xfrm>
        <a:prstGeom prst="roundRect">
          <a:avLst/>
        </a:prstGeom>
        <a:solidFill>
          <a:srgbClr val="4DBC5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l" defTabSz="488950">
            <a:lnSpc>
              <a:spcPct val="90000"/>
            </a:lnSpc>
            <a:spcBef>
              <a:spcPct val="0"/>
            </a:spcBef>
            <a:spcAft>
              <a:spcPct val="35000"/>
            </a:spcAft>
            <a:buNone/>
          </a:pPr>
          <a:r>
            <a:rPr lang="en-US" sz="1100" kern="1200" dirty="0">
              <a:solidFill>
                <a:schemeClr val="tx1"/>
              </a:solidFill>
              <a:latin typeface="+mn-lt"/>
            </a:rPr>
            <a:t>If you are unsure if your project may qualify as exempt, exempt projects must be able to answer “No” to all questions listed in Item 6 on page 2 of the Y1 form or in Section 5 on page 2 of the Y2 form. If your study meets the criteria, submit the Y1 or Y2 form (whichever is appropriate for your project), along with the signed Entity Reviewer form</a:t>
          </a:r>
          <a:r>
            <a:rPr lang="en-US" sz="1100" u="sng" kern="1200" dirty="0">
              <a:solidFill>
                <a:schemeClr val="tx1"/>
              </a:solidFill>
              <a:latin typeface="+mn-lt"/>
            </a:rPr>
            <a:t> (</a:t>
          </a:r>
          <a:r>
            <a:rPr lang="en-US" sz="1100" u="sng" kern="1200" dirty="0">
              <a:solidFill>
                <a:schemeClr val="tx1"/>
              </a:solidFill>
              <a:latin typeface="+mn-lt"/>
              <a:hlinkClick xmlns:r="http://schemas.openxmlformats.org/officeDocument/2006/relationships" r:id="rId1">
                <a:extLst>
                  <a:ext uri="{A12FA001-AC4F-418D-AE19-62706E023703}">
                    <ahyp:hlinkClr xmlns:ahyp="http://schemas.microsoft.com/office/drawing/2018/hyperlinkcolor" val="tx"/>
                  </a:ext>
                </a:extLst>
              </a:hlinkClick>
            </a:rPr>
            <a:t>https://redcap.link/EntityReviewerForm)</a:t>
          </a:r>
          <a:r>
            <a:rPr lang="en-US" sz="1100" kern="1200" dirty="0">
              <a:solidFill>
                <a:schemeClr val="tx1"/>
              </a:solidFill>
              <a:latin typeface="+mn-lt"/>
            </a:rPr>
            <a:t> to </a:t>
          </a:r>
          <a:r>
            <a:rPr lang="en-US" sz="1100" u="sng" kern="1200" dirty="0">
              <a:solidFill>
                <a:schemeClr val="tx1"/>
              </a:solidFill>
              <a:latin typeface="+mn-lt"/>
              <a:hlinkClick xmlns:r="http://schemas.openxmlformats.org/officeDocument/2006/relationships" r:id="rId2">
                <a:extLst>
                  <a:ext uri="{A12FA001-AC4F-418D-AE19-62706E023703}">
                    <ahyp:hlinkClr xmlns:ahyp="http://schemas.microsoft.com/office/drawing/2018/hyperlinkcolor" val="tx"/>
                  </a:ext>
                </a:extLst>
              </a:hlinkClick>
            </a:rPr>
            <a:t>HRPP@UTSouthwestern.edu</a:t>
          </a:r>
          <a:r>
            <a:rPr lang="en-US" sz="1100" kern="1200" dirty="0">
              <a:solidFill>
                <a:schemeClr val="tx1"/>
              </a:solidFill>
              <a:latin typeface="+mn-lt"/>
            </a:rPr>
            <a:t>  and </a:t>
          </a:r>
          <a:r>
            <a:rPr lang="en-US" sz="1100" u="sng" kern="1200" dirty="0">
              <a:solidFill>
                <a:schemeClr val="tx1"/>
              </a:solidFill>
              <a:latin typeface="+mn-lt"/>
              <a:hlinkClick xmlns:r="http://schemas.openxmlformats.org/officeDocument/2006/relationships" r:id="rId3">
                <a:extLst>
                  <a:ext uri="{A12FA001-AC4F-418D-AE19-62706E023703}">
                    <ahyp:hlinkClr xmlns:ahyp="http://schemas.microsoft.com/office/drawing/2018/hyperlinkcolor" val="tx"/>
                  </a:ext>
                </a:extLst>
              </a:hlinkClick>
            </a:rPr>
            <a:t>cc</a:t>
          </a:r>
          <a:r>
            <a:rPr lang="en-US" sz="1100" u="sng" kern="1200" dirty="0">
              <a:solidFill>
                <a:schemeClr val="tx1"/>
              </a:solidFill>
              <a:latin typeface="+mn-lt"/>
              <a:hlinkClick xmlns:r="http://schemas.openxmlformats.org/officeDocument/2006/relationships" r:id="rId4">
                <a:extLst>
                  <a:ext uri="{A12FA001-AC4F-418D-AE19-62706E023703}">
                    <ahyp:hlinkClr xmlns:ahyp="http://schemas.microsoft.com/office/drawing/2018/hyperlinkcolor" val="tx"/>
                  </a:ext>
                </a:extLst>
              </a:hlinkClick>
            </a:rPr>
            <a:t>DavidChen@texashealth.org</a:t>
          </a:r>
          <a:r>
            <a:rPr lang="en-US" sz="1100" kern="1200" dirty="0">
              <a:solidFill>
                <a:schemeClr val="tx1"/>
              </a:solidFill>
              <a:latin typeface="+mn-lt"/>
            </a:rPr>
            <a:t> </a:t>
          </a:r>
          <a:r>
            <a:rPr lang="en-US" sz="1100" u="sng" kern="1200" dirty="0">
              <a:solidFill>
                <a:schemeClr val="tx1"/>
              </a:solidFill>
              <a:latin typeface="+mn-lt"/>
              <a:hlinkClick xmlns:r="http://schemas.openxmlformats.org/officeDocument/2006/relationships" r:id="rId3">
                <a:extLst>
                  <a:ext uri="{A12FA001-AC4F-418D-AE19-62706E023703}">
                    <ahyp:hlinkClr xmlns:ahyp="http://schemas.microsoft.com/office/drawing/2018/hyperlinkcolor" val="tx"/>
                  </a:ext>
                </a:extLst>
              </a:hlinkClick>
            </a:rPr>
            <a:t> MaryHendricks@</a:t>
          </a:r>
          <a:r>
            <a:rPr lang="en-US" sz="1100" kern="1200" dirty="0">
              <a:solidFill>
                <a:schemeClr val="tx1"/>
              </a:solidFill>
              <a:latin typeface="+mn-lt"/>
              <a:ea typeface="+mn-ea"/>
              <a:cs typeface="+mn-cs"/>
              <a:hlinkClick xmlns:r="http://schemas.openxmlformats.org/officeDocument/2006/relationships" r:id="rId3">
                <a:extLst>
                  <a:ext uri="{A12FA001-AC4F-418D-AE19-62706E023703}">
                    <ahyp:hlinkClr xmlns:ahyp="http://schemas.microsoft.com/office/drawing/2018/hyperlinkcolor" val="tx"/>
                  </a:ext>
                </a:extLst>
              </a:hlinkClick>
            </a:rPr>
            <a:t>texashealth</a:t>
          </a:r>
          <a:r>
            <a:rPr lang="en-US" sz="1100" u="sng" kern="1200" dirty="0">
              <a:solidFill>
                <a:schemeClr val="tx1"/>
              </a:solidFill>
              <a:latin typeface="+mn-lt"/>
              <a:hlinkClick xmlns:r="http://schemas.openxmlformats.org/officeDocument/2006/relationships" r:id="rId3">
                <a:extLst>
                  <a:ext uri="{A12FA001-AC4F-418D-AE19-62706E023703}">
                    <ahyp:hlinkClr xmlns:ahyp="http://schemas.microsoft.com/office/drawing/2018/hyperlinkcolor" val="tx"/>
                  </a:ext>
                </a:extLst>
              </a:hlinkClick>
            </a:rPr>
            <a:t>.org</a:t>
          </a:r>
          <a:endParaRPr lang="en-US" sz="1100" kern="1200" dirty="0">
            <a:solidFill>
              <a:schemeClr val="tx1"/>
            </a:solidFill>
            <a:latin typeface="+mn-lt"/>
          </a:endParaRPr>
        </a:p>
      </dsp:txBody>
      <dsp:txXfrm>
        <a:off x="92097" y="218758"/>
        <a:ext cx="4444956" cy="1702431"/>
      </dsp:txXfrm>
    </dsp:sp>
    <dsp:sp modelId="{1F3C8949-D37F-4F6D-AC06-E82CF601C912}">
      <dsp:nvSpPr>
        <dsp:cNvPr id="0" name=""/>
        <dsp:cNvSpPr/>
      </dsp:nvSpPr>
      <dsp:spPr>
        <a:xfrm>
          <a:off x="0" y="2073090"/>
          <a:ext cx="4629150" cy="188662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If deemed as Exempt, you will receive a letter from the UTSW Human </a:t>
          </a:r>
          <a:r>
            <a:rPr lang="en-US" sz="1300" kern="1200" dirty="0">
              <a:solidFill>
                <a:schemeClr val="bg1"/>
              </a:solidFill>
            </a:rPr>
            <a:t>Research</a:t>
          </a:r>
          <a:r>
            <a:rPr lang="en-US" sz="1300" kern="1200" dirty="0"/>
            <a:t> Protection Program Office stating that your study does not meet the definition of research under federal regulation 45 CFR 46.102 and therefore does not require IRB approval or oversight. If not deemed as Exempt, you will need to follow the steps to submit your study to the IRB for review.</a:t>
          </a:r>
        </a:p>
      </dsp:txBody>
      <dsp:txXfrm>
        <a:off x="92097" y="2165187"/>
        <a:ext cx="4444956" cy="1702431"/>
      </dsp:txXfrm>
    </dsp:sp>
    <dsp:sp modelId="{E231737E-5F5B-4C17-92F9-DEAF50EF04B1}">
      <dsp:nvSpPr>
        <dsp:cNvPr id="0" name=""/>
        <dsp:cNvSpPr/>
      </dsp:nvSpPr>
      <dsp:spPr>
        <a:xfrm>
          <a:off x="0" y="4002915"/>
          <a:ext cx="4629150" cy="727444"/>
        </a:xfrm>
        <a:prstGeom prst="roundRect">
          <a:avLst/>
        </a:prstGeom>
        <a:solidFill>
          <a:srgbClr val="4DBC5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kern="1200" dirty="0"/>
            <a:t>*If deemed Exempt and you later publish your study data, you will utilize this letter when asked for documentation of IRB approval.</a:t>
          </a:r>
        </a:p>
      </dsp:txBody>
      <dsp:txXfrm>
        <a:off x="35511" y="4038426"/>
        <a:ext cx="4558128" cy="65642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9EB87B-A53E-4D19-A325-52315D5B764C}">
      <dsp:nvSpPr>
        <dsp:cNvPr id="0" name=""/>
        <dsp:cNvSpPr/>
      </dsp:nvSpPr>
      <dsp:spPr>
        <a:xfrm>
          <a:off x="446707" y="60"/>
          <a:ext cx="6993284" cy="4195970"/>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100000"/>
            </a:lnSpc>
            <a:spcBef>
              <a:spcPct val="0"/>
            </a:spcBef>
            <a:spcAft>
              <a:spcPct val="35000"/>
            </a:spcAft>
            <a:buNone/>
          </a:pPr>
          <a:r>
            <a:rPr lang="en-US" sz="2100" kern="1200" dirty="0"/>
            <a:t>THR utilizes University of Texas Southwestern Medical Center’s (UTSW) IRB as their local IRB of record. Other IRBs may additionally be used, but regulations require the THR Human Research Protection Program (HRPP) have a formal agreement with every IRB that serves as an IRB for THR studies. If you are partnering with someone from a non-THR institution and they note the study already has IRB approval, for you/THR to participate in the study the study will still need to be reviewed by the THR HRPP office AND have an agreement put in place with that IRB. The THR HRPP office will take care of this as part of their review process.</a:t>
          </a:r>
        </a:p>
      </dsp:txBody>
      <dsp:txXfrm>
        <a:off x="446707" y="60"/>
        <a:ext cx="6993284" cy="419597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86CBC3-B640-4C9F-BE16-F5505F8F1311}">
      <dsp:nvSpPr>
        <dsp:cNvPr id="0" name=""/>
        <dsp:cNvSpPr/>
      </dsp:nvSpPr>
      <dsp:spPr>
        <a:xfrm>
          <a:off x="0" y="512"/>
          <a:ext cx="7886700" cy="119859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8F47CCB-2A00-4A2B-96DF-28949CCB31BE}">
      <dsp:nvSpPr>
        <dsp:cNvPr id="0" name=""/>
        <dsp:cNvSpPr/>
      </dsp:nvSpPr>
      <dsp:spPr>
        <a:xfrm>
          <a:off x="362573" y="270195"/>
          <a:ext cx="659224" cy="65922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543D169-9F33-4B01-824B-E2561F47C29F}">
      <dsp:nvSpPr>
        <dsp:cNvPr id="0" name=""/>
        <dsp:cNvSpPr/>
      </dsp:nvSpPr>
      <dsp:spPr>
        <a:xfrm>
          <a:off x="1384371" y="512"/>
          <a:ext cx="6502328" cy="1198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6851" tIns="126851" rIns="126851" bIns="126851" numCol="1" spcCol="1270" anchor="ctr" anchorCtr="0">
          <a:noAutofit/>
        </a:bodyPr>
        <a:lstStyle/>
        <a:p>
          <a:pPr marL="0" lvl="0" indent="0" algn="l" defTabSz="800100">
            <a:lnSpc>
              <a:spcPct val="90000"/>
            </a:lnSpc>
            <a:spcBef>
              <a:spcPct val="0"/>
            </a:spcBef>
            <a:spcAft>
              <a:spcPct val="35000"/>
            </a:spcAft>
            <a:buNone/>
          </a:pPr>
          <a:r>
            <a:rPr lang="en-US" sz="1800" kern="1200" dirty="0"/>
            <a:t>Create a UTSW Profile. </a:t>
          </a:r>
        </a:p>
      </dsp:txBody>
      <dsp:txXfrm>
        <a:off x="1384371" y="512"/>
        <a:ext cx="6502328" cy="1198590"/>
      </dsp:txXfrm>
    </dsp:sp>
    <dsp:sp modelId="{4F6E5204-9287-40F5-A96C-3B2E36F2F96F}">
      <dsp:nvSpPr>
        <dsp:cNvPr id="0" name=""/>
        <dsp:cNvSpPr/>
      </dsp:nvSpPr>
      <dsp:spPr>
        <a:xfrm>
          <a:off x="0" y="1498750"/>
          <a:ext cx="7886700" cy="119859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A630505-0DD6-40F0-8543-7881DEF52C7E}">
      <dsp:nvSpPr>
        <dsp:cNvPr id="0" name=""/>
        <dsp:cNvSpPr/>
      </dsp:nvSpPr>
      <dsp:spPr>
        <a:xfrm>
          <a:off x="362573" y="1768433"/>
          <a:ext cx="659224" cy="65922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72DF3A0-CCD5-4679-A67E-B16DB33C7668}">
      <dsp:nvSpPr>
        <dsp:cNvPr id="0" name=""/>
        <dsp:cNvSpPr/>
      </dsp:nvSpPr>
      <dsp:spPr>
        <a:xfrm>
          <a:off x="1384371" y="1498750"/>
          <a:ext cx="6502328" cy="1198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6851" tIns="126851" rIns="126851" bIns="126851" numCol="1" spcCol="1270" anchor="ctr" anchorCtr="0">
          <a:noAutofit/>
        </a:bodyPr>
        <a:lstStyle/>
        <a:p>
          <a:pPr marL="0" lvl="0" indent="0" algn="l" defTabSz="800100">
            <a:lnSpc>
              <a:spcPct val="90000"/>
            </a:lnSpc>
            <a:spcBef>
              <a:spcPct val="0"/>
            </a:spcBef>
            <a:spcAft>
              <a:spcPct val="35000"/>
            </a:spcAft>
            <a:buNone/>
          </a:pPr>
          <a:r>
            <a:rPr lang="en-US" sz="1800" kern="1200" dirty="0"/>
            <a:t>To establish a UTSW profile, please have all your study team members complete an </a:t>
          </a:r>
          <a:r>
            <a:rPr lang="en-US" sz="1800" b="1" i="1" kern="1200" dirty="0" err="1"/>
            <a:t>eResearch</a:t>
          </a:r>
          <a:r>
            <a:rPr lang="en-US" sz="1800" b="1" i="1" kern="1200" dirty="0"/>
            <a:t> Access Request </a:t>
          </a:r>
          <a:r>
            <a:rPr lang="en-US" sz="1800" kern="1200" dirty="0"/>
            <a:t>form</a:t>
          </a:r>
          <a:r>
            <a:rPr lang="en-US" sz="1800" i="1" kern="1200" dirty="0"/>
            <a:t> </a:t>
          </a:r>
          <a:r>
            <a:rPr lang="en-US" sz="1800" kern="1200" dirty="0"/>
            <a:t>and return to ResearchAccessRequests@texashealth.org </a:t>
          </a:r>
        </a:p>
      </dsp:txBody>
      <dsp:txXfrm>
        <a:off x="1384371" y="1498750"/>
        <a:ext cx="6502328" cy="1198590"/>
      </dsp:txXfrm>
    </dsp:sp>
    <dsp:sp modelId="{459E3434-04E4-4B23-92C9-56EE74224AC1}">
      <dsp:nvSpPr>
        <dsp:cNvPr id="0" name=""/>
        <dsp:cNvSpPr/>
      </dsp:nvSpPr>
      <dsp:spPr>
        <a:xfrm>
          <a:off x="0" y="2996988"/>
          <a:ext cx="7886700" cy="1198590"/>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9E45AA3-72E1-43B4-BCC3-B6207BA17BB3}">
      <dsp:nvSpPr>
        <dsp:cNvPr id="0" name=""/>
        <dsp:cNvSpPr/>
      </dsp:nvSpPr>
      <dsp:spPr>
        <a:xfrm>
          <a:off x="362573" y="3266671"/>
          <a:ext cx="659224" cy="65922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8FA0529-E950-49C1-A647-1F79BFD4ABA5}">
      <dsp:nvSpPr>
        <dsp:cNvPr id="0" name=""/>
        <dsp:cNvSpPr/>
      </dsp:nvSpPr>
      <dsp:spPr>
        <a:xfrm>
          <a:off x="1384371" y="2996988"/>
          <a:ext cx="6502328" cy="1198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6851" tIns="126851" rIns="126851" bIns="126851" numCol="1" spcCol="1270" anchor="ctr" anchorCtr="0">
          <a:noAutofit/>
        </a:bodyPr>
        <a:lstStyle/>
        <a:p>
          <a:pPr marL="0" lvl="0" indent="0" algn="l" defTabSz="800100">
            <a:lnSpc>
              <a:spcPct val="90000"/>
            </a:lnSpc>
            <a:spcBef>
              <a:spcPct val="0"/>
            </a:spcBef>
            <a:spcAft>
              <a:spcPct val="35000"/>
            </a:spcAft>
            <a:buNone/>
          </a:pPr>
          <a:r>
            <a:rPr lang="en-US" sz="1800" kern="1200" dirty="0"/>
            <a:t>Please allow 2 weeks for the completion of requests.</a:t>
          </a:r>
        </a:p>
      </dsp:txBody>
      <dsp:txXfrm>
        <a:off x="1384371" y="2996988"/>
        <a:ext cx="6502328" cy="119859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89BABE-251D-4361-83B4-73708F1FDEE6}">
      <dsp:nvSpPr>
        <dsp:cNvPr id="0" name=""/>
        <dsp:cNvSpPr/>
      </dsp:nvSpPr>
      <dsp:spPr>
        <a:xfrm>
          <a:off x="474" y="973091"/>
          <a:ext cx="1850119" cy="1110071"/>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100000"/>
            </a:lnSpc>
            <a:spcBef>
              <a:spcPct val="0"/>
            </a:spcBef>
            <a:spcAft>
              <a:spcPct val="35000"/>
            </a:spcAft>
            <a:buNone/>
          </a:pPr>
          <a:r>
            <a:rPr lang="en-US" sz="1100" kern="1200" dirty="0">
              <a:latin typeface="+mn-lt"/>
            </a:rPr>
            <a:t>Your training is required to be renewed every 3 </a:t>
          </a:r>
          <a:r>
            <a:rPr lang="en-US" sz="1100" kern="1200" dirty="0">
              <a:latin typeface="+mn-lt"/>
              <a:ea typeface="+mn-ea"/>
              <a:cs typeface="+mn-cs"/>
            </a:rPr>
            <a:t>years</a:t>
          </a:r>
          <a:r>
            <a:rPr lang="en-US" sz="1100" kern="1200" dirty="0"/>
            <a:t>. </a:t>
          </a:r>
        </a:p>
      </dsp:txBody>
      <dsp:txXfrm>
        <a:off x="474" y="973091"/>
        <a:ext cx="1850119" cy="1110071"/>
      </dsp:txXfrm>
    </dsp:sp>
    <dsp:sp modelId="{B55D1F57-B727-4BE5-B9B1-27B4D1CD69A9}">
      <dsp:nvSpPr>
        <dsp:cNvPr id="0" name=""/>
        <dsp:cNvSpPr/>
      </dsp:nvSpPr>
      <dsp:spPr>
        <a:xfrm>
          <a:off x="2035605" y="973091"/>
          <a:ext cx="1850119" cy="1110071"/>
        </a:xfrm>
        <a:prstGeom prst="rect">
          <a:avLst/>
        </a:prstGeom>
        <a:solidFill>
          <a:schemeClr val="accent4">
            <a:hueOff val="3266964"/>
            <a:satOff val="-13592"/>
            <a:lumOff val="32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100000"/>
            </a:lnSpc>
            <a:spcBef>
              <a:spcPct val="0"/>
            </a:spcBef>
            <a:spcAft>
              <a:spcPct val="35000"/>
            </a:spcAft>
            <a:buNone/>
          </a:pPr>
          <a:r>
            <a:rPr lang="en-US" sz="1100" kern="1200" dirty="0"/>
            <a:t>HSP for Researchers (Human Subject Protection) </a:t>
          </a:r>
        </a:p>
      </dsp:txBody>
      <dsp:txXfrm>
        <a:off x="2035605" y="973091"/>
        <a:ext cx="1850119" cy="1110071"/>
      </dsp:txXfrm>
    </dsp:sp>
    <dsp:sp modelId="{49C93DA3-3DC0-4E6E-8C30-DDF5C0A021F5}">
      <dsp:nvSpPr>
        <dsp:cNvPr id="0" name=""/>
        <dsp:cNvSpPr/>
      </dsp:nvSpPr>
      <dsp:spPr>
        <a:xfrm>
          <a:off x="474" y="2268174"/>
          <a:ext cx="1850119" cy="1110071"/>
        </a:xfrm>
        <a:prstGeom prst="rect">
          <a:avLst/>
        </a:prstGeom>
        <a:solidFill>
          <a:schemeClr val="accent4">
            <a:hueOff val="6533927"/>
            <a:satOff val="-27185"/>
            <a:lumOff val="640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100000"/>
            </a:lnSpc>
            <a:spcBef>
              <a:spcPct val="0"/>
            </a:spcBef>
            <a:spcAft>
              <a:spcPct val="35000"/>
            </a:spcAft>
            <a:buNone/>
          </a:pPr>
          <a:r>
            <a:rPr lang="en-US" sz="1100" kern="1200" dirty="0"/>
            <a:t>HIPAA (Health insurance Portability and Accountability Act in Research)</a:t>
          </a:r>
        </a:p>
      </dsp:txBody>
      <dsp:txXfrm>
        <a:off x="474" y="2268174"/>
        <a:ext cx="1850119" cy="1110071"/>
      </dsp:txXfrm>
    </dsp:sp>
    <dsp:sp modelId="{350198C1-09BC-4963-89BE-5B65DE4C15A5}">
      <dsp:nvSpPr>
        <dsp:cNvPr id="0" name=""/>
        <dsp:cNvSpPr/>
      </dsp:nvSpPr>
      <dsp:spPr>
        <a:xfrm>
          <a:off x="2035605" y="2268174"/>
          <a:ext cx="1850119" cy="1110071"/>
        </a:xfrm>
        <a:prstGeom prst="rect">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100000"/>
            </a:lnSpc>
            <a:spcBef>
              <a:spcPct val="0"/>
            </a:spcBef>
            <a:spcAft>
              <a:spcPct val="35000"/>
            </a:spcAft>
            <a:buNone/>
          </a:pPr>
          <a:r>
            <a:rPr lang="en-US" sz="1100" kern="1200" dirty="0"/>
            <a:t>GCP (Good Clinical Practices) for Researchers—Please note this module is only required if the study involves a Clinical Trial) </a:t>
          </a:r>
        </a:p>
      </dsp:txBody>
      <dsp:txXfrm>
        <a:off x="2035605" y="2268174"/>
        <a:ext cx="1850119" cy="1110071"/>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11DDEBCD-7D49-4171-A6EE-1D8B793BEA34}" type="datetimeFigureOut">
              <a:rPr lang="en-US" smtClean="0"/>
              <a:pPr/>
              <a:t>8/1/2025</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466E8216-8A0F-42E3-B716-181AE7A747AF}" type="slidenum">
              <a:rPr lang="en-US" smtClean="0"/>
              <a:pPr/>
              <a:t>‹#›</a:t>
            </a:fld>
            <a:endParaRPr lang="en-US" dirty="0"/>
          </a:p>
        </p:txBody>
      </p:sp>
    </p:spTree>
    <p:extLst>
      <p:ext uri="{BB962C8B-B14F-4D97-AF65-F5344CB8AC3E}">
        <p14:creationId xmlns:p14="http://schemas.microsoft.com/office/powerpoint/2010/main" val="3112206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a:lvl2pPr marL="457200" algn="l" defTabSz="914400" rtl="0" eaLnBrk="1" latinLnBrk="0" hangingPunct="1">
      <a:defRPr sz="1200" b="0" i="0" kern="1200">
        <a:solidFill>
          <a:schemeClr val="tx1"/>
        </a:solidFill>
        <a:latin typeface="Arial" panose="020B0604020202020204" pitchFamily="34" charset="0"/>
        <a:ea typeface="+mn-ea"/>
        <a:cs typeface="+mn-cs"/>
      </a:defRPr>
    </a:lvl2pPr>
    <a:lvl3pPr marL="914400" algn="l" defTabSz="914400" rtl="0" eaLnBrk="1" latinLnBrk="0" hangingPunct="1">
      <a:defRPr sz="1200" b="0" i="0" kern="1200">
        <a:solidFill>
          <a:schemeClr val="tx1"/>
        </a:solidFill>
        <a:latin typeface="Arial" panose="020B0604020202020204" pitchFamily="34" charset="0"/>
        <a:ea typeface="+mn-ea"/>
        <a:cs typeface="+mn-cs"/>
      </a:defRPr>
    </a:lvl3pPr>
    <a:lvl4pPr marL="1371600" algn="l" defTabSz="914400" rtl="0" eaLnBrk="1" latinLnBrk="0" hangingPunct="1">
      <a:defRPr sz="1200" b="0" i="0" kern="1200">
        <a:solidFill>
          <a:schemeClr val="tx1"/>
        </a:solidFill>
        <a:latin typeface="Arial" panose="020B0604020202020204" pitchFamily="34" charset="0"/>
        <a:ea typeface="+mn-ea"/>
        <a:cs typeface="+mn-cs"/>
      </a:defRPr>
    </a:lvl4pPr>
    <a:lvl5pPr marL="1828800" algn="l" defTabSz="914400" rtl="0" eaLnBrk="1" latinLnBrk="0" hangingPunct="1">
      <a:defRPr sz="1200" b="0" i="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0800000">
            <a:off x="0" y="1142"/>
            <a:ext cx="9144000" cy="6855715"/>
          </a:xfrm>
          <a:prstGeom prst="rect">
            <a:avLst/>
          </a:prstGeom>
        </p:spPr>
      </p:pic>
      <p:sp>
        <p:nvSpPr>
          <p:cNvPr id="2" name="Title 1"/>
          <p:cNvSpPr>
            <a:spLocks noGrp="1"/>
          </p:cNvSpPr>
          <p:nvPr>
            <p:ph type="ctrTitle" hasCustomPrompt="1"/>
          </p:nvPr>
        </p:nvSpPr>
        <p:spPr>
          <a:xfrm>
            <a:off x="781078" y="3288587"/>
            <a:ext cx="4237380" cy="554100"/>
          </a:xfrm>
        </p:spPr>
        <p:txBody>
          <a:bodyPr anchor="t">
            <a:noAutofit/>
          </a:bodyPr>
          <a:lstStyle>
            <a:lvl1pPr algn="l">
              <a:defRPr sz="3600" b="1">
                <a:solidFill>
                  <a:srgbClr val="00539B"/>
                </a:solidFill>
                <a:latin typeface="Arial" panose="020B0604020202020204" pitchFamily="34" charset="0"/>
                <a:cs typeface="Arial" panose="020B0604020202020204" pitchFamily="34" charset="0"/>
              </a:defRPr>
            </a:lvl1pPr>
          </a:lstStyle>
          <a:p>
            <a:r>
              <a:rPr lang="en-US" dirty="0"/>
              <a:t>Master Title</a:t>
            </a:r>
          </a:p>
        </p:txBody>
      </p:sp>
      <p:sp>
        <p:nvSpPr>
          <p:cNvPr id="3" name="Subtitle 2"/>
          <p:cNvSpPr>
            <a:spLocks noGrp="1"/>
          </p:cNvSpPr>
          <p:nvPr>
            <p:ph type="subTitle" idx="1"/>
          </p:nvPr>
        </p:nvSpPr>
        <p:spPr>
          <a:xfrm>
            <a:off x="781078" y="2863278"/>
            <a:ext cx="3238614" cy="260058"/>
          </a:xfrm>
          <a:solidFill>
            <a:srgbClr val="00A160"/>
          </a:solidFill>
        </p:spPr>
        <p:txBody>
          <a:bodyPr anchor="ctr">
            <a:noAutofit/>
          </a:bodyPr>
          <a:lstStyle>
            <a:lvl1pPr marL="0" indent="0" algn="l">
              <a:buNone/>
              <a:defRPr sz="160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2" name="Picture 11"/>
          <p:cNvPicPr>
            <a:picLocks noChangeAspect="1"/>
          </p:cNvPicPr>
          <p:nvPr/>
        </p:nvPicPr>
        <p:blipFill>
          <a:blip r:embed="rId3"/>
          <a:stretch>
            <a:fillRect/>
          </a:stretch>
        </p:blipFill>
        <p:spPr>
          <a:xfrm>
            <a:off x="800741" y="4778477"/>
            <a:ext cx="2119185" cy="448293"/>
          </a:xfrm>
          <a:prstGeom prst="rect">
            <a:avLst/>
          </a:prstGeom>
        </p:spPr>
      </p:pic>
      <p:sp>
        <p:nvSpPr>
          <p:cNvPr id="4" name="TextBox 3">
            <a:extLst>
              <a:ext uri="{FF2B5EF4-FFF2-40B4-BE49-F238E27FC236}">
                <a16:creationId xmlns:a16="http://schemas.microsoft.com/office/drawing/2014/main" id="{E8E71AAF-C566-2309-B13D-CAACE9BE4B67}"/>
              </a:ext>
            </a:extLst>
          </p:cNvPr>
          <p:cNvSpPr txBox="1"/>
          <p:nvPr/>
        </p:nvSpPr>
        <p:spPr>
          <a:xfrm>
            <a:off x="690880" y="6410869"/>
            <a:ext cx="5283200" cy="215444"/>
          </a:xfrm>
          <a:prstGeom prst="rect">
            <a:avLst/>
          </a:prstGeom>
          <a:noFill/>
        </p:spPr>
        <p:txBody>
          <a:bodyPr wrap="square" rtlCol="0">
            <a:spAutoFit/>
          </a:bodyPr>
          <a:lstStyle/>
          <a:p>
            <a:r>
              <a:rPr lang="en-US" sz="800" b="0" i="0" u="none" strike="noStrike" dirty="0">
                <a:solidFill>
                  <a:schemeClr val="tx1"/>
                </a:solidFill>
                <a:effectLst/>
                <a:latin typeface="Arial" panose="020B0604020202020204" pitchFamily="34" charset="0"/>
              </a:rPr>
              <a:t>Confidential and proprietary. All rights reserved.</a:t>
            </a:r>
            <a:endParaRPr lang="en-US" sz="800" dirty="0">
              <a:solidFill>
                <a:schemeClr val="tx1"/>
              </a:solidFill>
            </a:endParaRPr>
          </a:p>
        </p:txBody>
      </p:sp>
    </p:spTree>
    <p:extLst>
      <p:ext uri="{BB962C8B-B14F-4D97-AF65-F5344CB8AC3E}">
        <p14:creationId xmlns:p14="http://schemas.microsoft.com/office/powerpoint/2010/main" val="794371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12" name="Parallelogram 11"/>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7" name="Picture 16"/>
          <p:cNvPicPr>
            <a:picLocks noChangeAspect="1"/>
          </p:cNvPicPr>
          <p:nvPr/>
        </p:nvPicPr>
        <p:blipFill>
          <a:blip r:embed="rId3"/>
          <a:stretch>
            <a:fillRect/>
          </a:stretch>
        </p:blipFill>
        <p:spPr>
          <a:xfrm>
            <a:off x="376153" y="6321926"/>
            <a:ext cx="1532898" cy="324270"/>
          </a:xfrm>
          <a:prstGeom prst="rect">
            <a:avLst/>
          </a:prstGeom>
        </p:spPr>
      </p:pic>
      <p:sp>
        <p:nvSpPr>
          <p:cNvPr id="4" name="TextBox 3">
            <a:extLst>
              <a:ext uri="{FF2B5EF4-FFF2-40B4-BE49-F238E27FC236}">
                <a16:creationId xmlns:a16="http://schemas.microsoft.com/office/drawing/2014/main" id="{6D2243EC-13B4-C5AD-EA73-65D06020F134}"/>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5" name="Freeform 4">
            <a:extLst>
              <a:ext uri="{FF2B5EF4-FFF2-40B4-BE49-F238E27FC236}">
                <a16:creationId xmlns:a16="http://schemas.microsoft.com/office/drawing/2014/main" id="{D9F780F4-D96F-A790-FE15-9D924FC067EB}"/>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363EC1F9-0D04-4241-2C58-2AEAE3BFE722}"/>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
        <p:nvSpPr>
          <p:cNvPr id="7" name="Rectangle 6">
            <a:extLst>
              <a:ext uri="{FF2B5EF4-FFF2-40B4-BE49-F238E27FC236}">
                <a16:creationId xmlns:a16="http://schemas.microsoft.com/office/drawing/2014/main" id="{4B4E018D-145F-8C4A-E52B-A4B8A6E5C560}"/>
              </a:ext>
            </a:extLst>
          </p:cNvPr>
          <p:cNvSpPr/>
          <p:nvPr/>
        </p:nvSpPr>
        <p:spPr>
          <a:xfrm>
            <a:off x="1" y="437339"/>
            <a:ext cx="256569" cy="804855"/>
          </a:xfrm>
          <a:prstGeom prst="rect">
            <a:avLst/>
          </a:pr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52432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12" name="Parallelogram 11"/>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543675" y="365125"/>
            <a:ext cx="1971675" cy="5811838"/>
          </a:xfrm>
        </p:spPr>
        <p:txBody>
          <a:bodyPr vert="eaVert"/>
          <a:lstStyle>
            <a:lvl1pPr>
              <a:defRPr>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7" name="Picture 16"/>
          <p:cNvPicPr>
            <a:picLocks noChangeAspect="1"/>
          </p:cNvPicPr>
          <p:nvPr/>
        </p:nvPicPr>
        <p:blipFill>
          <a:blip r:embed="rId3"/>
          <a:stretch>
            <a:fillRect/>
          </a:stretch>
        </p:blipFill>
        <p:spPr>
          <a:xfrm>
            <a:off x="376153" y="6321926"/>
            <a:ext cx="1532898" cy="324270"/>
          </a:xfrm>
          <a:prstGeom prst="rect">
            <a:avLst/>
          </a:prstGeom>
        </p:spPr>
      </p:pic>
      <p:sp>
        <p:nvSpPr>
          <p:cNvPr id="4" name="TextBox 3">
            <a:extLst>
              <a:ext uri="{FF2B5EF4-FFF2-40B4-BE49-F238E27FC236}">
                <a16:creationId xmlns:a16="http://schemas.microsoft.com/office/drawing/2014/main" id="{F53A2E33-8FD1-9FF9-B19A-35C1CFF1D943}"/>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5" name="Freeform 4">
            <a:extLst>
              <a:ext uri="{FF2B5EF4-FFF2-40B4-BE49-F238E27FC236}">
                <a16:creationId xmlns:a16="http://schemas.microsoft.com/office/drawing/2014/main" id="{1F6CA387-6927-B65A-2460-7D7898D3967C}"/>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6C5AFC82-6729-046E-B513-4E8A5DBD84FD}"/>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Tree>
    <p:extLst>
      <p:ext uri="{BB962C8B-B14F-4D97-AF65-F5344CB8AC3E}">
        <p14:creationId xmlns:p14="http://schemas.microsoft.com/office/powerpoint/2010/main" val="1151846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Parallelogram 10"/>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2" name="Title 1"/>
          <p:cNvSpPr>
            <a:spLocks noGrp="1"/>
          </p:cNvSpPr>
          <p:nvPr>
            <p:ph type="title"/>
          </p:nvPr>
        </p:nvSpPr>
        <p:spPr>
          <a:xfrm>
            <a:off x="628650" y="464321"/>
            <a:ext cx="7886700" cy="803274"/>
          </a:xfrm>
        </p:spPr>
        <p:txBody>
          <a:bodyPr>
            <a:normAutofit/>
          </a:bodyPr>
          <a:lstStyle>
            <a:lvl1pPr>
              <a:defRPr sz="3000" b="1">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628650" y="1457325"/>
            <a:ext cx="7886700" cy="4196091"/>
          </a:xfrm>
        </p:spPr>
        <p:txBody>
          <a:bodyPr>
            <a:normAutofit/>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Rectangle 8"/>
          <p:cNvSpPr/>
          <p:nvPr userDrawn="1"/>
        </p:nvSpPr>
        <p:spPr>
          <a:xfrm>
            <a:off x="1" y="437339"/>
            <a:ext cx="256569" cy="804855"/>
          </a:xfrm>
          <a:prstGeom prst="rect">
            <a:avLst/>
          </a:pr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p:cNvPicPr>
            <a:picLocks noChangeAspect="1"/>
          </p:cNvPicPr>
          <p:nvPr/>
        </p:nvPicPr>
        <p:blipFill>
          <a:blip r:embed="rId3"/>
          <a:stretch>
            <a:fillRect/>
          </a:stretch>
        </p:blipFill>
        <p:spPr>
          <a:xfrm>
            <a:off x="376153" y="6321926"/>
            <a:ext cx="1532898" cy="324270"/>
          </a:xfrm>
          <a:prstGeom prst="rect">
            <a:avLst/>
          </a:prstGeom>
        </p:spPr>
      </p:pic>
      <p:sp>
        <p:nvSpPr>
          <p:cNvPr id="4" name="TextBox 3">
            <a:extLst>
              <a:ext uri="{FF2B5EF4-FFF2-40B4-BE49-F238E27FC236}">
                <a16:creationId xmlns:a16="http://schemas.microsoft.com/office/drawing/2014/main" id="{CC3023C0-B17F-EBA9-5F03-B2110FE11E31}"/>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5" name="Freeform 4">
            <a:extLst>
              <a:ext uri="{FF2B5EF4-FFF2-40B4-BE49-F238E27FC236}">
                <a16:creationId xmlns:a16="http://schemas.microsoft.com/office/drawing/2014/main" id="{C9AC7FF4-E027-5027-4790-13D0383C3B2E}"/>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5">
            <a:extLst>
              <a:ext uri="{FF2B5EF4-FFF2-40B4-BE49-F238E27FC236}">
                <a16:creationId xmlns:a16="http://schemas.microsoft.com/office/drawing/2014/main" id="{9A20313A-43D0-A9CC-5EF7-47C3AF8BE2D2}"/>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Tree>
    <p:extLst>
      <p:ext uri="{BB962C8B-B14F-4D97-AF65-F5344CB8AC3E}">
        <p14:creationId xmlns:p14="http://schemas.microsoft.com/office/powerpoint/2010/main" val="2005699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19" name="Picture 1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0800000">
            <a:off x="0" y="1142"/>
            <a:ext cx="9144000" cy="6855715"/>
          </a:xfrm>
          <a:prstGeom prst="rect">
            <a:avLst/>
          </a:prstGeom>
        </p:spPr>
      </p:pic>
      <p:sp>
        <p:nvSpPr>
          <p:cNvPr id="11" name="Parallelogram 10"/>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3888" y="1304982"/>
            <a:ext cx="7886700" cy="2852737"/>
          </a:xfrm>
        </p:spPr>
        <p:txBody>
          <a:bodyPr anchor="b"/>
          <a:lstStyle>
            <a:lvl1pPr>
              <a:defRPr sz="6000">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184707"/>
            <a:ext cx="7886700" cy="1500187"/>
          </a:xfrm>
        </p:spPr>
        <p:txBody>
          <a:bodyPr/>
          <a:lstStyle>
            <a:lvl1pPr marL="0" indent="0">
              <a:buNone/>
              <a:defRPr sz="2400">
                <a:solidFill>
                  <a:schemeClr val="tx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20" name="Picture 19"/>
          <p:cNvPicPr>
            <a:picLocks noChangeAspect="1"/>
          </p:cNvPicPr>
          <p:nvPr/>
        </p:nvPicPr>
        <p:blipFill>
          <a:blip r:embed="rId3"/>
          <a:stretch>
            <a:fillRect/>
          </a:stretch>
        </p:blipFill>
        <p:spPr>
          <a:xfrm>
            <a:off x="376153" y="6321926"/>
            <a:ext cx="1532898" cy="324270"/>
          </a:xfrm>
          <a:prstGeom prst="rect">
            <a:avLst/>
          </a:prstGeom>
        </p:spPr>
      </p:pic>
      <p:sp>
        <p:nvSpPr>
          <p:cNvPr id="4" name="TextBox 3">
            <a:extLst>
              <a:ext uri="{FF2B5EF4-FFF2-40B4-BE49-F238E27FC236}">
                <a16:creationId xmlns:a16="http://schemas.microsoft.com/office/drawing/2014/main" id="{5F495525-A599-B3A2-12C6-C7413293798B}"/>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5" name="Freeform 4">
            <a:extLst>
              <a:ext uri="{FF2B5EF4-FFF2-40B4-BE49-F238E27FC236}">
                <a16:creationId xmlns:a16="http://schemas.microsoft.com/office/drawing/2014/main" id="{D0CAA7F5-B0A7-E7E8-99FF-26044011B897}"/>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09B6B1B9-ADDB-8DEE-F4EB-E57C67521581}"/>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Tree>
    <p:extLst>
      <p:ext uri="{BB962C8B-B14F-4D97-AF65-F5344CB8AC3E}">
        <p14:creationId xmlns:p14="http://schemas.microsoft.com/office/powerpoint/2010/main" val="1600498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17" name="Parallelogram 16"/>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825625"/>
            <a:ext cx="38862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20" name="Picture 19"/>
          <p:cNvPicPr>
            <a:picLocks noChangeAspect="1"/>
          </p:cNvPicPr>
          <p:nvPr/>
        </p:nvPicPr>
        <p:blipFill>
          <a:blip r:embed="rId3"/>
          <a:stretch>
            <a:fillRect/>
          </a:stretch>
        </p:blipFill>
        <p:spPr>
          <a:xfrm>
            <a:off x="376153" y="6321926"/>
            <a:ext cx="1532898" cy="324270"/>
          </a:xfrm>
          <a:prstGeom prst="rect">
            <a:avLst/>
          </a:prstGeom>
        </p:spPr>
      </p:pic>
      <p:sp>
        <p:nvSpPr>
          <p:cNvPr id="5" name="TextBox 4">
            <a:extLst>
              <a:ext uri="{FF2B5EF4-FFF2-40B4-BE49-F238E27FC236}">
                <a16:creationId xmlns:a16="http://schemas.microsoft.com/office/drawing/2014/main" id="{84BC98AF-062C-F76A-EFCA-84DB85164ABF}"/>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6" name="Freeform 5">
            <a:extLst>
              <a:ext uri="{FF2B5EF4-FFF2-40B4-BE49-F238E27FC236}">
                <a16:creationId xmlns:a16="http://schemas.microsoft.com/office/drawing/2014/main" id="{E0859D3C-23A0-B940-3FE2-18300D38254D}"/>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5">
            <a:extLst>
              <a:ext uri="{FF2B5EF4-FFF2-40B4-BE49-F238E27FC236}">
                <a16:creationId xmlns:a16="http://schemas.microsoft.com/office/drawing/2014/main" id="{4E987899-43C7-EF93-9D5A-DD28AA45912B}"/>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
        <p:nvSpPr>
          <p:cNvPr id="8" name="Rectangle 7">
            <a:extLst>
              <a:ext uri="{FF2B5EF4-FFF2-40B4-BE49-F238E27FC236}">
                <a16:creationId xmlns:a16="http://schemas.microsoft.com/office/drawing/2014/main" id="{50B9D98D-25EF-2CA0-81B6-35D7E74A5E14}"/>
              </a:ext>
            </a:extLst>
          </p:cNvPr>
          <p:cNvSpPr/>
          <p:nvPr/>
        </p:nvSpPr>
        <p:spPr>
          <a:xfrm>
            <a:off x="1" y="437339"/>
            <a:ext cx="256569" cy="804855"/>
          </a:xfrm>
          <a:prstGeom prst="rect">
            <a:avLst/>
          </a:pr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57219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15" name="Parallelogram 14"/>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9841" y="365126"/>
            <a:ext cx="7886700" cy="1325563"/>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0" i="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0" i="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21" name="Picture 20"/>
          <p:cNvPicPr>
            <a:picLocks noChangeAspect="1"/>
          </p:cNvPicPr>
          <p:nvPr/>
        </p:nvPicPr>
        <p:blipFill>
          <a:blip r:embed="rId3"/>
          <a:stretch>
            <a:fillRect/>
          </a:stretch>
        </p:blipFill>
        <p:spPr>
          <a:xfrm>
            <a:off x="376153" y="6321926"/>
            <a:ext cx="1532898" cy="324270"/>
          </a:xfrm>
          <a:prstGeom prst="rect">
            <a:avLst/>
          </a:prstGeom>
        </p:spPr>
      </p:pic>
      <p:sp>
        <p:nvSpPr>
          <p:cNvPr id="7" name="TextBox 6">
            <a:extLst>
              <a:ext uri="{FF2B5EF4-FFF2-40B4-BE49-F238E27FC236}">
                <a16:creationId xmlns:a16="http://schemas.microsoft.com/office/drawing/2014/main" id="{1F2C624D-4DBD-99C1-EB55-0299824C513D}"/>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8" name="Freeform 7">
            <a:extLst>
              <a:ext uri="{FF2B5EF4-FFF2-40B4-BE49-F238E27FC236}">
                <a16:creationId xmlns:a16="http://schemas.microsoft.com/office/drawing/2014/main" id="{82855BB9-AE08-2125-16E8-7D3AFA5769A0}"/>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5">
            <a:extLst>
              <a:ext uri="{FF2B5EF4-FFF2-40B4-BE49-F238E27FC236}">
                <a16:creationId xmlns:a16="http://schemas.microsoft.com/office/drawing/2014/main" id="{56F83CA6-915A-1FBE-E1E8-5E30CAE56E39}"/>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
        <p:nvSpPr>
          <p:cNvPr id="10" name="Rectangle 9">
            <a:extLst>
              <a:ext uri="{FF2B5EF4-FFF2-40B4-BE49-F238E27FC236}">
                <a16:creationId xmlns:a16="http://schemas.microsoft.com/office/drawing/2014/main" id="{4FA2BBAC-5684-83B1-0743-E317356BA83E}"/>
              </a:ext>
            </a:extLst>
          </p:cNvPr>
          <p:cNvSpPr/>
          <p:nvPr/>
        </p:nvSpPr>
        <p:spPr>
          <a:xfrm>
            <a:off x="1" y="437339"/>
            <a:ext cx="256569" cy="804855"/>
          </a:xfrm>
          <a:prstGeom prst="rect">
            <a:avLst/>
          </a:pr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43501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0800000">
            <a:off x="0" y="1142"/>
            <a:ext cx="9144000" cy="6855715"/>
          </a:xfrm>
          <a:prstGeom prst="rect">
            <a:avLst/>
          </a:prstGeom>
        </p:spPr>
      </p:pic>
      <p:sp>
        <p:nvSpPr>
          <p:cNvPr id="11" name="Title 1"/>
          <p:cNvSpPr txBox="1">
            <a:spLocks/>
          </p:cNvSpPr>
          <p:nvPr/>
        </p:nvSpPr>
        <p:spPr>
          <a:xfrm>
            <a:off x="781079" y="1976285"/>
            <a:ext cx="4105554" cy="599768"/>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3600" b="1" kern="1200">
                <a:solidFill>
                  <a:srgbClr val="00539B"/>
                </a:solidFill>
                <a:latin typeface="Helvetica" panose="020B0604020202030204" pitchFamily="34" charset="0"/>
                <a:ea typeface="+mj-ea"/>
                <a:cs typeface="+mj-cs"/>
              </a:defRPr>
            </a:lvl1pPr>
          </a:lstStyle>
          <a:p>
            <a:endParaRPr lang="en-US" dirty="0">
              <a:latin typeface="Arial" panose="020B0604020202020204" pitchFamily="34" charset="0"/>
              <a:cs typeface="Arial" panose="020B0604020202020204" pitchFamily="34" charset="0"/>
            </a:endParaRPr>
          </a:p>
        </p:txBody>
      </p:sp>
      <p:sp>
        <p:nvSpPr>
          <p:cNvPr id="6" name="Title 1"/>
          <p:cNvSpPr>
            <a:spLocks noGrp="1"/>
          </p:cNvSpPr>
          <p:nvPr>
            <p:ph type="title"/>
          </p:nvPr>
        </p:nvSpPr>
        <p:spPr>
          <a:xfrm>
            <a:off x="850566" y="1613387"/>
            <a:ext cx="5009460" cy="1346123"/>
          </a:xfrm>
        </p:spPr>
        <p:txBody>
          <a:bodyPr>
            <a:normAutofit/>
          </a:bodyPr>
          <a:lstStyle>
            <a:lvl1pPr>
              <a:defRPr sz="3600" b="1">
                <a:solidFill>
                  <a:srgbClr val="00539B"/>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8" name="Slide Number Placeholder 5"/>
          <p:cNvSpPr>
            <a:spLocks noGrp="1"/>
          </p:cNvSpPr>
          <p:nvPr>
            <p:ph type="sldNum" sz="quarter" idx="12"/>
          </p:nvPr>
        </p:nvSpPr>
        <p:spPr>
          <a:xfrm>
            <a:off x="8506685" y="6365903"/>
            <a:ext cx="421003" cy="280293"/>
          </a:xfrm>
        </p:spPr>
        <p:txBody>
          <a:bodyPr/>
          <a:lstStyle>
            <a:lvl1pPr algn="ctr">
              <a:defRPr>
                <a:solidFill>
                  <a:schemeClr val="bg1">
                    <a:lumMod val="50000"/>
                  </a:schemeClr>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pic>
        <p:nvPicPr>
          <p:cNvPr id="14" name="Picture 13"/>
          <p:cNvPicPr>
            <a:picLocks noChangeAspect="1"/>
          </p:cNvPicPr>
          <p:nvPr/>
        </p:nvPicPr>
        <p:blipFill>
          <a:blip r:embed="rId3"/>
          <a:stretch>
            <a:fillRect/>
          </a:stretch>
        </p:blipFill>
        <p:spPr>
          <a:xfrm>
            <a:off x="850566" y="4865827"/>
            <a:ext cx="2394080" cy="506445"/>
          </a:xfrm>
          <a:prstGeom prst="rect">
            <a:avLst/>
          </a:prstGeom>
        </p:spPr>
      </p:pic>
      <p:sp>
        <p:nvSpPr>
          <p:cNvPr id="2" name="TextBox 1">
            <a:extLst>
              <a:ext uri="{FF2B5EF4-FFF2-40B4-BE49-F238E27FC236}">
                <a16:creationId xmlns:a16="http://schemas.microsoft.com/office/drawing/2014/main" id="{4F9807DE-D9AA-8FB4-0A10-F07D18D287F8}"/>
              </a:ext>
            </a:extLst>
          </p:cNvPr>
          <p:cNvSpPr txBox="1"/>
          <p:nvPr/>
        </p:nvSpPr>
        <p:spPr>
          <a:xfrm>
            <a:off x="690880" y="6410869"/>
            <a:ext cx="5283200" cy="215444"/>
          </a:xfrm>
          <a:prstGeom prst="rect">
            <a:avLst/>
          </a:prstGeom>
          <a:noFill/>
        </p:spPr>
        <p:txBody>
          <a:bodyPr wrap="square" rtlCol="0">
            <a:spAutoFit/>
          </a:bodyPr>
          <a:lstStyle/>
          <a:p>
            <a:r>
              <a:rPr lang="en-US" sz="800" b="0" i="0" u="none" strike="noStrike" dirty="0">
                <a:solidFill>
                  <a:schemeClr val="tx1"/>
                </a:solidFill>
                <a:effectLst/>
                <a:latin typeface="Arial" panose="020B0604020202020204" pitchFamily="34" charset="0"/>
              </a:rPr>
              <a:t>Confidential and proprietary. All rights reserved.</a:t>
            </a:r>
            <a:endParaRPr lang="en-US" sz="800" dirty="0">
              <a:solidFill>
                <a:schemeClr val="tx1"/>
              </a:solidFill>
            </a:endParaRPr>
          </a:p>
        </p:txBody>
      </p:sp>
      <p:sp>
        <p:nvSpPr>
          <p:cNvPr id="4" name="Title 1">
            <a:extLst>
              <a:ext uri="{FF2B5EF4-FFF2-40B4-BE49-F238E27FC236}">
                <a16:creationId xmlns:a16="http://schemas.microsoft.com/office/drawing/2014/main" id="{29563251-DEFC-E369-F3E1-6BF07557C4B6}"/>
              </a:ext>
            </a:extLst>
          </p:cNvPr>
          <p:cNvSpPr txBox="1">
            <a:spLocks/>
          </p:cNvSpPr>
          <p:nvPr userDrawn="1"/>
        </p:nvSpPr>
        <p:spPr>
          <a:xfrm>
            <a:off x="781079" y="1976285"/>
            <a:ext cx="4105554" cy="599768"/>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3600" b="1" kern="1200">
                <a:solidFill>
                  <a:srgbClr val="00539B"/>
                </a:solidFill>
                <a:latin typeface="Helvetica" panose="020B0604020202030204" pitchFamily="34" charset="0"/>
                <a:ea typeface="+mj-ea"/>
                <a:cs typeface="+mj-cs"/>
              </a:defRPr>
            </a:lvl1pPr>
          </a:lstStyle>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2693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6" name="Slide Number Placeholder 5"/>
          <p:cNvSpPr>
            <a:spLocks noGrp="1"/>
          </p:cNvSpPr>
          <p:nvPr>
            <p:ph type="sldNum" sz="quarter" idx="12"/>
          </p:nvPr>
        </p:nvSpPr>
        <p:spPr>
          <a:xfrm>
            <a:off x="8506685" y="6365903"/>
            <a:ext cx="421003" cy="280293"/>
          </a:xfrm>
        </p:spPr>
        <p:txBody>
          <a:bodyPr/>
          <a:lstStyle>
            <a:lvl1pPr algn="ctr">
              <a:defRPr>
                <a:solidFill>
                  <a:schemeClr val="bg1">
                    <a:lumMod val="50000"/>
                  </a:schemeClr>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
        <p:nvSpPr>
          <p:cNvPr id="2" name="TextBox 1">
            <a:extLst>
              <a:ext uri="{FF2B5EF4-FFF2-40B4-BE49-F238E27FC236}">
                <a16:creationId xmlns:a16="http://schemas.microsoft.com/office/drawing/2014/main" id="{0ECE082E-FA7C-7A10-2CF5-A5BF7733664A}"/>
              </a:ext>
            </a:extLst>
          </p:cNvPr>
          <p:cNvSpPr txBox="1"/>
          <p:nvPr/>
        </p:nvSpPr>
        <p:spPr>
          <a:xfrm>
            <a:off x="690880" y="6410869"/>
            <a:ext cx="5283200" cy="215444"/>
          </a:xfrm>
          <a:prstGeom prst="rect">
            <a:avLst/>
          </a:prstGeom>
          <a:noFill/>
        </p:spPr>
        <p:txBody>
          <a:bodyPr wrap="square" rtlCol="0">
            <a:spAutoFit/>
          </a:bodyPr>
          <a:lstStyle/>
          <a:p>
            <a:r>
              <a:rPr lang="en-US" sz="800" b="0" i="0" u="none" strike="noStrike" dirty="0">
                <a:solidFill>
                  <a:schemeClr val="tx1"/>
                </a:solidFill>
                <a:effectLst/>
                <a:latin typeface="Arial" panose="020B0604020202020204" pitchFamily="34" charset="0"/>
              </a:rPr>
              <a:t>Confidential and proprietary. All rights reserved.</a:t>
            </a:r>
            <a:endParaRPr lang="en-US" sz="800" dirty="0">
              <a:solidFill>
                <a:schemeClr val="tx1"/>
              </a:solidFill>
            </a:endParaRPr>
          </a:p>
        </p:txBody>
      </p:sp>
    </p:spTree>
    <p:extLst>
      <p:ext uri="{BB962C8B-B14F-4D97-AF65-F5344CB8AC3E}">
        <p14:creationId xmlns:p14="http://schemas.microsoft.com/office/powerpoint/2010/main" val="3743544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3" name="Picture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14" name="Parallelogram 13"/>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9840" y="457200"/>
            <a:ext cx="3106417" cy="1600200"/>
          </a:xfrm>
        </p:spPr>
        <p:txBody>
          <a:bodyPr anchor="b">
            <a:normAutofit/>
          </a:bodyPr>
          <a:lstStyle>
            <a:lvl1pPr>
              <a:defRPr sz="28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19" name="Picture 18"/>
          <p:cNvPicPr>
            <a:picLocks noChangeAspect="1"/>
          </p:cNvPicPr>
          <p:nvPr/>
        </p:nvPicPr>
        <p:blipFill>
          <a:blip r:embed="rId3"/>
          <a:stretch>
            <a:fillRect/>
          </a:stretch>
        </p:blipFill>
        <p:spPr>
          <a:xfrm>
            <a:off x="376153" y="6321926"/>
            <a:ext cx="1532898" cy="324270"/>
          </a:xfrm>
          <a:prstGeom prst="rect">
            <a:avLst/>
          </a:prstGeom>
        </p:spPr>
      </p:pic>
      <p:sp>
        <p:nvSpPr>
          <p:cNvPr id="5" name="TextBox 4">
            <a:extLst>
              <a:ext uri="{FF2B5EF4-FFF2-40B4-BE49-F238E27FC236}">
                <a16:creationId xmlns:a16="http://schemas.microsoft.com/office/drawing/2014/main" id="{8CB1CD8C-3E71-44C6-512B-E024884EA17C}"/>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6" name="Freeform 5">
            <a:extLst>
              <a:ext uri="{FF2B5EF4-FFF2-40B4-BE49-F238E27FC236}">
                <a16:creationId xmlns:a16="http://schemas.microsoft.com/office/drawing/2014/main" id="{112955BB-EFF7-E371-A063-A167ED5E620F}"/>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5">
            <a:extLst>
              <a:ext uri="{FF2B5EF4-FFF2-40B4-BE49-F238E27FC236}">
                <a16:creationId xmlns:a16="http://schemas.microsoft.com/office/drawing/2014/main" id="{3606517B-4BFC-BDCC-DB28-9F24035734C4}"/>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
        <p:nvSpPr>
          <p:cNvPr id="8" name="Rectangle 7">
            <a:extLst>
              <a:ext uri="{FF2B5EF4-FFF2-40B4-BE49-F238E27FC236}">
                <a16:creationId xmlns:a16="http://schemas.microsoft.com/office/drawing/2014/main" id="{4C2794DE-A5D5-F011-0DED-B9873E23DDC3}"/>
              </a:ext>
            </a:extLst>
          </p:cNvPr>
          <p:cNvSpPr/>
          <p:nvPr userDrawn="1"/>
        </p:nvSpPr>
        <p:spPr>
          <a:xfrm>
            <a:off x="1" y="437339"/>
            <a:ext cx="256569" cy="804855"/>
          </a:xfrm>
          <a:prstGeom prst="rect">
            <a:avLst/>
          </a:pr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42423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13" name="Parallelogram 12"/>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9841" y="457200"/>
            <a:ext cx="2949178" cy="1600200"/>
          </a:xfrm>
        </p:spPr>
        <p:txBody>
          <a:bodyPr anchor="b">
            <a:normAutofit/>
          </a:bodyPr>
          <a:lstStyle>
            <a:lvl1pPr>
              <a:defRPr sz="28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19" name="Picture 18"/>
          <p:cNvPicPr>
            <a:picLocks noChangeAspect="1"/>
          </p:cNvPicPr>
          <p:nvPr/>
        </p:nvPicPr>
        <p:blipFill>
          <a:blip r:embed="rId3"/>
          <a:stretch>
            <a:fillRect/>
          </a:stretch>
        </p:blipFill>
        <p:spPr>
          <a:xfrm>
            <a:off x="376153" y="6321926"/>
            <a:ext cx="1532898" cy="324270"/>
          </a:xfrm>
          <a:prstGeom prst="rect">
            <a:avLst/>
          </a:prstGeom>
        </p:spPr>
      </p:pic>
      <p:sp>
        <p:nvSpPr>
          <p:cNvPr id="5" name="TextBox 4">
            <a:extLst>
              <a:ext uri="{FF2B5EF4-FFF2-40B4-BE49-F238E27FC236}">
                <a16:creationId xmlns:a16="http://schemas.microsoft.com/office/drawing/2014/main" id="{E11EC3E7-D2F1-3951-9AC0-74D8B1695530}"/>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6" name="Freeform 5">
            <a:extLst>
              <a:ext uri="{FF2B5EF4-FFF2-40B4-BE49-F238E27FC236}">
                <a16:creationId xmlns:a16="http://schemas.microsoft.com/office/drawing/2014/main" id="{DCC8FB77-3623-02C5-0FEE-D11B4D0B19A5}"/>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5">
            <a:extLst>
              <a:ext uri="{FF2B5EF4-FFF2-40B4-BE49-F238E27FC236}">
                <a16:creationId xmlns:a16="http://schemas.microsoft.com/office/drawing/2014/main" id="{406BA44C-9837-F4BD-E3EE-204986A6972E}"/>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
        <p:nvSpPr>
          <p:cNvPr id="8" name="Rectangle 7">
            <a:extLst>
              <a:ext uri="{FF2B5EF4-FFF2-40B4-BE49-F238E27FC236}">
                <a16:creationId xmlns:a16="http://schemas.microsoft.com/office/drawing/2014/main" id="{411C4836-F3A5-1D22-50DF-9EECD08C1A45}"/>
              </a:ext>
            </a:extLst>
          </p:cNvPr>
          <p:cNvSpPr/>
          <p:nvPr/>
        </p:nvSpPr>
        <p:spPr>
          <a:xfrm>
            <a:off x="1" y="437339"/>
            <a:ext cx="256569" cy="804855"/>
          </a:xfrm>
          <a:prstGeom prst="rect">
            <a:avLst/>
          </a:pr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32980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B6F467-9AF4-4D3A-8048-7038A589BD67}" type="slidenum">
              <a:rPr lang="en-US" smtClean="0"/>
              <a:t>‹#›</a:t>
            </a:fld>
            <a:endParaRPr lang="en-US"/>
          </a:p>
        </p:txBody>
      </p:sp>
    </p:spTree>
    <p:extLst>
      <p:ext uri="{BB962C8B-B14F-4D97-AF65-F5344CB8AC3E}">
        <p14:creationId xmlns:p14="http://schemas.microsoft.com/office/powerpoint/2010/main" val="370860436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8.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hyperlink" Target="https://support.citiprogram.org/s/article/updated-guide-to-getting-started" TargetMode="External"/><Relationship Id="rId1" Type="http://schemas.openxmlformats.org/officeDocument/2006/relationships/slideLayout" Target="../slideLayouts/slideLayout4.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9.xml.rels><?xml version="1.0" encoding="UTF-8" standalone="yes"?>
<Relationships xmlns="http://schemas.openxmlformats.org/package/2006/relationships"><Relationship Id="rId2" Type="http://schemas.openxmlformats.org/officeDocument/2006/relationships/hyperlink" Target="https://www.texashealth.org/research"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ctrTitle"/>
          </p:nvPr>
        </p:nvSpPr>
        <p:spPr>
          <a:xfrm>
            <a:off x="781078" y="3288586"/>
            <a:ext cx="4237380" cy="972695"/>
          </a:xfrm>
        </p:spPr>
        <p:txBody>
          <a:bodyPr/>
          <a:lstStyle/>
          <a:p>
            <a:r>
              <a:rPr lang="en-US" sz="3200" dirty="0">
                <a:latin typeface="Arial"/>
                <a:cs typeface="Arial"/>
              </a:rPr>
              <a:t>Working with UTSW:</a:t>
            </a:r>
            <a:br>
              <a:rPr lang="en-US" sz="3200" dirty="0">
                <a:latin typeface="Arial"/>
                <a:cs typeface="Arial"/>
              </a:rPr>
            </a:br>
            <a:r>
              <a:rPr lang="en-US" sz="3200" dirty="0">
                <a:latin typeface="Arial"/>
                <a:cs typeface="Arial"/>
              </a:rPr>
              <a:t>The Requirements</a:t>
            </a:r>
            <a:br>
              <a:rPr lang="en-US" sz="3200" dirty="0">
                <a:latin typeface="Arial"/>
                <a:cs typeface="Arial"/>
              </a:rPr>
            </a:br>
            <a:endParaRPr lang="en-US" sz="3200" dirty="0"/>
          </a:p>
        </p:txBody>
      </p:sp>
      <p:sp>
        <p:nvSpPr>
          <p:cNvPr id="14" name="Subtitle 13"/>
          <p:cNvSpPr>
            <a:spLocks noGrp="1"/>
          </p:cNvSpPr>
          <p:nvPr>
            <p:ph type="subTitle" idx="1"/>
          </p:nvPr>
        </p:nvSpPr>
        <p:spPr/>
        <p:txBody>
          <a:bodyPr/>
          <a:lstStyle/>
          <a:p>
            <a:r>
              <a:rPr lang="en-US" dirty="0"/>
              <a:t>Presenting: </a:t>
            </a:r>
          </a:p>
        </p:txBody>
      </p:sp>
    </p:spTree>
    <p:extLst>
      <p:ext uri="{BB962C8B-B14F-4D97-AF65-F5344CB8AC3E}">
        <p14:creationId xmlns:p14="http://schemas.microsoft.com/office/powerpoint/2010/main" val="3477691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368969"/>
            <a:ext cx="7886700" cy="5284448"/>
          </a:xfrm>
        </p:spPr>
        <p:txBody>
          <a:bodyPr>
            <a:normAutofit/>
          </a:bodyPr>
          <a:lstStyle/>
          <a:p>
            <a:pPr marL="0" marR="0" indent="0" algn="l">
              <a:lnSpc>
                <a:spcPct val="100000"/>
              </a:lnSpc>
              <a:spcBef>
                <a:spcPts val="0"/>
              </a:spcBef>
              <a:spcAft>
                <a:spcPts val="1200"/>
              </a:spcAft>
              <a:buNone/>
            </a:pPr>
            <a:r>
              <a:rPr lang="en-US" sz="1100" b="0" i="0" u="none" strike="noStrike" dirty="0">
                <a:solidFill>
                  <a:srgbClr val="000000"/>
                </a:solidFill>
                <a:effectLst/>
              </a:rPr>
              <a:t>This document is marked with a dated date and speaks only as of that dated date. Readers are cautioned not to assume that any information has been updated beyond the dated date except as to any portion of the document that expressly states that it constitutes an update concerning specific recent events occurring after the dated date of the document.  Any information contained in the portion of the document indicated to concern recent events speaks only as of its date.  TEXAS HEALTH RESOURCES (“THR”) expressly disclaims any duty to provide an update of any information contained in this document. The information contained in this document may include "forward looking statements" by using forward-looking words such as "may," "will," "should," "expects," "believes," "anticipates," "estimates," or others. You are cautioned that forward-looking statements are subject to a variety of uncertainties that could cause actual results to differ from the projected results. Those risks and uncertainties include general economic and business conditions, receipt of funding grants, and various other factors which are beyond our control.  Because we cannot predict all factors that may affect future decisions, actions, events, or financial circumstances, what actually happens may be different from what THR includes in forward-looking statements.  Information contained in the presentation is confidential and proprietary and its use is expressly limited to the S&amp;P Global Ratings’ update presentation.</a:t>
            </a:r>
          </a:p>
          <a:p>
            <a:pPr marL="0" marR="0" indent="0" algn="l">
              <a:lnSpc>
                <a:spcPct val="100000"/>
              </a:lnSpc>
              <a:spcBef>
                <a:spcPts val="0"/>
              </a:spcBef>
              <a:spcAft>
                <a:spcPts val="1200"/>
              </a:spcAft>
              <a:buNone/>
            </a:pPr>
            <a:r>
              <a:rPr lang="en-US" sz="1100" b="0" i="0" u="none" strike="noStrike" dirty="0">
                <a:solidFill>
                  <a:srgbClr val="000000"/>
                </a:solidFill>
                <a:effectLst/>
              </a:rPr>
              <a:t>INFORMATION CONTAINED IN THE PRESENTATION CAN NOT BE USED OR DISTRIBUTED TO ANY THIRD PARTY OR USED IN ANY REPORT WITHOUT THE WRITTEN CONSENT OF TEXAS HEALTH RESOURCES.</a:t>
            </a:r>
          </a:p>
        </p:txBody>
      </p:sp>
      <p:sp>
        <p:nvSpPr>
          <p:cNvPr id="4" name="Slide Number Placeholder 3"/>
          <p:cNvSpPr>
            <a:spLocks noGrp="1"/>
          </p:cNvSpPr>
          <p:nvPr>
            <p:ph type="sldNum" sz="quarter" idx="12"/>
          </p:nvPr>
        </p:nvSpPr>
        <p:spPr/>
        <p:txBody>
          <a:bodyPr/>
          <a:lstStyle/>
          <a:p>
            <a:fld id="{6FB6F467-9AF4-4D3A-8048-7038A589BD67}" type="slidenum">
              <a:rPr lang="en-US" smtClean="0"/>
              <a:pPr/>
              <a:t>2</a:t>
            </a:fld>
            <a:endParaRPr lang="en-US" dirty="0"/>
          </a:p>
        </p:txBody>
      </p:sp>
    </p:spTree>
    <p:extLst>
      <p:ext uri="{BB962C8B-B14F-4D97-AF65-F5344CB8AC3E}">
        <p14:creationId xmlns:p14="http://schemas.microsoft.com/office/powerpoint/2010/main" val="578450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D0C0B-AA84-CA5A-1817-701CD82632A0}"/>
              </a:ext>
            </a:extLst>
          </p:cNvPr>
          <p:cNvSpPr>
            <a:spLocks noGrp="1"/>
          </p:cNvSpPr>
          <p:nvPr>
            <p:ph type="title"/>
          </p:nvPr>
        </p:nvSpPr>
        <p:spPr>
          <a:xfrm>
            <a:off x="628650" y="464321"/>
            <a:ext cx="7886700" cy="803274"/>
          </a:xfrm>
        </p:spPr>
        <p:txBody>
          <a:bodyPr anchor="ctr">
            <a:normAutofit/>
          </a:bodyPr>
          <a:lstStyle/>
          <a:p>
            <a:r>
              <a:rPr lang="en-US" sz="2300" dirty="0"/>
              <a:t>Working with UTSW:</a:t>
            </a:r>
            <a:br>
              <a:rPr lang="en-US" sz="2300" dirty="0"/>
            </a:br>
            <a:r>
              <a:rPr lang="en-US" sz="2300" dirty="0"/>
              <a:t>The Requirements</a:t>
            </a:r>
          </a:p>
        </p:txBody>
      </p:sp>
      <p:sp>
        <p:nvSpPr>
          <p:cNvPr id="4" name="Slide Number Placeholder 3">
            <a:extLst>
              <a:ext uri="{FF2B5EF4-FFF2-40B4-BE49-F238E27FC236}">
                <a16:creationId xmlns:a16="http://schemas.microsoft.com/office/drawing/2014/main" id="{A7462133-39A6-7AAF-21F9-E754DD55A125}"/>
              </a:ext>
            </a:extLst>
          </p:cNvPr>
          <p:cNvSpPr>
            <a:spLocks noGrp="1"/>
          </p:cNvSpPr>
          <p:nvPr>
            <p:ph type="sldNum" sz="quarter" idx="12"/>
          </p:nvPr>
        </p:nvSpPr>
        <p:spPr>
          <a:xfrm>
            <a:off x="8506685" y="6365903"/>
            <a:ext cx="421003" cy="280293"/>
          </a:xfrm>
        </p:spPr>
        <p:txBody>
          <a:bodyPr anchor="ctr">
            <a:normAutofit/>
          </a:bodyPr>
          <a:lstStyle/>
          <a:p>
            <a:pPr>
              <a:spcAft>
                <a:spcPts val="600"/>
              </a:spcAft>
            </a:pPr>
            <a:fld id="{6FB6F467-9AF4-4D3A-8048-7038A589BD67}" type="slidenum">
              <a:rPr lang="en-US" smtClean="0"/>
              <a:pPr>
                <a:spcAft>
                  <a:spcPts val="600"/>
                </a:spcAft>
              </a:pPr>
              <a:t>3</a:t>
            </a:fld>
            <a:endParaRPr lang="en-US"/>
          </a:p>
        </p:txBody>
      </p:sp>
      <p:graphicFrame>
        <p:nvGraphicFramePr>
          <p:cNvPr id="7" name="Content Placeholder 4">
            <a:extLst>
              <a:ext uri="{FF2B5EF4-FFF2-40B4-BE49-F238E27FC236}">
                <a16:creationId xmlns:a16="http://schemas.microsoft.com/office/drawing/2014/main" id="{8D1050AE-A036-CA0F-4838-C04CD2AD91FC}"/>
              </a:ext>
            </a:extLst>
          </p:cNvPr>
          <p:cNvGraphicFramePr>
            <a:graphicFrameLocks noGrp="1"/>
          </p:cNvGraphicFramePr>
          <p:nvPr>
            <p:ph idx="1"/>
            <p:extLst>
              <p:ext uri="{D42A27DB-BD31-4B8C-83A1-F6EECF244321}">
                <p14:modId xmlns:p14="http://schemas.microsoft.com/office/powerpoint/2010/main" val="4193307469"/>
              </p:ext>
            </p:extLst>
          </p:nvPr>
        </p:nvGraphicFramePr>
        <p:xfrm>
          <a:off x="628650" y="1457325"/>
          <a:ext cx="7886700" cy="41960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63020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8">
            <a:extLst>
              <a:ext uri="{FF2B5EF4-FFF2-40B4-BE49-F238E27FC236}">
                <a16:creationId xmlns:a16="http://schemas.microsoft.com/office/drawing/2014/main" id="{79C8B698-F63B-4FCE-4AC6-535F2B0F813E}"/>
              </a:ext>
            </a:extLst>
          </p:cNvPr>
          <p:cNvSpPr>
            <a:spLocks noGrp="1"/>
          </p:cNvSpPr>
          <p:nvPr>
            <p:ph type="title"/>
          </p:nvPr>
        </p:nvSpPr>
        <p:spPr>
          <a:xfrm>
            <a:off x="628650" y="464321"/>
            <a:ext cx="7886700" cy="803274"/>
          </a:xfrm>
        </p:spPr>
        <p:txBody>
          <a:bodyPr anchor="ctr">
            <a:normAutofit/>
          </a:bodyPr>
          <a:lstStyle/>
          <a:p>
            <a:r>
              <a:rPr lang="en-US" sz="2300" b="1" dirty="0">
                <a:solidFill>
                  <a:srgbClr val="00539B"/>
                </a:solidFill>
              </a:rPr>
              <a:t>Working with UTSW:</a:t>
            </a:r>
            <a:br>
              <a:rPr lang="en-US" sz="2300" b="1" dirty="0">
                <a:solidFill>
                  <a:srgbClr val="00539B"/>
                </a:solidFill>
              </a:rPr>
            </a:br>
            <a:r>
              <a:rPr lang="en-US" sz="2300" b="1" dirty="0">
                <a:solidFill>
                  <a:srgbClr val="00539B"/>
                </a:solidFill>
              </a:rPr>
              <a:t>The Requirements Step 1</a:t>
            </a:r>
            <a:endParaRPr lang="en-US" sz="2300" dirty="0">
              <a:solidFill>
                <a:srgbClr val="00539B"/>
              </a:solidFill>
            </a:endParaRPr>
          </a:p>
        </p:txBody>
      </p:sp>
      <p:sp>
        <p:nvSpPr>
          <p:cNvPr id="4" name="Slide Number Placeholder 3">
            <a:extLst>
              <a:ext uri="{FF2B5EF4-FFF2-40B4-BE49-F238E27FC236}">
                <a16:creationId xmlns:a16="http://schemas.microsoft.com/office/drawing/2014/main" id="{ABCC333F-CBB5-B7A1-E251-E8E10AFE1DC0}"/>
              </a:ext>
            </a:extLst>
          </p:cNvPr>
          <p:cNvSpPr>
            <a:spLocks noGrp="1"/>
          </p:cNvSpPr>
          <p:nvPr>
            <p:ph type="sldNum" sz="quarter" idx="12"/>
          </p:nvPr>
        </p:nvSpPr>
        <p:spPr>
          <a:xfrm>
            <a:off x="8506685" y="6365903"/>
            <a:ext cx="421003" cy="280293"/>
          </a:xfrm>
        </p:spPr>
        <p:txBody>
          <a:bodyPr anchor="ctr">
            <a:normAutofit/>
          </a:bodyPr>
          <a:lstStyle/>
          <a:p>
            <a:pPr>
              <a:spcAft>
                <a:spcPts val="600"/>
              </a:spcAft>
            </a:pPr>
            <a:fld id="{6FB6F467-9AF4-4D3A-8048-7038A589BD67}" type="slidenum">
              <a:rPr lang="en-US" smtClean="0"/>
              <a:pPr>
                <a:spcAft>
                  <a:spcPts val="600"/>
                </a:spcAft>
              </a:pPr>
              <a:t>4</a:t>
            </a:fld>
            <a:endParaRPr lang="en-US"/>
          </a:p>
        </p:txBody>
      </p:sp>
      <p:graphicFrame>
        <p:nvGraphicFramePr>
          <p:cNvPr id="8" name="Content Placeholder 2">
            <a:extLst>
              <a:ext uri="{FF2B5EF4-FFF2-40B4-BE49-F238E27FC236}">
                <a16:creationId xmlns:a16="http://schemas.microsoft.com/office/drawing/2014/main" id="{C4BCDAEA-FBF6-AEDE-B08D-B0BE9CEA5999}"/>
              </a:ext>
            </a:extLst>
          </p:cNvPr>
          <p:cNvGraphicFramePr>
            <a:graphicFrameLocks noGrp="1"/>
          </p:cNvGraphicFramePr>
          <p:nvPr>
            <p:ph idx="1"/>
            <p:extLst>
              <p:ext uri="{D42A27DB-BD31-4B8C-83A1-F6EECF244321}">
                <p14:modId xmlns:p14="http://schemas.microsoft.com/office/powerpoint/2010/main" val="2980914911"/>
              </p:ext>
            </p:extLst>
          </p:nvPr>
        </p:nvGraphicFramePr>
        <p:xfrm>
          <a:off x="628650" y="1457325"/>
          <a:ext cx="7886700" cy="41960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10899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pattFill prst="divot">
          <a:fgClr>
            <a:schemeClr val="accent1"/>
          </a:fgClr>
          <a:bgClr>
            <a:schemeClr val="bg1"/>
          </a:bgClr>
        </a:pattFill>
        <a:effectLst/>
      </p:bgPr>
    </p:bg>
    <p:spTree>
      <p:nvGrpSpPr>
        <p:cNvPr id="1" name=""/>
        <p:cNvGrpSpPr/>
        <p:nvPr/>
      </p:nvGrpSpPr>
      <p:grpSpPr>
        <a:xfrm>
          <a:off x="0" y="0"/>
          <a:ext cx="0" cy="0"/>
          <a:chOff x="0" y="0"/>
          <a:chExt cx="0" cy="0"/>
        </a:xfrm>
      </p:grpSpPr>
      <p:sp>
        <p:nvSpPr>
          <p:cNvPr id="5" name="Title 8">
            <a:extLst>
              <a:ext uri="{FF2B5EF4-FFF2-40B4-BE49-F238E27FC236}">
                <a16:creationId xmlns:a16="http://schemas.microsoft.com/office/drawing/2014/main" id="{A6BFF8AF-070B-6F20-31BA-8A3582DAD645}"/>
              </a:ext>
            </a:extLst>
          </p:cNvPr>
          <p:cNvSpPr>
            <a:spLocks noGrp="1"/>
          </p:cNvSpPr>
          <p:nvPr>
            <p:ph type="title"/>
          </p:nvPr>
        </p:nvSpPr>
        <p:spPr>
          <a:xfrm>
            <a:off x="629840" y="457200"/>
            <a:ext cx="3106417" cy="1600200"/>
          </a:xfrm>
        </p:spPr>
        <p:txBody>
          <a:bodyPr anchor="b">
            <a:normAutofit/>
          </a:bodyPr>
          <a:lstStyle/>
          <a:p>
            <a:r>
              <a:rPr lang="en-US" sz="2600" b="1" dirty="0"/>
              <a:t>Working with UTSW:</a:t>
            </a:r>
            <a:br>
              <a:rPr lang="en-US" sz="2600" b="1" dirty="0"/>
            </a:br>
            <a:r>
              <a:rPr lang="en-US" sz="2600" b="1" dirty="0"/>
              <a:t>The Requirements Step 1</a:t>
            </a:r>
            <a:endParaRPr lang="en-US" sz="2600" dirty="0"/>
          </a:p>
        </p:txBody>
      </p:sp>
      <p:sp>
        <p:nvSpPr>
          <p:cNvPr id="11" name="Text Placeholder 3">
            <a:extLst>
              <a:ext uri="{FF2B5EF4-FFF2-40B4-BE49-F238E27FC236}">
                <a16:creationId xmlns:a16="http://schemas.microsoft.com/office/drawing/2014/main" id="{589384CC-4F5A-B8D1-5D22-C4B4B48342E6}"/>
              </a:ext>
            </a:extLst>
          </p:cNvPr>
          <p:cNvSpPr>
            <a:spLocks noGrp="1"/>
          </p:cNvSpPr>
          <p:nvPr>
            <p:ph type="body" sz="half" idx="2"/>
          </p:nvPr>
        </p:nvSpPr>
        <p:spPr>
          <a:xfrm>
            <a:off x="629841" y="2057400"/>
            <a:ext cx="2949178" cy="703555"/>
          </a:xfrm>
          <a:solidFill>
            <a:srgbClr val="4DBC54"/>
          </a:solidFill>
        </p:spPr>
        <p:txBody>
          <a:bodyPr/>
          <a:lstStyle/>
          <a:p>
            <a:r>
              <a:rPr lang="en-US" dirty="0"/>
              <a:t>Please allow 2 weeks for review</a:t>
            </a:r>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456CA61D-7FFB-FE56-F20C-CF9760F8777C}"/>
              </a:ext>
            </a:extLst>
          </p:cNvPr>
          <p:cNvSpPr>
            <a:spLocks noGrp="1"/>
          </p:cNvSpPr>
          <p:nvPr>
            <p:ph type="sldNum" sz="quarter" idx="12"/>
          </p:nvPr>
        </p:nvSpPr>
        <p:spPr>
          <a:xfrm>
            <a:off x="8506685" y="6365903"/>
            <a:ext cx="421003" cy="280293"/>
          </a:xfrm>
        </p:spPr>
        <p:txBody>
          <a:bodyPr anchor="ctr">
            <a:normAutofit/>
          </a:bodyPr>
          <a:lstStyle/>
          <a:p>
            <a:pPr>
              <a:spcAft>
                <a:spcPts val="600"/>
              </a:spcAft>
            </a:pPr>
            <a:fld id="{6FB6F467-9AF4-4D3A-8048-7038A589BD67}" type="slidenum">
              <a:rPr lang="en-US" smtClean="0"/>
              <a:pPr>
                <a:spcAft>
                  <a:spcPts val="600"/>
                </a:spcAft>
              </a:pPr>
              <a:t>5</a:t>
            </a:fld>
            <a:endParaRPr lang="en-US"/>
          </a:p>
        </p:txBody>
      </p:sp>
      <p:graphicFrame>
        <p:nvGraphicFramePr>
          <p:cNvPr id="7" name="Content Placeholder 2">
            <a:extLst>
              <a:ext uri="{FF2B5EF4-FFF2-40B4-BE49-F238E27FC236}">
                <a16:creationId xmlns:a16="http://schemas.microsoft.com/office/drawing/2014/main" id="{FAC3F0AC-BA16-6538-BB52-D0DC68A2893A}"/>
              </a:ext>
            </a:extLst>
          </p:cNvPr>
          <p:cNvGraphicFramePr>
            <a:graphicFrameLocks noGrp="1"/>
          </p:cNvGraphicFramePr>
          <p:nvPr>
            <p:ph idx="1"/>
            <p:extLst>
              <p:ext uri="{D42A27DB-BD31-4B8C-83A1-F6EECF244321}">
                <p14:modId xmlns:p14="http://schemas.microsoft.com/office/powerpoint/2010/main" val="943050499"/>
              </p:ext>
            </p:extLst>
          </p:nvPr>
        </p:nvGraphicFramePr>
        <p:xfrm>
          <a:off x="3887391" y="987426"/>
          <a:ext cx="462915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80274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8">
            <a:extLst>
              <a:ext uri="{FF2B5EF4-FFF2-40B4-BE49-F238E27FC236}">
                <a16:creationId xmlns:a16="http://schemas.microsoft.com/office/drawing/2014/main" id="{EEE54F4D-72F7-43DE-9CDF-5946765F82EE}"/>
              </a:ext>
            </a:extLst>
          </p:cNvPr>
          <p:cNvSpPr>
            <a:spLocks noGrp="1"/>
          </p:cNvSpPr>
          <p:nvPr>
            <p:ph type="title"/>
          </p:nvPr>
        </p:nvSpPr>
        <p:spPr>
          <a:xfrm>
            <a:off x="628650" y="464321"/>
            <a:ext cx="7886700" cy="803274"/>
          </a:xfrm>
        </p:spPr>
        <p:txBody>
          <a:bodyPr anchor="ctr">
            <a:normAutofit fontScale="90000"/>
          </a:bodyPr>
          <a:lstStyle/>
          <a:p>
            <a:r>
              <a:rPr lang="en-US" sz="2300" b="1" dirty="0">
                <a:solidFill>
                  <a:schemeClr val="accent1"/>
                </a:solidFill>
              </a:rPr>
              <a:t>Working with UTSW:</a:t>
            </a:r>
            <a:br>
              <a:rPr lang="en-US" sz="2300" b="1" dirty="0">
                <a:solidFill>
                  <a:schemeClr val="accent1"/>
                </a:solidFill>
              </a:rPr>
            </a:br>
            <a:r>
              <a:rPr lang="en-US" sz="2300" b="1" dirty="0">
                <a:solidFill>
                  <a:schemeClr val="accent1"/>
                </a:solidFill>
              </a:rPr>
              <a:t>The Requirements - Not a Step but a very important relationship to understand</a:t>
            </a:r>
            <a:endParaRPr lang="en-US" sz="2300" dirty="0">
              <a:solidFill>
                <a:schemeClr val="accent1"/>
              </a:solidFill>
            </a:endParaRPr>
          </a:p>
        </p:txBody>
      </p:sp>
      <p:sp>
        <p:nvSpPr>
          <p:cNvPr id="4" name="Slide Number Placeholder 3">
            <a:extLst>
              <a:ext uri="{FF2B5EF4-FFF2-40B4-BE49-F238E27FC236}">
                <a16:creationId xmlns:a16="http://schemas.microsoft.com/office/drawing/2014/main" id="{7FF3716F-9A57-3C63-15AD-EAD4056BAB06}"/>
              </a:ext>
            </a:extLst>
          </p:cNvPr>
          <p:cNvSpPr>
            <a:spLocks noGrp="1"/>
          </p:cNvSpPr>
          <p:nvPr>
            <p:ph type="sldNum" sz="quarter" idx="12"/>
          </p:nvPr>
        </p:nvSpPr>
        <p:spPr>
          <a:xfrm>
            <a:off x="8506685" y="6365903"/>
            <a:ext cx="421003" cy="280293"/>
          </a:xfrm>
        </p:spPr>
        <p:txBody>
          <a:bodyPr anchor="ctr">
            <a:normAutofit/>
          </a:bodyPr>
          <a:lstStyle/>
          <a:p>
            <a:pPr>
              <a:spcAft>
                <a:spcPts val="600"/>
              </a:spcAft>
            </a:pPr>
            <a:fld id="{6FB6F467-9AF4-4D3A-8048-7038A589BD67}" type="slidenum">
              <a:rPr lang="en-US" smtClean="0"/>
              <a:pPr>
                <a:spcAft>
                  <a:spcPts val="600"/>
                </a:spcAft>
              </a:pPr>
              <a:t>6</a:t>
            </a:fld>
            <a:endParaRPr lang="en-US"/>
          </a:p>
        </p:txBody>
      </p:sp>
      <p:graphicFrame>
        <p:nvGraphicFramePr>
          <p:cNvPr id="14" name="Content Placeholder 10">
            <a:extLst>
              <a:ext uri="{FF2B5EF4-FFF2-40B4-BE49-F238E27FC236}">
                <a16:creationId xmlns:a16="http://schemas.microsoft.com/office/drawing/2014/main" id="{4C824D07-8D70-1584-59D9-8217DD12321D}"/>
              </a:ext>
            </a:extLst>
          </p:cNvPr>
          <p:cNvGraphicFramePr>
            <a:graphicFrameLocks noGrp="1"/>
          </p:cNvGraphicFramePr>
          <p:nvPr>
            <p:ph idx="1"/>
            <p:extLst>
              <p:ext uri="{D42A27DB-BD31-4B8C-83A1-F6EECF244321}">
                <p14:modId xmlns:p14="http://schemas.microsoft.com/office/powerpoint/2010/main" val="3633756873"/>
              </p:ext>
            </p:extLst>
          </p:nvPr>
        </p:nvGraphicFramePr>
        <p:xfrm>
          <a:off x="628650" y="1457325"/>
          <a:ext cx="7886700" cy="41960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387739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3F50E92-BE1A-1F90-1F69-3744D5E0EB65}"/>
              </a:ext>
            </a:extLst>
          </p:cNvPr>
          <p:cNvSpPr>
            <a:spLocks noGrp="1"/>
          </p:cNvSpPr>
          <p:nvPr>
            <p:ph type="title"/>
          </p:nvPr>
        </p:nvSpPr>
        <p:spPr>
          <a:xfrm>
            <a:off x="628650" y="464321"/>
            <a:ext cx="7886700" cy="803274"/>
          </a:xfrm>
        </p:spPr>
        <p:txBody>
          <a:bodyPr anchor="ctr">
            <a:normAutofit/>
          </a:bodyPr>
          <a:lstStyle/>
          <a:p>
            <a:r>
              <a:rPr lang="en-US" sz="2300" dirty="0">
                <a:solidFill>
                  <a:srgbClr val="00539B"/>
                </a:solidFill>
              </a:rPr>
              <a:t>Working with UTSW: The Requirements</a:t>
            </a:r>
            <a:br>
              <a:rPr lang="en-US" sz="2300" dirty="0">
                <a:solidFill>
                  <a:srgbClr val="00539B"/>
                </a:solidFill>
              </a:rPr>
            </a:br>
            <a:r>
              <a:rPr lang="en-US" sz="2300" dirty="0">
                <a:solidFill>
                  <a:srgbClr val="00539B"/>
                </a:solidFill>
              </a:rPr>
              <a:t>Step 2</a:t>
            </a:r>
            <a:endParaRPr lang="en-US" sz="2300" b="1" dirty="0">
              <a:solidFill>
                <a:srgbClr val="00539B"/>
              </a:solidFill>
            </a:endParaRPr>
          </a:p>
        </p:txBody>
      </p:sp>
      <p:sp>
        <p:nvSpPr>
          <p:cNvPr id="4" name="Slide Number Placeholder 3">
            <a:extLst>
              <a:ext uri="{FF2B5EF4-FFF2-40B4-BE49-F238E27FC236}">
                <a16:creationId xmlns:a16="http://schemas.microsoft.com/office/drawing/2014/main" id="{EC8F5A9F-B238-E444-C96E-187BF0C1002C}"/>
              </a:ext>
            </a:extLst>
          </p:cNvPr>
          <p:cNvSpPr>
            <a:spLocks noGrp="1"/>
          </p:cNvSpPr>
          <p:nvPr>
            <p:ph type="sldNum" sz="quarter" idx="12"/>
          </p:nvPr>
        </p:nvSpPr>
        <p:spPr>
          <a:xfrm>
            <a:off x="8506685" y="6365903"/>
            <a:ext cx="421003" cy="280293"/>
          </a:xfrm>
        </p:spPr>
        <p:txBody>
          <a:bodyPr anchor="ctr">
            <a:normAutofit/>
          </a:bodyPr>
          <a:lstStyle/>
          <a:p>
            <a:pPr>
              <a:spcAft>
                <a:spcPts val="600"/>
              </a:spcAft>
            </a:pPr>
            <a:fld id="{6FB6F467-9AF4-4D3A-8048-7038A589BD67}" type="slidenum">
              <a:rPr lang="en-US" smtClean="0"/>
              <a:pPr>
                <a:spcAft>
                  <a:spcPts val="600"/>
                </a:spcAft>
              </a:pPr>
              <a:t>7</a:t>
            </a:fld>
            <a:endParaRPr lang="en-US"/>
          </a:p>
        </p:txBody>
      </p:sp>
      <p:graphicFrame>
        <p:nvGraphicFramePr>
          <p:cNvPr id="18" name="Content Placeholder 2">
            <a:extLst>
              <a:ext uri="{FF2B5EF4-FFF2-40B4-BE49-F238E27FC236}">
                <a16:creationId xmlns:a16="http://schemas.microsoft.com/office/drawing/2014/main" id="{63B72C03-4D54-D07E-0054-89E533446CF0}"/>
              </a:ext>
            </a:extLst>
          </p:cNvPr>
          <p:cNvGraphicFramePr>
            <a:graphicFrameLocks noGrp="1"/>
          </p:cNvGraphicFramePr>
          <p:nvPr>
            <p:ph idx="1"/>
            <p:extLst>
              <p:ext uri="{D42A27DB-BD31-4B8C-83A1-F6EECF244321}">
                <p14:modId xmlns:p14="http://schemas.microsoft.com/office/powerpoint/2010/main" val="2452281659"/>
              </p:ext>
            </p:extLst>
          </p:nvPr>
        </p:nvGraphicFramePr>
        <p:xfrm>
          <a:off x="628650" y="1457325"/>
          <a:ext cx="7886700" cy="41960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72984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9293" y="365127"/>
            <a:ext cx="7956057" cy="1152956"/>
          </a:xfrm>
        </p:spPr>
        <p:txBody>
          <a:bodyPr anchor="ctr">
            <a:normAutofit/>
          </a:bodyPr>
          <a:lstStyle/>
          <a:p>
            <a:r>
              <a:rPr kumimoji="0" lang="en-US" sz="2300" b="1" i="0" u="none" strike="noStrike" kern="1200" cap="none" spc="0" normalizeH="0" baseline="0" noProof="0" dirty="0">
                <a:ln>
                  <a:noFill/>
                </a:ln>
                <a:solidFill>
                  <a:srgbClr val="00539B"/>
                </a:solidFill>
                <a:effectLst/>
                <a:uLnTx/>
                <a:uFillTx/>
              </a:rPr>
              <a:t>Working with UTSW: The Requirements </a:t>
            </a:r>
            <a:br>
              <a:rPr kumimoji="0" lang="en-US" sz="2300" b="1" i="0" u="none" strike="noStrike" kern="1200" cap="none" spc="0" normalizeH="0" baseline="0" noProof="0" dirty="0">
                <a:ln>
                  <a:noFill/>
                </a:ln>
                <a:solidFill>
                  <a:srgbClr val="00539B"/>
                </a:solidFill>
                <a:effectLst/>
                <a:uLnTx/>
                <a:uFillTx/>
              </a:rPr>
            </a:br>
            <a:r>
              <a:rPr kumimoji="0" lang="en-US" sz="2300" b="1" i="0" u="none" strike="noStrike" kern="1200" cap="none" spc="0" normalizeH="0" baseline="0" noProof="0" dirty="0">
                <a:ln>
                  <a:noFill/>
                </a:ln>
                <a:solidFill>
                  <a:srgbClr val="00539B"/>
                </a:solidFill>
                <a:effectLst/>
                <a:uLnTx/>
                <a:uFillTx/>
              </a:rPr>
              <a:t>Step 3</a:t>
            </a:r>
            <a:endParaRPr lang="en-US" dirty="0">
              <a:solidFill>
                <a:srgbClr val="00539B"/>
              </a:solidFill>
            </a:endParaRPr>
          </a:p>
        </p:txBody>
      </p:sp>
      <p:sp>
        <p:nvSpPr>
          <p:cNvPr id="5" name="Content Placeholder 4">
            <a:extLst>
              <a:ext uri="{FF2B5EF4-FFF2-40B4-BE49-F238E27FC236}">
                <a16:creationId xmlns:a16="http://schemas.microsoft.com/office/drawing/2014/main" id="{4CF38E2B-4A51-0D6A-F206-AE2BE4BDC21F}"/>
              </a:ext>
            </a:extLst>
          </p:cNvPr>
          <p:cNvSpPr>
            <a:spLocks noGrp="1"/>
          </p:cNvSpPr>
          <p:nvPr>
            <p:ph sz="half" idx="1"/>
          </p:nvPr>
        </p:nvSpPr>
        <p:spPr>
          <a:xfrm>
            <a:off x="628650" y="1825625"/>
            <a:ext cx="3886200" cy="4351338"/>
          </a:xfrm>
        </p:spPr>
        <p:txBody>
          <a:bodyPr>
            <a:normAutofit/>
          </a:bodyPr>
          <a:lstStyle/>
          <a:p>
            <a:r>
              <a:rPr lang="en-US" sz="1500" dirty="0">
                <a:effectLst/>
              </a:rPr>
              <a:t>Complete Required Human Research Protection Training via CITI Program. </a:t>
            </a:r>
            <a:r>
              <a:rPr lang="en-US" sz="1500" b="1" i="1" dirty="0">
                <a:effectLst/>
              </a:rPr>
              <a:t>THR requires the use of the CITI program </a:t>
            </a:r>
            <a:r>
              <a:rPr lang="en-US" sz="1500" dirty="0">
                <a:effectLst/>
              </a:rPr>
              <a:t>to meet the required training.  Please open</a:t>
            </a:r>
            <a:r>
              <a:rPr lang="en-US" sz="1500" u="sng" dirty="0">
                <a:effectLst/>
              </a:rPr>
              <a:t> </a:t>
            </a:r>
            <a:r>
              <a:rPr lang="en-US" sz="1500" u="sng" dirty="0">
                <a:effectLst/>
                <a:hlinkClick r:id="rId2"/>
              </a:rPr>
              <a:t>https://support.citiprogram.org/s/article/updated-guide-to-getting-started</a:t>
            </a:r>
            <a:r>
              <a:rPr lang="en-US" sz="1500" dirty="0">
                <a:effectLst/>
              </a:rPr>
              <a:t> and follow the steps to creating your account. Your affiliation will be University of Texas Southwestern Medical Center.</a:t>
            </a:r>
          </a:p>
          <a:p>
            <a:r>
              <a:rPr lang="en-US" sz="1500" dirty="0">
                <a:effectLst/>
              </a:rPr>
              <a:t>Your CITI account must link to UTSW’s ETHOS account. Use the same email that was used for your UT Southwestern account. If you have previously completed these CITI courses, you may select the refresher courses.</a:t>
            </a:r>
          </a:p>
          <a:p>
            <a:endParaRPr lang="en-US" sz="1500" dirty="0"/>
          </a:p>
        </p:txBody>
      </p:sp>
      <p:sp>
        <p:nvSpPr>
          <p:cNvPr id="4" name="Slide Number Placeholder 3"/>
          <p:cNvSpPr>
            <a:spLocks noGrp="1"/>
          </p:cNvSpPr>
          <p:nvPr>
            <p:ph type="sldNum" sz="quarter" idx="12"/>
          </p:nvPr>
        </p:nvSpPr>
        <p:spPr>
          <a:xfrm>
            <a:off x="8506685" y="6365903"/>
            <a:ext cx="421003" cy="280293"/>
          </a:xfrm>
        </p:spPr>
        <p:txBody>
          <a:bodyPr anchor="ctr">
            <a:normAutofit/>
          </a:bodyPr>
          <a:lstStyle/>
          <a:p>
            <a:pPr>
              <a:spcAft>
                <a:spcPts val="600"/>
              </a:spcAft>
            </a:pPr>
            <a:fld id="{6FB6F467-9AF4-4D3A-8048-7038A589BD67}" type="slidenum">
              <a:rPr lang="en-US" smtClean="0"/>
              <a:pPr>
                <a:spcAft>
                  <a:spcPts val="600"/>
                </a:spcAft>
              </a:pPr>
              <a:t>8</a:t>
            </a:fld>
            <a:endParaRPr lang="en-US"/>
          </a:p>
        </p:txBody>
      </p:sp>
      <p:graphicFrame>
        <p:nvGraphicFramePr>
          <p:cNvPr id="26" name="Text Placeholder 3">
            <a:extLst>
              <a:ext uri="{FF2B5EF4-FFF2-40B4-BE49-F238E27FC236}">
                <a16:creationId xmlns:a16="http://schemas.microsoft.com/office/drawing/2014/main" id="{5C1F0EE1-E40F-3098-C558-01342633AD57}"/>
              </a:ext>
            </a:extLst>
          </p:cNvPr>
          <p:cNvGraphicFramePr/>
          <p:nvPr>
            <p:extLst>
              <p:ext uri="{D42A27DB-BD31-4B8C-83A1-F6EECF244321}">
                <p14:modId xmlns:p14="http://schemas.microsoft.com/office/powerpoint/2010/main" val="3304215226"/>
              </p:ext>
            </p:extLst>
          </p:nvPr>
        </p:nvGraphicFramePr>
        <p:xfrm>
          <a:off x="4629150" y="1825625"/>
          <a:ext cx="38862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13437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C62AE-A63C-6B94-85C3-501C8DEA1F76}"/>
              </a:ext>
            </a:extLst>
          </p:cNvPr>
          <p:cNvSpPr>
            <a:spLocks noGrp="1"/>
          </p:cNvSpPr>
          <p:nvPr>
            <p:ph type="title"/>
          </p:nvPr>
        </p:nvSpPr>
        <p:spPr/>
        <p:txBody>
          <a:bodyPr/>
          <a:lstStyle/>
          <a:p>
            <a:r>
              <a:rPr lang="en-US" sz="3200" b="1" dirty="0"/>
              <a:t>Resources</a:t>
            </a:r>
            <a:endParaRPr lang="en-US" dirty="0"/>
          </a:p>
        </p:txBody>
      </p:sp>
      <p:sp>
        <p:nvSpPr>
          <p:cNvPr id="4" name="Slide Number Placeholder 3">
            <a:extLst>
              <a:ext uri="{FF2B5EF4-FFF2-40B4-BE49-F238E27FC236}">
                <a16:creationId xmlns:a16="http://schemas.microsoft.com/office/drawing/2014/main" id="{18943B85-4FC7-0754-03B7-7F7FFDAF9333}"/>
              </a:ext>
            </a:extLst>
          </p:cNvPr>
          <p:cNvSpPr>
            <a:spLocks noGrp="1"/>
          </p:cNvSpPr>
          <p:nvPr>
            <p:ph type="sldNum" sz="quarter" idx="12"/>
          </p:nvPr>
        </p:nvSpPr>
        <p:spPr/>
        <p:txBody>
          <a:bodyPr/>
          <a:lstStyle/>
          <a:p>
            <a:fld id="{6FB6F467-9AF4-4D3A-8048-7038A589BD67}" type="slidenum">
              <a:rPr lang="en-US" smtClean="0"/>
              <a:pPr/>
              <a:t>9</a:t>
            </a:fld>
            <a:endParaRPr lang="en-US" dirty="0"/>
          </a:p>
        </p:txBody>
      </p:sp>
      <p:sp>
        <p:nvSpPr>
          <p:cNvPr id="6" name="Content Placeholder 2">
            <a:extLst>
              <a:ext uri="{FF2B5EF4-FFF2-40B4-BE49-F238E27FC236}">
                <a16:creationId xmlns:a16="http://schemas.microsoft.com/office/drawing/2014/main" id="{F457742E-3CBF-5272-9061-778F68B84024}"/>
              </a:ext>
            </a:extLst>
          </p:cNvPr>
          <p:cNvSpPr>
            <a:spLocks noGrp="1"/>
          </p:cNvSpPr>
          <p:nvPr>
            <p:ph idx="1"/>
          </p:nvPr>
        </p:nvSpPr>
        <p:spPr>
          <a:xfrm>
            <a:off x="628650" y="1457325"/>
            <a:ext cx="7886700" cy="4195763"/>
          </a:xfrm>
        </p:spPr>
        <p:txBody>
          <a:bodyPr>
            <a:normAutofit/>
          </a:bodyPr>
          <a:lstStyle/>
          <a:p>
            <a:pPr marL="0" indent="0">
              <a:buNone/>
            </a:pPr>
            <a:endParaRPr lang="en-US" sz="2500" b="1" dirty="0"/>
          </a:p>
          <a:p>
            <a:r>
              <a:rPr lang="en-US" sz="1600" dirty="0"/>
              <a:t>To Access the THRE Webpage for more information on clinical research visit </a:t>
            </a:r>
            <a:r>
              <a:rPr lang="en-US" sz="1600" dirty="0">
                <a:hlinkClick r:id="rId2"/>
              </a:rPr>
              <a:t>https://www.texashealth.org/research</a:t>
            </a:r>
            <a:r>
              <a:rPr lang="en-US" sz="1600" dirty="0"/>
              <a:t>.</a:t>
            </a:r>
          </a:p>
          <a:p>
            <a:r>
              <a:rPr lang="en-US" sz="1600" dirty="0"/>
              <a:t>International Council for Harmonization of Technical Requirements for Pharmaceuticals for Human Use, 2025 ICH E6(R3)</a:t>
            </a:r>
          </a:p>
        </p:txBody>
      </p:sp>
    </p:spTree>
    <p:extLst>
      <p:ext uri="{BB962C8B-B14F-4D97-AF65-F5344CB8AC3E}">
        <p14:creationId xmlns:p14="http://schemas.microsoft.com/office/powerpoint/2010/main" val="849591213"/>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TH Green">
      <a:srgbClr val="009543"/>
    </a:custClr>
    <a:custClr name="TH Blue">
      <a:srgbClr val="003798"/>
    </a:custClr>
    <a:custClr name="Lime">
      <a:srgbClr val="54B948"/>
    </a:custClr>
    <a:custClr name="Soft Blue">
      <a:srgbClr val="0077C8"/>
    </a:custClr>
    <a:custClr name="Orange">
      <a:srgbClr val="FF8200"/>
    </a:custClr>
    <a:custClr name="Bright Blue">
      <a:srgbClr val="00A9CE"/>
    </a:custClr>
    <a:custClr name="Gold">
      <a:srgbClr val="FFB81C"/>
    </a:custClr>
    <a:custClr name="Pink">
      <a:srgbClr val="E31C79"/>
    </a:custClr>
    <a:custClr name="Teal">
      <a:srgbClr val="00A499"/>
    </a:custClr>
  </a:custClrLst>
  <a:extLst>
    <a:ext uri="{05A4C25C-085E-4340-85A3-A5531E510DB2}">
      <thm15:themeFamily xmlns:thm15="http://schemas.microsoft.com/office/thememl/2012/main" name="Office Theme" id="{27D7E476-B4AC-40D2-BCCC-6339A0BFE984}" vid="{A9F43860-CDAA-4D9A-8396-120C3C96BF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1795</TotalTime>
  <Words>1087</Words>
  <Application>Microsoft Office PowerPoint</Application>
  <PresentationFormat>On-screen Show (4:3)</PresentationFormat>
  <Paragraphs>44</Paragraphs>
  <Slides>9</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9</vt:i4>
      </vt:variant>
    </vt:vector>
  </HeadingPairs>
  <TitlesOfParts>
    <vt:vector size="11" baseType="lpstr">
      <vt:lpstr>Arial</vt:lpstr>
      <vt:lpstr>Office Theme</vt:lpstr>
      <vt:lpstr>Working with UTSW: The Requirements </vt:lpstr>
      <vt:lpstr>PowerPoint Presentation</vt:lpstr>
      <vt:lpstr>Working with UTSW: The Requirements</vt:lpstr>
      <vt:lpstr>Working with UTSW: The Requirements Step 1</vt:lpstr>
      <vt:lpstr>Working with UTSW: The Requirements Step 1</vt:lpstr>
      <vt:lpstr>Working with UTSW: The Requirements - Not a Step but a very important relationship to understand</vt:lpstr>
      <vt:lpstr>Working with UTSW: The Requirements Step 2</vt:lpstr>
      <vt:lpstr>Working with UTSW: The Requirements  Step 3</vt:lpstr>
      <vt:lpstr>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ACER</dc:creator>
  <cp:lastModifiedBy>Urbina, Margie</cp:lastModifiedBy>
  <cp:revision>52</cp:revision>
  <dcterms:created xsi:type="dcterms:W3CDTF">2019-10-14T09:09:27Z</dcterms:created>
  <dcterms:modified xsi:type="dcterms:W3CDTF">2025-08-01T21:48:07Z</dcterms:modified>
</cp:coreProperties>
</file>