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9"/>
  </p:notesMasterIdLst>
  <p:sldIdLst>
    <p:sldId id="262" r:id="rId2"/>
    <p:sldId id="267" r:id="rId3"/>
    <p:sldId id="261" r:id="rId4"/>
    <p:sldId id="268" r:id="rId5"/>
    <p:sldId id="281" r:id="rId6"/>
    <p:sldId id="283" r:id="rId7"/>
    <p:sldId id="282" r:id="rId8"/>
    <p:sldId id="284" r:id="rId9"/>
    <p:sldId id="285" r:id="rId10"/>
    <p:sldId id="277" r:id="rId11"/>
    <p:sldId id="269" r:id="rId12"/>
    <p:sldId id="286" r:id="rId13"/>
    <p:sldId id="287" r:id="rId14"/>
    <p:sldId id="288" r:id="rId15"/>
    <p:sldId id="278" r:id="rId16"/>
    <p:sldId id="279" r:id="rId17"/>
    <p:sldId id="280"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F2DF"/>
    <a:srgbClr val="E5F4FF"/>
    <a:srgbClr val="0077C8"/>
    <a:srgbClr val="4DBC54"/>
    <a:srgbClr val="00539B"/>
    <a:srgbClr val="0074C8"/>
    <a:srgbClr val="289166"/>
    <a:srgbClr val="056B90"/>
    <a:srgbClr val="08528C"/>
    <a:srgbClr val="DB15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24356A-F82C-4169-A3FD-3F9FD1F67531}" v="74" dt="2025-07-09T22:08:15.2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1" autoAdjust="0"/>
    <p:restoredTop sz="94660"/>
  </p:normalViewPr>
  <p:slideViewPr>
    <p:cSldViewPr snapToGrid="0">
      <p:cViewPr varScale="1">
        <p:scale>
          <a:sx n="108" d="100"/>
          <a:sy n="108" d="100"/>
        </p:scale>
        <p:origin x="834"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11DDEBCD-7D49-4171-A6EE-1D8B793BEA34}" type="datetimeFigureOut">
              <a:rPr lang="en-US" smtClean="0"/>
              <a:pPr/>
              <a:t>7/28/2025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466E8216-8A0F-42E3-B716-181AE7A747AF}" type="slidenum">
              <a:rPr lang="en-US" smtClean="0"/>
              <a:pPr/>
              <a:t>‹#›</a:t>
            </a:fld>
            <a:endParaRPr lang="en-US" dirty="0"/>
          </a:p>
        </p:txBody>
      </p:sp>
    </p:spTree>
    <p:extLst>
      <p:ext uri="{BB962C8B-B14F-4D97-AF65-F5344CB8AC3E}">
        <p14:creationId xmlns:p14="http://schemas.microsoft.com/office/powerpoint/2010/main" val="311220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2" name="Title 1"/>
          <p:cNvSpPr>
            <a:spLocks noGrp="1"/>
          </p:cNvSpPr>
          <p:nvPr>
            <p:ph type="ctrTitle" hasCustomPrompt="1"/>
          </p:nvPr>
        </p:nvSpPr>
        <p:spPr>
          <a:xfrm>
            <a:off x="781078" y="3288587"/>
            <a:ext cx="4237380" cy="554100"/>
          </a:xfrm>
        </p:spPr>
        <p:txBody>
          <a:bodyPr anchor="t">
            <a:noAutofit/>
          </a:bodyPr>
          <a:lstStyle>
            <a:lvl1pPr algn="l">
              <a:defRPr sz="3600" b="1">
                <a:solidFill>
                  <a:srgbClr val="00539B"/>
                </a:solidFill>
                <a:latin typeface="Arial" panose="020B0604020202020204" pitchFamily="34" charset="0"/>
                <a:cs typeface="Arial" panose="020B0604020202020204" pitchFamily="34" charset="0"/>
              </a:defRPr>
            </a:lvl1pPr>
          </a:lstStyle>
          <a:p>
            <a:r>
              <a:rPr lang="en-US" dirty="0"/>
              <a:t>Master Title</a:t>
            </a:r>
          </a:p>
        </p:txBody>
      </p:sp>
      <p:sp>
        <p:nvSpPr>
          <p:cNvPr id="3" name="Subtitle 2"/>
          <p:cNvSpPr>
            <a:spLocks noGrp="1"/>
          </p:cNvSpPr>
          <p:nvPr>
            <p:ph type="subTitle" idx="1"/>
          </p:nvPr>
        </p:nvSpPr>
        <p:spPr>
          <a:xfrm>
            <a:off x="781078" y="2863278"/>
            <a:ext cx="3238614" cy="260058"/>
          </a:xfrm>
          <a:solidFill>
            <a:srgbClr val="00A160"/>
          </a:solidFill>
        </p:spPr>
        <p:txBody>
          <a:bodyPr anchor="ctr">
            <a:noAutofit/>
          </a:bodyPr>
          <a:lstStyle>
            <a:lvl1pPr marL="0" indent="0" algn="l">
              <a:buNone/>
              <a:defRPr sz="1600">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2" name="Picture 11"/>
          <p:cNvPicPr>
            <a:picLocks noChangeAspect="1"/>
          </p:cNvPicPr>
          <p:nvPr/>
        </p:nvPicPr>
        <p:blipFill>
          <a:blip r:embed="rId3"/>
          <a:stretch>
            <a:fillRect/>
          </a:stretch>
        </p:blipFill>
        <p:spPr>
          <a:xfrm>
            <a:off x="800741" y="4778477"/>
            <a:ext cx="2119185" cy="448293"/>
          </a:xfrm>
          <a:prstGeom prst="rect">
            <a:avLst/>
          </a:prstGeom>
        </p:spPr>
      </p:pic>
      <p:sp>
        <p:nvSpPr>
          <p:cNvPr id="4" name="TextBox 3">
            <a:extLst>
              <a:ext uri="{FF2B5EF4-FFF2-40B4-BE49-F238E27FC236}">
                <a16:creationId xmlns:a16="http://schemas.microsoft.com/office/drawing/2014/main" id="{E8E71AAF-C566-2309-B13D-CAACE9BE4B67}"/>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79437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6D2243EC-13B4-C5AD-EA73-65D06020F134}"/>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9F780F4-D96F-A790-FE15-9D924FC067EB}"/>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363EC1F9-0D04-4241-2C58-2AEAE3BFE72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7" name="Rectangle 6">
            <a:extLst>
              <a:ext uri="{FF2B5EF4-FFF2-40B4-BE49-F238E27FC236}">
                <a16:creationId xmlns:a16="http://schemas.microsoft.com/office/drawing/2014/main" id="{4B4E018D-145F-8C4A-E52B-A4B8A6E5C560}"/>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52432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2" name="Parallelogram 11"/>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543675" y="365125"/>
            <a:ext cx="1971675" cy="5811838"/>
          </a:xfrm>
        </p:spPr>
        <p:txBody>
          <a:bodyPr vert="eaVert"/>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7" name="Picture 16"/>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F53A2E33-8FD1-9FF9-B19A-35C1CFF1D943}"/>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1F6CA387-6927-B65A-2460-7D7898D3967C}"/>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6C5AFC82-6729-046E-B513-4E8A5DBD84FD}"/>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1518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2" name="Title 1"/>
          <p:cNvSpPr>
            <a:spLocks noGrp="1"/>
          </p:cNvSpPr>
          <p:nvPr>
            <p:ph type="title"/>
          </p:nvPr>
        </p:nvSpPr>
        <p:spPr>
          <a:xfrm>
            <a:off x="628650" y="464321"/>
            <a:ext cx="7886700" cy="803274"/>
          </a:xfrm>
        </p:spPr>
        <p:txBody>
          <a:bodyPr>
            <a:normAutofit/>
          </a:bodyPr>
          <a:lstStyle>
            <a:lvl1pPr>
              <a:defRPr sz="3000" b="1">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628650" y="1457325"/>
            <a:ext cx="7886700" cy="4196091"/>
          </a:xfrm>
        </p:spPr>
        <p:txBody>
          <a:bodyPr>
            <a:normAutofit/>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Rectangle 8"/>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CC3023C0-B17F-EBA9-5F03-B2110FE11E31}"/>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C9AC7FF4-E027-5027-4790-13D0383C3B2E}"/>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9A20313A-43D0-A9CC-5EF7-47C3AF8BE2D2}"/>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2005699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19" name="Picture 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Parallelogram 10"/>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3888" y="1304982"/>
            <a:ext cx="7886700" cy="2852737"/>
          </a:xfrm>
        </p:spPr>
        <p:txBody>
          <a:bodyPr anchor="b"/>
          <a:lstStyle>
            <a:lvl1pP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184707"/>
            <a:ext cx="7886700" cy="1500187"/>
          </a:xfrm>
        </p:spPr>
        <p:txBody>
          <a:bodyPr/>
          <a:lstStyle>
            <a:lvl1pPr marL="0" indent="0">
              <a:buNone/>
              <a:defRPr sz="2400">
                <a:solidFill>
                  <a:schemeClr val="tx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4" name="TextBox 3">
            <a:extLst>
              <a:ext uri="{FF2B5EF4-FFF2-40B4-BE49-F238E27FC236}">
                <a16:creationId xmlns:a16="http://schemas.microsoft.com/office/drawing/2014/main" id="{5F495525-A599-B3A2-12C6-C7413293798B}"/>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5" name="Freeform 4">
            <a:extLst>
              <a:ext uri="{FF2B5EF4-FFF2-40B4-BE49-F238E27FC236}">
                <a16:creationId xmlns:a16="http://schemas.microsoft.com/office/drawing/2014/main" id="{D0CAA7F5-B0A7-E7E8-99FF-26044011B897}"/>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9B6B1B9-ADDB-8DEE-F4EB-E57C67521581}"/>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Tree>
    <p:extLst>
      <p:ext uri="{BB962C8B-B14F-4D97-AF65-F5344CB8AC3E}">
        <p14:creationId xmlns:p14="http://schemas.microsoft.com/office/powerpoint/2010/main" val="1600498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7" name="Parallelogram 16"/>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29150" y="1825625"/>
            <a:ext cx="3886200" cy="435133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0" name="Picture 19"/>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4BC98AF-062C-F76A-EFCA-84DB85164ABF}"/>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E0859D3C-23A0-B940-3FE2-18300D38254D}"/>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E987899-43C7-EF93-9D5A-DD28AA45912B}"/>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50B9D98D-25EF-2CA0-81B6-35D7E74A5E14}"/>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219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5" name="Parallelogram 14"/>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365126"/>
            <a:ext cx="78867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0" i="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1" name="Picture 20"/>
          <p:cNvPicPr>
            <a:picLocks noChangeAspect="1"/>
          </p:cNvPicPr>
          <p:nvPr/>
        </p:nvPicPr>
        <p:blipFill>
          <a:blip r:embed="rId3"/>
          <a:stretch>
            <a:fillRect/>
          </a:stretch>
        </p:blipFill>
        <p:spPr>
          <a:xfrm>
            <a:off x="376153" y="6321926"/>
            <a:ext cx="1532898" cy="324270"/>
          </a:xfrm>
          <a:prstGeom prst="rect">
            <a:avLst/>
          </a:prstGeom>
        </p:spPr>
      </p:pic>
      <p:sp>
        <p:nvSpPr>
          <p:cNvPr id="7" name="TextBox 6">
            <a:extLst>
              <a:ext uri="{FF2B5EF4-FFF2-40B4-BE49-F238E27FC236}">
                <a16:creationId xmlns:a16="http://schemas.microsoft.com/office/drawing/2014/main" id="{1F2C624D-4DBD-99C1-EB55-0299824C513D}"/>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8" name="Freeform 7">
            <a:extLst>
              <a:ext uri="{FF2B5EF4-FFF2-40B4-BE49-F238E27FC236}">
                <a16:creationId xmlns:a16="http://schemas.microsoft.com/office/drawing/2014/main" id="{82855BB9-AE08-2125-16E8-7D3AFA5769A0}"/>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5">
            <a:extLst>
              <a:ext uri="{FF2B5EF4-FFF2-40B4-BE49-F238E27FC236}">
                <a16:creationId xmlns:a16="http://schemas.microsoft.com/office/drawing/2014/main" id="{56F83CA6-915A-1FBE-E1E8-5E30CAE56E39}"/>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10" name="Rectangle 9">
            <a:extLst>
              <a:ext uri="{FF2B5EF4-FFF2-40B4-BE49-F238E27FC236}">
                <a16:creationId xmlns:a16="http://schemas.microsoft.com/office/drawing/2014/main" id="{4FA2BBAC-5684-83B1-0743-E317356BA83E}"/>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3501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1142"/>
            <a:ext cx="9144000" cy="6855715"/>
          </a:xfrm>
          <a:prstGeom prst="rect">
            <a:avLst/>
          </a:prstGeom>
        </p:spPr>
      </p:pic>
      <p:sp>
        <p:nvSpPr>
          <p:cNvPr id="11" name="Title 1"/>
          <p:cNvSpPr txBox="1">
            <a:spLocks/>
          </p:cNvSpPr>
          <p:nvPr/>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
        <p:nvSpPr>
          <p:cNvPr id="6" name="Title 1"/>
          <p:cNvSpPr>
            <a:spLocks noGrp="1"/>
          </p:cNvSpPr>
          <p:nvPr>
            <p:ph type="title"/>
          </p:nvPr>
        </p:nvSpPr>
        <p:spPr>
          <a:xfrm>
            <a:off x="850566" y="1613387"/>
            <a:ext cx="5009460" cy="1346123"/>
          </a:xfrm>
        </p:spPr>
        <p:txBody>
          <a:bodyPr>
            <a:normAutofit/>
          </a:bodyPr>
          <a:lstStyle>
            <a:lvl1pPr>
              <a:defRPr sz="3600" b="1">
                <a:solidFill>
                  <a:srgbClr val="00539B"/>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8"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pic>
        <p:nvPicPr>
          <p:cNvPr id="14" name="Picture 13"/>
          <p:cNvPicPr>
            <a:picLocks noChangeAspect="1"/>
          </p:cNvPicPr>
          <p:nvPr/>
        </p:nvPicPr>
        <p:blipFill>
          <a:blip r:embed="rId3"/>
          <a:stretch>
            <a:fillRect/>
          </a:stretch>
        </p:blipFill>
        <p:spPr>
          <a:xfrm>
            <a:off x="850566" y="4865827"/>
            <a:ext cx="2394080" cy="506445"/>
          </a:xfrm>
          <a:prstGeom prst="rect">
            <a:avLst/>
          </a:prstGeom>
        </p:spPr>
      </p:pic>
      <p:sp>
        <p:nvSpPr>
          <p:cNvPr id="2" name="TextBox 1">
            <a:extLst>
              <a:ext uri="{FF2B5EF4-FFF2-40B4-BE49-F238E27FC236}">
                <a16:creationId xmlns:a16="http://schemas.microsoft.com/office/drawing/2014/main" id="{4F9807DE-D9AA-8FB4-0A10-F07D18D287F8}"/>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
        <p:nvSpPr>
          <p:cNvPr id="4" name="Title 1">
            <a:extLst>
              <a:ext uri="{FF2B5EF4-FFF2-40B4-BE49-F238E27FC236}">
                <a16:creationId xmlns:a16="http://schemas.microsoft.com/office/drawing/2014/main" id="{29563251-DEFC-E369-F3E1-6BF07557C4B6}"/>
              </a:ext>
            </a:extLst>
          </p:cNvPr>
          <p:cNvSpPr txBox="1">
            <a:spLocks/>
          </p:cNvSpPr>
          <p:nvPr userDrawn="1"/>
        </p:nvSpPr>
        <p:spPr>
          <a:xfrm>
            <a:off x="781079" y="1976285"/>
            <a:ext cx="4105554" cy="59976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600" b="1" kern="1200">
                <a:solidFill>
                  <a:srgbClr val="00539B"/>
                </a:solidFill>
                <a:latin typeface="Helvetica" panose="020B0604020202030204" pitchFamily="34" charset="0"/>
                <a:ea typeface="+mj-ea"/>
                <a:cs typeface="+mj-cs"/>
              </a:defRPr>
            </a:lvl1pPr>
          </a:lstStyle>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69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6" name="Slide Number Placeholder 5"/>
          <p:cNvSpPr>
            <a:spLocks noGrp="1"/>
          </p:cNvSpPr>
          <p:nvPr>
            <p:ph type="sldNum" sz="quarter" idx="12"/>
          </p:nvPr>
        </p:nvSpPr>
        <p:spPr>
          <a:xfrm>
            <a:off x="8506685" y="6365903"/>
            <a:ext cx="421003" cy="280293"/>
          </a:xfrm>
        </p:spPr>
        <p:txBody>
          <a:bodyPr/>
          <a:lstStyle>
            <a:lvl1pPr algn="ctr">
              <a:defRPr>
                <a:solidFill>
                  <a:schemeClr val="bg1">
                    <a:lumMod val="50000"/>
                  </a:schemeClr>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2" name="TextBox 1">
            <a:extLst>
              <a:ext uri="{FF2B5EF4-FFF2-40B4-BE49-F238E27FC236}">
                <a16:creationId xmlns:a16="http://schemas.microsoft.com/office/drawing/2014/main" id="{0ECE082E-FA7C-7A10-2CF5-A5BF7733664A}"/>
              </a:ext>
            </a:extLst>
          </p:cNvPr>
          <p:cNvSpPr txBox="1"/>
          <p:nvPr/>
        </p:nvSpPr>
        <p:spPr>
          <a:xfrm>
            <a:off x="690880" y="6410869"/>
            <a:ext cx="5283200" cy="215444"/>
          </a:xfrm>
          <a:prstGeom prst="rect">
            <a:avLst/>
          </a:prstGeom>
          <a:noFill/>
        </p:spPr>
        <p:txBody>
          <a:bodyPr wrap="square" rtlCol="0">
            <a:spAutoFit/>
          </a:bodyPr>
          <a:lstStyle/>
          <a:p>
            <a:r>
              <a:rPr lang="en-US" sz="800" b="0" i="0" u="none" strike="noStrike" dirty="0">
                <a:solidFill>
                  <a:schemeClr val="tx1"/>
                </a:solidFill>
                <a:effectLst/>
                <a:latin typeface="Arial" panose="020B0604020202020204" pitchFamily="34" charset="0"/>
              </a:rPr>
              <a:t>Confidential and proprietary. All rights reserved.</a:t>
            </a:r>
            <a:endParaRPr lang="en-US" sz="800" dirty="0">
              <a:solidFill>
                <a:schemeClr val="tx1"/>
              </a:solidFill>
            </a:endParaRPr>
          </a:p>
        </p:txBody>
      </p:sp>
    </p:spTree>
    <p:extLst>
      <p:ext uri="{BB962C8B-B14F-4D97-AF65-F5344CB8AC3E}">
        <p14:creationId xmlns:p14="http://schemas.microsoft.com/office/powerpoint/2010/main" val="3743544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3" name="Pictur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4" name="Parallelogram 13"/>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0" y="457200"/>
            <a:ext cx="3106417"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8CB1CD8C-3E71-44C6-512B-E024884EA17C}"/>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112955BB-EFF7-E371-A063-A167ED5E620F}"/>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3606517B-4BFC-BDCC-DB28-9F24035734C4}"/>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C2794DE-A5D5-F011-0DED-B9873E23DDC3}"/>
              </a:ext>
            </a:extLst>
          </p:cNvPr>
          <p:cNvSpPr/>
          <p:nvPr userDrawn="1"/>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2423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42"/>
            <a:ext cx="9144000" cy="6855715"/>
          </a:xfrm>
          <a:prstGeom prst="rect">
            <a:avLst/>
          </a:prstGeom>
        </p:spPr>
      </p:pic>
      <p:sp>
        <p:nvSpPr>
          <p:cNvPr id="13" name="Parallelogram 12"/>
          <p:cNvSpPr/>
          <p:nvPr/>
        </p:nvSpPr>
        <p:spPr>
          <a:xfrm>
            <a:off x="2125362" y="6383629"/>
            <a:ext cx="5985264" cy="262567"/>
          </a:xfrm>
          <a:prstGeom prst="parallelogram">
            <a:avLst>
              <a:gd name="adj" fmla="val 136241"/>
            </a:avLst>
          </a:prstGeom>
          <a:gradFill>
            <a:gsLst>
              <a:gs pos="100000">
                <a:srgbClr val="00539B"/>
              </a:gs>
              <a:gs pos="0">
                <a:srgbClr val="0074C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9841" y="457200"/>
            <a:ext cx="2949178" cy="1600200"/>
          </a:xfrm>
        </p:spPr>
        <p:txBody>
          <a:bodyPr anchor="b">
            <a:normAutofit/>
          </a:bodyPr>
          <a:lstStyle>
            <a:lvl1pPr>
              <a:defRPr sz="28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9" name="Picture 18"/>
          <p:cNvPicPr>
            <a:picLocks noChangeAspect="1"/>
          </p:cNvPicPr>
          <p:nvPr/>
        </p:nvPicPr>
        <p:blipFill>
          <a:blip r:embed="rId3"/>
          <a:stretch>
            <a:fillRect/>
          </a:stretch>
        </p:blipFill>
        <p:spPr>
          <a:xfrm>
            <a:off x="376153" y="6321926"/>
            <a:ext cx="1532898" cy="324270"/>
          </a:xfrm>
          <a:prstGeom prst="rect">
            <a:avLst/>
          </a:prstGeom>
        </p:spPr>
      </p:pic>
      <p:sp>
        <p:nvSpPr>
          <p:cNvPr id="5" name="TextBox 4">
            <a:extLst>
              <a:ext uri="{FF2B5EF4-FFF2-40B4-BE49-F238E27FC236}">
                <a16:creationId xmlns:a16="http://schemas.microsoft.com/office/drawing/2014/main" id="{E11EC3E7-D2F1-3951-9AC0-74D8B1695530}"/>
              </a:ext>
            </a:extLst>
          </p:cNvPr>
          <p:cNvSpPr txBox="1"/>
          <p:nvPr/>
        </p:nvSpPr>
        <p:spPr>
          <a:xfrm>
            <a:off x="2458720" y="6410869"/>
            <a:ext cx="3505200" cy="215444"/>
          </a:xfrm>
          <a:prstGeom prst="rect">
            <a:avLst/>
          </a:prstGeom>
          <a:noFill/>
        </p:spPr>
        <p:txBody>
          <a:bodyPr wrap="square" rtlCol="0">
            <a:spAutoFit/>
          </a:bodyPr>
          <a:lstStyle/>
          <a:p>
            <a:r>
              <a:rPr lang="en-US" sz="800" b="0" i="0" u="none" strike="noStrike" dirty="0">
                <a:solidFill>
                  <a:schemeClr val="bg1"/>
                </a:solidFill>
                <a:effectLst/>
                <a:latin typeface="Arial" panose="020B0604020202020204" pitchFamily="34" charset="0"/>
              </a:rPr>
              <a:t>Confidential and proprietary. All rights reserved.</a:t>
            </a:r>
            <a:endParaRPr lang="en-US" sz="800" dirty="0">
              <a:solidFill>
                <a:schemeClr val="bg1"/>
              </a:solidFill>
            </a:endParaRPr>
          </a:p>
        </p:txBody>
      </p:sp>
      <p:sp>
        <p:nvSpPr>
          <p:cNvPr id="6" name="Freeform 5">
            <a:extLst>
              <a:ext uri="{FF2B5EF4-FFF2-40B4-BE49-F238E27FC236}">
                <a16:creationId xmlns:a16="http://schemas.microsoft.com/office/drawing/2014/main" id="{DCC8FB77-3623-02C5-0FEE-D11B4D0B19A5}"/>
              </a:ext>
            </a:extLst>
          </p:cNvPr>
          <p:cNvSpPr/>
          <p:nvPr/>
        </p:nvSpPr>
        <p:spPr>
          <a:xfrm>
            <a:off x="7946059" y="6384388"/>
            <a:ext cx="1200358" cy="266007"/>
          </a:xfrm>
          <a:custGeom>
            <a:avLst/>
            <a:gdLst>
              <a:gd name="connsiteX0" fmla="*/ 0 w 1200358"/>
              <a:gd name="connsiteY0" fmla="*/ 262682 h 266007"/>
              <a:gd name="connsiteX1" fmla="*/ 355785 w 1200358"/>
              <a:gd name="connsiteY1" fmla="*/ 0 h 266007"/>
              <a:gd name="connsiteX2" fmla="*/ 1197033 w 1200358"/>
              <a:gd name="connsiteY2" fmla="*/ 0 h 266007"/>
              <a:gd name="connsiteX3" fmla="*/ 1200358 w 1200358"/>
              <a:gd name="connsiteY3" fmla="*/ 266007 h 266007"/>
              <a:gd name="connsiteX4" fmla="*/ 0 w 1200358"/>
              <a:gd name="connsiteY4" fmla="*/ 262682 h 2660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0358" h="266007">
                <a:moveTo>
                  <a:pt x="0" y="262682"/>
                </a:moveTo>
                <a:lnTo>
                  <a:pt x="355785" y="0"/>
                </a:lnTo>
                <a:lnTo>
                  <a:pt x="1197033" y="0"/>
                </a:lnTo>
                <a:cubicBezTo>
                  <a:pt x="1198141" y="88669"/>
                  <a:pt x="1199250" y="177338"/>
                  <a:pt x="1200358" y="266007"/>
                </a:cubicBezTo>
                <a:lnTo>
                  <a:pt x="0" y="262682"/>
                </a:lnTo>
                <a:close/>
              </a:path>
            </a:pathLst>
          </a:cu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5">
            <a:extLst>
              <a:ext uri="{FF2B5EF4-FFF2-40B4-BE49-F238E27FC236}">
                <a16:creationId xmlns:a16="http://schemas.microsoft.com/office/drawing/2014/main" id="{406BA44C-9837-F4BD-E3EE-204986A6972E}"/>
              </a:ext>
            </a:extLst>
          </p:cNvPr>
          <p:cNvSpPr>
            <a:spLocks noGrp="1"/>
          </p:cNvSpPr>
          <p:nvPr>
            <p:ph type="sldNum" sz="quarter" idx="12"/>
          </p:nvPr>
        </p:nvSpPr>
        <p:spPr>
          <a:xfrm>
            <a:off x="8506685" y="6365903"/>
            <a:ext cx="421003" cy="280293"/>
          </a:xfrm>
        </p:spPr>
        <p:txBody>
          <a:bodyPr/>
          <a:lstStyle>
            <a:lvl1pPr algn="ctr">
              <a:defRPr>
                <a:solidFill>
                  <a:schemeClr val="bg1"/>
                </a:solidFill>
                <a:latin typeface="Arial" panose="020B0604020202020204" pitchFamily="34" charset="0"/>
                <a:cs typeface="Arial" panose="020B0604020202020204" pitchFamily="34" charset="0"/>
              </a:defRPr>
            </a:lvl1pPr>
          </a:lstStyle>
          <a:p>
            <a:fld id="{6FB6F467-9AF4-4D3A-8048-7038A589BD67}" type="slidenum">
              <a:rPr lang="en-US" smtClean="0"/>
              <a:pPr/>
              <a:t>‹#›</a:t>
            </a:fld>
            <a:endParaRPr lang="en-US" dirty="0"/>
          </a:p>
        </p:txBody>
      </p:sp>
      <p:sp>
        <p:nvSpPr>
          <p:cNvPr id="8" name="Rectangle 7">
            <a:extLst>
              <a:ext uri="{FF2B5EF4-FFF2-40B4-BE49-F238E27FC236}">
                <a16:creationId xmlns:a16="http://schemas.microsoft.com/office/drawing/2014/main" id="{411C4836-F3A5-1D22-50DF-9EECD08C1A45}"/>
              </a:ext>
            </a:extLst>
          </p:cNvPr>
          <p:cNvSpPr/>
          <p:nvPr/>
        </p:nvSpPr>
        <p:spPr>
          <a:xfrm>
            <a:off x="1" y="437339"/>
            <a:ext cx="256569" cy="804855"/>
          </a:xfrm>
          <a:prstGeom prst="rect">
            <a:avLst/>
          </a:prstGeom>
          <a:solidFill>
            <a:srgbClr val="00A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2980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B6F467-9AF4-4D3A-8048-7038A589BD67}" type="slidenum">
              <a:rPr lang="en-US" smtClean="0"/>
              <a:t>‹#›</a:t>
            </a:fld>
            <a:endParaRPr lang="en-US"/>
          </a:p>
        </p:txBody>
      </p:sp>
    </p:spTree>
    <p:extLst>
      <p:ext uri="{BB962C8B-B14F-4D97-AF65-F5344CB8AC3E}">
        <p14:creationId xmlns:p14="http://schemas.microsoft.com/office/powerpoint/2010/main" val="37086043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svg"/><Relationship Id="rId7" Type="http://schemas.openxmlformats.org/officeDocument/2006/relationships/image" Target="../media/image9.sv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svg"/><Relationship Id="rId4" Type="http://schemas.openxmlformats.org/officeDocument/2006/relationships/image" Target="../media/image6.png"/><Relationship Id="rId9" Type="http://schemas.openxmlformats.org/officeDocument/2006/relationships/image" Target="../media/image11.svg"/></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fda.gov/" TargetMode="External"/><Relationship Id="rId2" Type="http://schemas.openxmlformats.org/officeDocument/2006/relationships/hyperlink" Target="https://clinicaltrials.gov:Home" TargetMode="External"/><Relationship Id="rId1" Type="http://schemas.openxmlformats.org/officeDocument/2006/relationships/slideLayout" Target="../slideLayouts/slideLayout2.xml"/><Relationship Id="rId4" Type="http://schemas.openxmlformats.org/officeDocument/2006/relationships/hyperlink" Target="https://www.texashealth.org/research"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sz="1800" dirty="0">
                <a:effectLst/>
                <a:latin typeface="Aptos" panose="020B0004020202020204" pitchFamily="34" charset="0"/>
                <a:ea typeface="Aptos" panose="020B0004020202020204" pitchFamily="34" charset="0"/>
                <a:cs typeface="Times New Roman" panose="02020603050405020304" pitchFamily="18" charset="0"/>
              </a:rPr>
              <a:t>Clinical Trial Phases &amp; Design of Clinical Trials</a:t>
            </a:r>
            <a:endParaRPr lang="en-US" dirty="0"/>
          </a:p>
        </p:txBody>
      </p:sp>
      <p:sp>
        <p:nvSpPr>
          <p:cNvPr id="14" name="Subtitle 13"/>
          <p:cNvSpPr>
            <a:spLocks noGrp="1"/>
          </p:cNvSpPr>
          <p:nvPr>
            <p:ph type="subTitle" idx="1"/>
          </p:nvPr>
        </p:nvSpPr>
        <p:spPr/>
        <p:txBody>
          <a:bodyPr/>
          <a:lstStyle/>
          <a:p>
            <a:r>
              <a:rPr lang="en-US" dirty="0"/>
              <a:t>Presenting:</a:t>
            </a:r>
          </a:p>
        </p:txBody>
      </p:sp>
    </p:spTree>
    <p:extLst>
      <p:ext uri="{BB962C8B-B14F-4D97-AF65-F5344CB8AC3E}">
        <p14:creationId xmlns:p14="http://schemas.microsoft.com/office/powerpoint/2010/main" val="3477691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EEC73-BEC9-C247-08BF-1D3D63456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C9EE31-119C-7DDD-57F5-3D6D57544DB7}"/>
              </a:ext>
            </a:extLst>
          </p:cNvPr>
          <p:cNvSpPr>
            <a:spLocks noGrp="1"/>
          </p:cNvSpPr>
          <p:nvPr>
            <p:ph type="title"/>
          </p:nvPr>
        </p:nvSpPr>
        <p:spPr/>
        <p:txBody>
          <a:bodyPr/>
          <a:lstStyle/>
          <a:p>
            <a:r>
              <a:rPr lang="en-US" sz="1800" dirty="0">
                <a:effectLst/>
                <a:latin typeface="Aptos" panose="020B0004020202020204" pitchFamily="34" charset="0"/>
                <a:ea typeface="Aptos" panose="020B0004020202020204" pitchFamily="34" charset="0"/>
                <a:cs typeface="Times New Roman" panose="02020603050405020304" pitchFamily="18" charset="0"/>
              </a:rPr>
              <a:t>Other Types of Clinical Trials:</a:t>
            </a:r>
            <a:endParaRPr lang="en-US" dirty="0"/>
          </a:p>
        </p:txBody>
      </p:sp>
      <p:sp>
        <p:nvSpPr>
          <p:cNvPr id="3" name="Content Placeholder 2">
            <a:extLst>
              <a:ext uri="{FF2B5EF4-FFF2-40B4-BE49-F238E27FC236}">
                <a16:creationId xmlns:a16="http://schemas.microsoft.com/office/drawing/2014/main" id="{470BA2FC-B693-6FE4-4EC7-F227434FBDD3}"/>
              </a:ext>
            </a:extLst>
          </p:cNvPr>
          <p:cNvSpPr>
            <a:spLocks noGrp="1"/>
          </p:cNvSpPr>
          <p:nvPr>
            <p:ph idx="1"/>
          </p:nvPr>
        </p:nvSpPr>
        <p:spPr/>
        <p:txBody>
          <a:bodyPr>
            <a:normAutofit/>
          </a:bodyPr>
          <a:lstStyle/>
          <a:p>
            <a:r>
              <a:rPr lang="en-US" sz="2000" b="1" dirty="0"/>
              <a:t>Accuracy Studies</a:t>
            </a:r>
          </a:p>
          <a:p>
            <a:r>
              <a:rPr lang="en-US" sz="2000" dirty="0"/>
              <a:t>In certain cases involving medical devices, studies might be conducted to evaluate how well a new device performs in comparison to either an existing FDA-cleared device (known as a predicate device) or a reference method regarded as the gold standard. </a:t>
            </a:r>
          </a:p>
          <a:p>
            <a:r>
              <a:rPr lang="en-US" sz="2000" dirty="0"/>
              <a:t>The objective of these studies is not to prove that the new method is superior, but rather to establish agreement between the new method and either the reference method or the predicate device.</a:t>
            </a:r>
          </a:p>
          <a:p>
            <a:r>
              <a:rPr lang="en-US" sz="2000" dirty="0"/>
              <a:t> Such studies are usually carried out to support a traditional 510(k) application, where the requirement for clearance is to show "substantial equivalence" to an already cleared product (a predicate device).</a:t>
            </a:r>
          </a:p>
          <a:p>
            <a:pPr marL="0" indent="0">
              <a:buNone/>
            </a:pPr>
            <a:endParaRPr lang="en-US" sz="2500" b="1" dirty="0"/>
          </a:p>
        </p:txBody>
      </p:sp>
      <p:sp>
        <p:nvSpPr>
          <p:cNvPr id="4" name="Slide Number Placeholder 3">
            <a:extLst>
              <a:ext uri="{FF2B5EF4-FFF2-40B4-BE49-F238E27FC236}">
                <a16:creationId xmlns:a16="http://schemas.microsoft.com/office/drawing/2014/main" id="{DF9E3485-51A2-B903-7C4B-8991C32F91FE}"/>
              </a:ext>
            </a:extLst>
          </p:cNvPr>
          <p:cNvSpPr>
            <a:spLocks noGrp="1"/>
          </p:cNvSpPr>
          <p:nvPr>
            <p:ph type="sldNum" sz="quarter" idx="12"/>
          </p:nvPr>
        </p:nvSpPr>
        <p:spPr/>
        <p:txBody>
          <a:bodyPr/>
          <a:lstStyle/>
          <a:p>
            <a:fld id="{6FB6F467-9AF4-4D3A-8048-7038A589BD67}" type="slidenum">
              <a:rPr lang="en-US" smtClean="0"/>
              <a:pPr/>
              <a:t>10</a:t>
            </a:fld>
            <a:endParaRPr lang="en-US" dirty="0"/>
          </a:p>
        </p:txBody>
      </p:sp>
    </p:spTree>
    <p:extLst>
      <p:ext uri="{BB962C8B-B14F-4D97-AF65-F5344CB8AC3E}">
        <p14:creationId xmlns:p14="http://schemas.microsoft.com/office/powerpoint/2010/main" val="4088576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C52EF-569B-7FCF-F4C1-267E6D04F1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7F8466-41E3-9682-C617-14DA62C5D97B}"/>
              </a:ext>
            </a:extLst>
          </p:cNvPr>
          <p:cNvSpPr>
            <a:spLocks noGrp="1"/>
          </p:cNvSpPr>
          <p:nvPr>
            <p:ph type="title"/>
          </p:nvPr>
        </p:nvSpPr>
        <p:spPr/>
        <p:txBody>
          <a:bodyPr>
            <a:normAutofit/>
          </a:bodyPr>
          <a:lstStyle/>
          <a:p>
            <a:r>
              <a:rPr lang="en-US" sz="2000" dirty="0"/>
              <a:t>The Interventional Trial you will see often and Why:</a:t>
            </a:r>
          </a:p>
        </p:txBody>
      </p:sp>
      <p:sp>
        <p:nvSpPr>
          <p:cNvPr id="3" name="Content Placeholder 2">
            <a:extLst>
              <a:ext uri="{FF2B5EF4-FFF2-40B4-BE49-F238E27FC236}">
                <a16:creationId xmlns:a16="http://schemas.microsoft.com/office/drawing/2014/main" id="{F40FCDEC-9CF4-D9A0-29A9-1831C680C75B}"/>
              </a:ext>
            </a:extLst>
          </p:cNvPr>
          <p:cNvSpPr>
            <a:spLocks noGrp="1"/>
          </p:cNvSpPr>
          <p:nvPr>
            <p:ph idx="1"/>
          </p:nvPr>
        </p:nvSpPr>
        <p:spPr/>
        <p:txBody>
          <a:bodyPr>
            <a:normAutofit/>
          </a:bodyPr>
          <a:lstStyle/>
          <a:p>
            <a:pPr marL="0" indent="0">
              <a:buNone/>
            </a:pPr>
            <a:r>
              <a:rPr lang="en-US" sz="1800" dirty="0"/>
              <a:t>The </a:t>
            </a:r>
            <a:r>
              <a:rPr lang="en-US" sz="1800" b="1" dirty="0"/>
              <a:t>Randomized Controlled Trial (RCT)</a:t>
            </a:r>
            <a:r>
              <a:rPr lang="en-US" sz="1800" dirty="0"/>
              <a:t> is considered the highest standard for interventional studies. </a:t>
            </a:r>
          </a:p>
          <a:p>
            <a:pPr marL="0" indent="0">
              <a:buNone/>
            </a:pPr>
            <a:r>
              <a:rPr lang="en-US" sz="1800" b="1" dirty="0"/>
              <a:t>RCTs </a:t>
            </a:r>
            <a:r>
              <a:rPr lang="en-US" sz="1800" dirty="0"/>
              <a:t>evaluate how effective an intervention is on a patient population while minimizing bias. </a:t>
            </a:r>
          </a:p>
          <a:p>
            <a:pPr marL="0" indent="0">
              <a:buNone/>
            </a:pPr>
            <a:r>
              <a:rPr lang="en-US" sz="1800" dirty="0"/>
              <a:t>The study involves comparing a group of patients who receive the treatment or intervention (the treatment group) with another group that usually does not receive it (the placebo group). This trial design is frequently used in pharmaceutical research and is also applicable to certain medical device studies.</a:t>
            </a:r>
          </a:p>
          <a:p>
            <a:pPr marL="0" indent="0">
              <a:buNone/>
            </a:pPr>
            <a:endParaRPr lang="en-US" dirty="0"/>
          </a:p>
        </p:txBody>
      </p:sp>
      <p:sp>
        <p:nvSpPr>
          <p:cNvPr id="4" name="Slide Number Placeholder 3">
            <a:extLst>
              <a:ext uri="{FF2B5EF4-FFF2-40B4-BE49-F238E27FC236}">
                <a16:creationId xmlns:a16="http://schemas.microsoft.com/office/drawing/2014/main" id="{BDBFBA30-51A9-A6F7-A3B6-CDC3B2E97BA5}"/>
              </a:ext>
            </a:extLst>
          </p:cNvPr>
          <p:cNvSpPr>
            <a:spLocks noGrp="1"/>
          </p:cNvSpPr>
          <p:nvPr>
            <p:ph type="sldNum" sz="quarter" idx="12"/>
          </p:nvPr>
        </p:nvSpPr>
        <p:spPr/>
        <p:txBody>
          <a:bodyPr/>
          <a:lstStyle/>
          <a:p>
            <a:fld id="{6FB6F467-9AF4-4D3A-8048-7038A589BD67}" type="slidenum">
              <a:rPr lang="en-US" smtClean="0"/>
              <a:pPr/>
              <a:t>11</a:t>
            </a:fld>
            <a:endParaRPr lang="en-US" dirty="0"/>
          </a:p>
        </p:txBody>
      </p:sp>
    </p:spTree>
    <p:extLst>
      <p:ext uri="{BB962C8B-B14F-4D97-AF65-F5344CB8AC3E}">
        <p14:creationId xmlns:p14="http://schemas.microsoft.com/office/powerpoint/2010/main" val="3132246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84388-4399-FCC5-A328-82354A9BF3D1}"/>
              </a:ext>
            </a:extLst>
          </p:cNvPr>
          <p:cNvSpPr>
            <a:spLocks noGrp="1"/>
          </p:cNvSpPr>
          <p:nvPr>
            <p:ph type="title"/>
          </p:nvPr>
        </p:nvSpPr>
        <p:spPr/>
        <p:txBody>
          <a:bodyPr/>
          <a:lstStyle/>
          <a:p>
            <a:r>
              <a:rPr lang="en-US" dirty="0"/>
              <a:t>Clinical Trial Design</a:t>
            </a:r>
          </a:p>
        </p:txBody>
      </p:sp>
      <p:sp>
        <p:nvSpPr>
          <p:cNvPr id="3" name="Content Placeholder 2">
            <a:extLst>
              <a:ext uri="{FF2B5EF4-FFF2-40B4-BE49-F238E27FC236}">
                <a16:creationId xmlns:a16="http://schemas.microsoft.com/office/drawing/2014/main" id="{2EC51F94-0E1B-B76E-ACF2-63FD0892B8F7}"/>
              </a:ext>
            </a:extLst>
          </p:cNvPr>
          <p:cNvSpPr>
            <a:spLocks noGrp="1"/>
          </p:cNvSpPr>
          <p:nvPr>
            <p:ph idx="1"/>
          </p:nvPr>
        </p:nvSpPr>
        <p:spPr/>
        <p:txBody>
          <a:bodyPr>
            <a:normAutofit/>
          </a:bodyPr>
          <a:lstStyle/>
          <a:p>
            <a:r>
              <a:rPr lang="en-US" dirty="0"/>
              <a:t>The study design describes the strategy by which interventions or therapies are assigned to participants in a clinical study.</a:t>
            </a:r>
          </a:p>
          <a:p>
            <a:r>
              <a:rPr lang="en-US" dirty="0"/>
              <a:t> There are several types of intervention models, including:</a:t>
            </a:r>
          </a:p>
          <a:p>
            <a:pPr marL="0" indent="0">
              <a:buNone/>
            </a:pPr>
            <a:r>
              <a:rPr lang="en-US" dirty="0"/>
              <a:t> 		</a:t>
            </a:r>
            <a:r>
              <a:rPr lang="en-US" sz="2000" dirty="0"/>
              <a:t>Single group design</a:t>
            </a:r>
          </a:p>
          <a:p>
            <a:pPr marL="0" indent="0">
              <a:buNone/>
            </a:pPr>
            <a:r>
              <a:rPr lang="en-US" sz="2000" dirty="0"/>
              <a:t> 		Parallel design</a:t>
            </a:r>
          </a:p>
          <a:p>
            <a:pPr marL="0" indent="0">
              <a:buNone/>
            </a:pPr>
            <a:r>
              <a:rPr lang="en-US" sz="2000" dirty="0"/>
              <a:t> 		Crossover design</a:t>
            </a:r>
          </a:p>
          <a:p>
            <a:pPr marL="914400" lvl="2" indent="0">
              <a:buNone/>
            </a:pPr>
            <a:r>
              <a:rPr lang="en-US" sz="2000" dirty="0"/>
              <a:t>	Factorial design</a:t>
            </a:r>
          </a:p>
          <a:p>
            <a:pPr marL="0" indent="0">
              <a:buNone/>
            </a:pPr>
            <a:r>
              <a:rPr lang="en-US" sz="2000" dirty="0"/>
              <a:t> </a:t>
            </a:r>
          </a:p>
        </p:txBody>
      </p:sp>
      <p:sp>
        <p:nvSpPr>
          <p:cNvPr id="4" name="Slide Number Placeholder 3">
            <a:extLst>
              <a:ext uri="{FF2B5EF4-FFF2-40B4-BE49-F238E27FC236}">
                <a16:creationId xmlns:a16="http://schemas.microsoft.com/office/drawing/2014/main" id="{CF94C339-1062-0268-310F-91B625560234}"/>
              </a:ext>
            </a:extLst>
          </p:cNvPr>
          <p:cNvSpPr>
            <a:spLocks noGrp="1"/>
          </p:cNvSpPr>
          <p:nvPr>
            <p:ph type="sldNum" sz="quarter" idx="12"/>
          </p:nvPr>
        </p:nvSpPr>
        <p:spPr/>
        <p:txBody>
          <a:bodyPr/>
          <a:lstStyle/>
          <a:p>
            <a:fld id="{6FB6F467-9AF4-4D3A-8048-7038A589BD67}" type="slidenum">
              <a:rPr lang="en-US" smtClean="0"/>
              <a:pPr/>
              <a:t>12</a:t>
            </a:fld>
            <a:endParaRPr lang="en-US" dirty="0"/>
          </a:p>
        </p:txBody>
      </p:sp>
      <p:pic>
        <p:nvPicPr>
          <p:cNvPr id="6" name="Graphic 5" descr="Badge 1 with solid fill">
            <a:extLst>
              <a:ext uri="{FF2B5EF4-FFF2-40B4-BE49-F238E27FC236}">
                <a16:creationId xmlns:a16="http://schemas.microsoft.com/office/drawing/2014/main" id="{7208995D-54FA-9555-6D02-8695084DEC9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099570" y="3332712"/>
            <a:ext cx="445316" cy="445316"/>
          </a:xfrm>
          <a:prstGeom prst="rect">
            <a:avLst/>
          </a:prstGeom>
        </p:spPr>
      </p:pic>
      <p:pic>
        <p:nvPicPr>
          <p:cNvPr id="8" name="Graphic 7" descr="Badge with solid fill">
            <a:extLst>
              <a:ext uri="{FF2B5EF4-FFF2-40B4-BE49-F238E27FC236}">
                <a16:creationId xmlns:a16="http://schemas.microsoft.com/office/drawing/2014/main" id="{C6D20578-6398-9B98-A519-386C5C918F7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99569" y="3729780"/>
            <a:ext cx="445317" cy="445317"/>
          </a:xfrm>
          <a:prstGeom prst="rect">
            <a:avLst/>
          </a:prstGeom>
        </p:spPr>
      </p:pic>
      <p:pic>
        <p:nvPicPr>
          <p:cNvPr id="10" name="Graphic 9" descr="Badge 3 with solid fill">
            <a:extLst>
              <a:ext uri="{FF2B5EF4-FFF2-40B4-BE49-F238E27FC236}">
                <a16:creationId xmlns:a16="http://schemas.microsoft.com/office/drawing/2014/main" id="{5D33704C-7740-B6FD-6011-4D89597D59A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116133" y="4126491"/>
            <a:ext cx="436871" cy="436871"/>
          </a:xfrm>
          <a:prstGeom prst="rect">
            <a:avLst/>
          </a:prstGeom>
        </p:spPr>
      </p:pic>
      <p:pic>
        <p:nvPicPr>
          <p:cNvPr id="12" name="Graphic 11" descr="Badge 4 with solid fill">
            <a:extLst>
              <a:ext uri="{FF2B5EF4-FFF2-40B4-BE49-F238E27FC236}">
                <a16:creationId xmlns:a16="http://schemas.microsoft.com/office/drawing/2014/main" id="{3F6A4075-1829-270E-BD7B-32ED5351CC57}"/>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2124236" y="4539409"/>
            <a:ext cx="420664" cy="420664"/>
          </a:xfrm>
          <a:prstGeom prst="rect">
            <a:avLst/>
          </a:prstGeom>
        </p:spPr>
      </p:pic>
    </p:spTree>
    <p:extLst>
      <p:ext uri="{BB962C8B-B14F-4D97-AF65-F5344CB8AC3E}">
        <p14:creationId xmlns:p14="http://schemas.microsoft.com/office/powerpoint/2010/main" val="1926617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8AA7E-66C8-4BB0-67F7-4F2140C53E7F}"/>
              </a:ext>
            </a:extLst>
          </p:cNvPr>
          <p:cNvSpPr>
            <a:spLocks noGrp="1"/>
          </p:cNvSpPr>
          <p:nvPr>
            <p:ph type="title"/>
          </p:nvPr>
        </p:nvSpPr>
        <p:spPr/>
        <p:txBody>
          <a:bodyPr/>
          <a:lstStyle/>
          <a:p>
            <a:r>
              <a:rPr lang="en-US" dirty="0"/>
              <a:t>Interventional Study Designs explained</a:t>
            </a:r>
          </a:p>
        </p:txBody>
      </p:sp>
      <p:sp>
        <p:nvSpPr>
          <p:cNvPr id="3" name="Content Placeholder 2">
            <a:extLst>
              <a:ext uri="{FF2B5EF4-FFF2-40B4-BE49-F238E27FC236}">
                <a16:creationId xmlns:a16="http://schemas.microsoft.com/office/drawing/2014/main" id="{D31C5D37-0531-6758-D2F4-9881A27ACDE7}"/>
              </a:ext>
            </a:extLst>
          </p:cNvPr>
          <p:cNvSpPr>
            <a:spLocks noGrp="1"/>
          </p:cNvSpPr>
          <p:nvPr>
            <p:ph idx="1"/>
          </p:nvPr>
        </p:nvSpPr>
        <p:spPr/>
        <p:txBody>
          <a:bodyPr>
            <a:normAutofit/>
          </a:bodyPr>
          <a:lstStyle/>
          <a:p>
            <a:pPr marL="0" indent="0">
              <a:buNone/>
            </a:pPr>
            <a:r>
              <a:rPr lang="en-US" sz="2000" b="1" dirty="0"/>
              <a:t>Single Group</a:t>
            </a:r>
            <a:r>
              <a:rPr lang="en-US" sz="2000" dirty="0"/>
              <a:t>: </a:t>
            </a:r>
          </a:p>
          <a:p>
            <a:pPr marL="0" indent="0">
              <a:buNone/>
            </a:pPr>
            <a:r>
              <a:rPr lang="en-US" sz="2000" dirty="0"/>
              <a:t>Single Group design describes a clinical research study in which all subjects receive the same intervention throughout their participation in the study. </a:t>
            </a:r>
          </a:p>
          <a:p>
            <a:pPr marL="0" indent="0">
              <a:buNone/>
            </a:pPr>
            <a:endParaRPr lang="en-US" dirty="0"/>
          </a:p>
          <a:p>
            <a:pPr marL="0" indent="0">
              <a:buNone/>
            </a:pPr>
            <a:r>
              <a:rPr lang="en-US" sz="2200" b="1" dirty="0"/>
              <a:t>Parallel: </a:t>
            </a:r>
          </a:p>
          <a:p>
            <a:pPr marL="0" indent="0">
              <a:buNone/>
            </a:pPr>
            <a:r>
              <a:rPr lang="en-US" sz="2200" dirty="0"/>
              <a:t>Parallel design describes a study in which two or more subject groups receive different interventions at the same time.</a:t>
            </a:r>
          </a:p>
          <a:p>
            <a:pPr marL="0" indent="0">
              <a:buNone/>
            </a:pPr>
            <a:r>
              <a:rPr lang="en-US" sz="2200" dirty="0"/>
              <a:t> </a:t>
            </a:r>
          </a:p>
          <a:p>
            <a:pPr marL="0" indent="0">
              <a:buNone/>
            </a:pPr>
            <a:endParaRPr lang="en-US" dirty="0"/>
          </a:p>
        </p:txBody>
      </p:sp>
      <p:sp>
        <p:nvSpPr>
          <p:cNvPr id="4" name="Slide Number Placeholder 3">
            <a:extLst>
              <a:ext uri="{FF2B5EF4-FFF2-40B4-BE49-F238E27FC236}">
                <a16:creationId xmlns:a16="http://schemas.microsoft.com/office/drawing/2014/main" id="{216B20ED-3FE2-C512-349B-545F4FDC5D39}"/>
              </a:ext>
            </a:extLst>
          </p:cNvPr>
          <p:cNvSpPr>
            <a:spLocks noGrp="1"/>
          </p:cNvSpPr>
          <p:nvPr>
            <p:ph type="sldNum" sz="quarter" idx="12"/>
          </p:nvPr>
        </p:nvSpPr>
        <p:spPr/>
        <p:txBody>
          <a:bodyPr/>
          <a:lstStyle/>
          <a:p>
            <a:fld id="{6FB6F467-9AF4-4D3A-8048-7038A589BD67}" type="slidenum">
              <a:rPr lang="en-US" smtClean="0"/>
              <a:pPr/>
              <a:t>13</a:t>
            </a:fld>
            <a:endParaRPr lang="en-US" dirty="0"/>
          </a:p>
        </p:txBody>
      </p:sp>
      <p:pic>
        <p:nvPicPr>
          <p:cNvPr id="7" name="Picture 6" descr="A black arrow pointing to the right&#10;&#10;AI-generated content may be incorrect.">
            <a:extLst>
              <a:ext uri="{FF2B5EF4-FFF2-40B4-BE49-F238E27FC236}">
                <a16:creationId xmlns:a16="http://schemas.microsoft.com/office/drawing/2014/main" id="{1381E562-9B2F-CCEF-39FF-C0EB5748B3E9}"/>
              </a:ext>
            </a:extLst>
          </p:cNvPr>
          <p:cNvPicPr>
            <a:picLocks noChangeAspect="1"/>
          </p:cNvPicPr>
          <p:nvPr/>
        </p:nvPicPr>
        <p:blipFill>
          <a:blip r:embed="rId2"/>
          <a:stretch>
            <a:fillRect/>
          </a:stretch>
        </p:blipFill>
        <p:spPr>
          <a:xfrm>
            <a:off x="2425361" y="2392348"/>
            <a:ext cx="1578468" cy="479441"/>
          </a:xfrm>
          <a:prstGeom prst="rect">
            <a:avLst/>
          </a:prstGeom>
        </p:spPr>
      </p:pic>
      <p:pic>
        <p:nvPicPr>
          <p:cNvPr id="8" name="Picture 7">
            <a:extLst>
              <a:ext uri="{FF2B5EF4-FFF2-40B4-BE49-F238E27FC236}">
                <a16:creationId xmlns:a16="http://schemas.microsoft.com/office/drawing/2014/main" id="{17E835C3-974C-C631-6157-1DAC0491C836}"/>
              </a:ext>
            </a:extLst>
          </p:cNvPr>
          <p:cNvPicPr>
            <a:picLocks noChangeAspect="1"/>
          </p:cNvPicPr>
          <p:nvPr/>
        </p:nvPicPr>
        <p:blipFill>
          <a:blip r:embed="rId3"/>
          <a:stretch>
            <a:fillRect/>
          </a:stretch>
        </p:blipFill>
        <p:spPr>
          <a:xfrm>
            <a:off x="2677190" y="4696287"/>
            <a:ext cx="2085391" cy="1075837"/>
          </a:xfrm>
          <a:prstGeom prst="rect">
            <a:avLst/>
          </a:prstGeom>
        </p:spPr>
      </p:pic>
    </p:spTree>
    <p:extLst>
      <p:ext uri="{BB962C8B-B14F-4D97-AF65-F5344CB8AC3E}">
        <p14:creationId xmlns:p14="http://schemas.microsoft.com/office/powerpoint/2010/main" val="660765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40C96-9FE6-0F67-76B5-C8CB5C46035A}"/>
              </a:ext>
            </a:extLst>
          </p:cNvPr>
          <p:cNvSpPr>
            <a:spLocks noGrp="1"/>
          </p:cNvSpPr>
          <p:nvPr>
            <p:ph type="title"/>
          </p:nvPr>
        </p:nvSpPr>
        <p:spPr/>
        <p:txBody>
          <a:bodyPr/>
          <a:lstStyle/>
          <a:p>
            <a:r>
              <a:rPr lang="en-US" dirty="0"/>
              <a:t>Interventional Study Designs explained</a:t>
            </a:r>
          </a:p>
        </p:txBody>
      </p:sp>
      <p:sp>
        <p:nvSpPr>
          <p:cNvPr id="3" name="Content Placeholder 2">
            <a:extLst>
              <a:ext uri="{FF2B5EF4-FFF2-40B4-BE49-F238E27FC236}">
                <a16:creationId xmlns:a16="http://schemas.microsoft.com/office/drawing/2014/main" id="{16CED68C-1377-5691-AB11-A969812A4752}"/>
              </a:ext>
            </a:extLst>
          </p:cNvPr>
          <p:cNvSpPr>
            <a:spLocks noGrp="1"/>
          </p:cNvSpPr>
          <p:nvPr>
            <p:ph idx="1"/>
          </p:nvPr>
        </p:nvSpPr>
        <p:spPr/>
        <p:txBody>
          <a:bodyPr>
            <a:normAutofit/>
          </a:bodyPr>
          <a:lstStyle/>
          <a:p>
            <a:pPr marL="0" indent="0">
              <a:buNone/>
            </a:pPr>
            <a:r>
              <a:rPr lang="en-US" sz="2000" b="1" dirty="0"/>
              <a:t>Crossover:</a:t>
            </a:r>
          </a:p>
          <a:p>
            <a:pPr marL="0" indent="0">
              <a:buNone/>
            </a:pPr>
            <a:r>
              <a:rPr lang="en-US" sz="2000" dirty="0"/>
              <a:t> In a crossover study design, subjects are given one treatment and then “crossover” to another treatment. </a:t>
            </a:r>
          </a:p>
          <a:p>
            <a:pPr marL="0" indent="0">
              <a:buNone/>
            </a:pPr>
            <a:r>
              <a:rPr lang="en-US" sz="2200" b="1" dirty="0"/>
              <a:t>Factorial: </a:t>
            </a:r>
          </a:p>
          <a:p>
            <a:pPr marL="0" indent="0">
              <a:buNone/>
            </a:pPr>
            <a:r>
              <a:rPr lang="en-US" sz="2200" dirty="0"/>
              <a:t>Factorial design describes a clinical study in which groups of participants receive one of several combinations of interventions. During the study, all possible combinations of the two drugs, A and B, and placebo are given to different groups of participants. </a:t>
            </a:r>
          </a:p>
          <a:p>
            <a:pPr marL="0" indent="0">
              <a:buNone/>
            </a:pPr>
            <a:endParaRPr lang="en-US" dirty="0"/>
          </a:p>
        </p:txBody>
      </p:sp>
      <p:sp>
        <p:nvSpPr>
          <p:cNvPr id="4" name="Slide Number Placeholder 3">
            <a:extLst>
              <a:ext uri="{FF2B5EF4-FFF2-40B4-BE49-F238E27FC236}">
                <a16:creationId xmlns:a16="http://schemas.microsoft.com/office/drawing/2014/main" id="{BA788D8C-D466-195F-AAD6-9375411001F7}"/>
              </a:ext>
            </a:extLst>
          </p:cNvPr>
          <p:cNvSpPr>
            <a:spLocks noGrp="1"/>
          </p:cNvSpPr>
          <p:nvPr>
            <p:ph type="sldNum" sz="quarter" idx="12"/>
          </p:nvPr>
        </p:nvSpPr>
        <p:spPr/>
        <p:txBody>
          <a:bodyPr/>
          <a:lstStyle/>
          <a:p>
            <a:fld id="{6FB6F467-9AF4-4D3A-8048-7038A589BD67}" type="slidenum">
              <a:rPr lang="en-US" smtClean="0"/>
              <a:pPr/>
              <a:t>14</a:t>
            </a:fld>
            <a:endParaRPr lang="en-US" dirty="0"/>
          </a:p>
        </p:txBody>
      </p:sp>
      <p:pic>
        <p:nvPicPr>
          <p:cNvPr id="5" name="Picture 4">
            <a:extLst>
              <a:ext uri="{FF2B5EF4-FFF2-40B4-BE49-F238E27FC236}">
                <a16:creationId xmlns:a16="http://schemas.microsoft.com/office/drawing/2014/main" id="{3BF52180-C095-DE2C-9193-1952D7D00B4F}"/>
              </a:ext>
            </a:extLst>
          </p:cNvPr>
          <p:cNvPicPr>
            <a:picLocks noChangeAspect="1"/>
          </p:cNvPicPr>
          <p:nvPr/>
        </p:nvPicPr>
        <p:blipFill>
          <a:blip r:embed="rId2"/>
          <a:stretch>
            <a:fillRect/>
          </a:stretch>
        </p:blipFill>
        <p:spPr>
          <a:xfrm>
            <a:off x="5247331" y="2213553"/>
            <a:ext cx="1686130" cy="686354"/>
          </a:xfrm>
          <a:prstGeom prst="rect">
            <a:avLst/>
          </a:prstGeom>
        </p:spPr>
      </p:pic>
      <p:pic>
        <p:nvPicPr>
          <p:cNvPr id="6" name="Picture 5" descr="A black text on a white background&#10;&#10;AI-generated content may be incorrect.">
            <a:extLst>
              <a:ext uri="{FF2B5EF4-FFF2-40B4-BE49-F238E27FC236}">
                <a16:creationId xmlns:a16="http://schemas.microsoft.com/office/drawing/2014/main" id="{07A91B9D-0E31-0A03-D603-C3CF5F3453B2}"/>
              </a:ext>
            </a:extLst>
          </p:cNvPr>
          <p:cNvPicPr>
            <a:picLocks noChangeAspect="1"/>
          </p:cNvPicPr>
          <p:nvPr/>
        </p:nvPicPr>
        <p:blipFill>
          <a:blip r:embed="rId3"/>
          <a:stretch>
            <a:fillRect/>
          </a:stretch>
        </p:blipFill>
        <p:spPr>
          <a:xfrm>
            <a:off x="1846555" y="4819578"/>
            <a:ext cx="5226728" cy="1023568"/>
          </a:xfrm>
          <a:prstGeom prst="rect">
            <a:avLst/>
          </a:prstGeom>
        </p:spPr>
      </p:pic>
    </p:spTree>
    <p:extLst>
      <p:ext uri="{BB962C8B-B14F-4D97-AF65-F5344CB8AC3E}">
        <p14:creationId xmlns:p14="http://schemas.microsoft.com/office/powerpoint/2010/main" val="3033540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CED51-080D-7BD2-0AE1-C70154D7E4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CB121-BC19-0CBA-6461-EFFE0DFFE513}"/>
              </a:ext>
            </a:extLst>
          </p:cNvPr>
          <p:cNvSpPr>
            <a:spLocks noGrp="1"/>
          </p:cNvSpPr>
          <p:nvPr>
            <p:ph idx="1"/>
          </p:nvPr>
        </p:nvSpPr>
        <p:spPr/>
        <p:txBody>
          <a:bodyPr>
            <a:normAutofit/>
          </a:bodyPr>
          <a:lstStyle/>
          <a:p>
            <a:endParaRPr lang="en-US" sz="2000" dirty="0"/>
          </a:p>
          <a:p>
            <a:pPr algn="l"/>
            <a:r>
              <a:rPr lang="en-US" sz="1600" b="1" i="0" dirty="0">
                <a:effectLst/>
                <a:latin typeface="Plus Jakarta Sans"/>
              </a:rPr>
              <a:t>Blinding</a:t>
            </a:r>
            <a:r>
              <a:rPr lang="en-US" sz="1600" b="0" i="0" dirty="0">
                <a:effectLst/>
                <a:latin typeface="Plus Jakarta Sans"/>
              </a:rPr>
              <a:t> is a key mechanism to minimize the risk of bias. Depending on the degree of blinding, the following types are distinguished:</a:t>
            </a:r>
          </a:p>
          <a:p>
            <a:pPr algn="l">
              <a:buFont typeface="Arial" panose="020B0604020202020204" pitchFamily="34" charset="0"/>
              <a:buChar char="•"/>
            </a:pPr>
            <a:r>
              <a:rPr lang="en-US" sz="1600" b="1" i="0" dirty="0">
                <a:solidFill>
                  <a:srgbClr val="2C2C2C"/>
                </a:solidFill>
                <a:effectLst/>
                <a:latin typeface="Plus Jakarta Sans"/>
              </a:rPr>
              <a:t>Open-label trials:</a:t>
            </a:r>
            <a:r>
              <a:rPr lang="en-US" sz="1600" b="0" i="0" dirty="0">
                <a:solidFill>
                  <a:srgbClr val="2C2C2C"/>
                </a:solidFill>
                <a:effectLst/>
                <a:latin typeface="Plus Jakarta Sans"/>
              </a:rPr>
              <a:t> Both patients and investigators know which product each participant receives. Used mainly when blinding is impossible or unethical.</a:t>
            </a:r>
          </a:p>
          <a:p>
            <a:pPr algn="l">
              <a:buFont typeface="Arial" panose="020B0604020202020204" pitchFamily="34" charset="0"/>
              <a:buChar char="•"/>
            </a:pPr>
            <a:r>
              <a:rPr lang="en-US" sz="1600" b="1" i="0" dirty="0">
                <a:solidFill>
                  <a:srgbClr val="2C2C2C"/>
                </a:solidFill>
                <a:effectLst/>
                <a:latin typeface="Plus Jakarta Sans"/>
              </a:rPr>
              <a:t>Single-blind trials:</a:t>
            </a:r>
            <a:r>
              <a:rPr lang="en-US" sz="1600" b="0" i="0" dirty="0">
                <a:solidFill>
                  <a:srgbClr val="2C2C2C"/>
                </a:solidFill>
                <a:effectLst/>
                <a:latin typeface="Plus Jakarta Sans"/>
              </a:rPr>
              <a:t> Only the investigator knows whether the patient is receiving the experimental product or the standard therapy/placebo. Reduces placebo effect and patient expectation bias.</a:t>
            </a:r>
          </a:p>
          <a:p>
            <a:pPr algn="l">
              <a:buFont typeface="Arial" panose="020B0604020202020204" pitchFamily="34" charset="0"/>
              <a:buChar char="•"/>
            </a:pPr>
            <a:r>
              <a:rPr lang="en-US" sz="1600" b="1" i="0" dirty="0">
                <a:solidFill>
                  <a:srgbClr val="2C2C2C"/>
                </a:solidFill>
                <a:effectLst/>
                <a:latin typeface="Plus Jakarta Sans"/>
              </a:rPr>
              <a:t>Double-blind trials:</a:t>
            </a:r>
            <a:r>
              <a:rPr lang="en-US" sz="1600" b="0" i="0" dirty="0">
                <a:solidFill>
                  <a:srgbClr val="2C2C2C"/>
                </a:solidFill>
                <a:effectLst/>
                <a:latin typeface="Plus Jakarta Sans"/>
              </a:rPr>
              <a:t> Neither the investigator nor the patient knows the group allocation. Ensures the highest level of objectivity in evaluating outcomes.</a:t>
            </a:r>
          </a:p>
          <a:p>
            <a:pPr algn="l">
              <a:buFont typeface="Arial" panose="020B0604020202020204" pitchFamily="34" charset="0"/>
              <a:buChar char="•"/>
            </a:pPr>
            <a:r>
              <a:rPr lang="en-US" sz="1600" b="1" i="0" dirty="0">
                <a:solidFill>
                  <a:srgbClr val="2C2C2C"/>
                </a:solidFill>
                <a:effectLst/>
                <a:latin typeface="Plus Jakarta Sans"/>
              </a:rPr>
              <a:t>Triple-blind trials:</a:t>
            </a:r>
            <a:r>
              <a:rPr lang="en-US" sz="1600" b="0" i="0" dirty="0">
                <a:solidFill>
                  <a:srgbClr val="2C2C2C"/>
                </a:solidFill>
                <a:effectLst/>
                <a:latin typeface="Plus Jakarta Sans"/>
              </a:rPr>
              <a:t> Additionally, data analysts are unaware of group assignments during data analysis.</a:t>
            </a:r>
          </a:p>
          <a:p>
            <a:pPr marL="0" indent="0">
              <a:buNone/>
            </a:pPr>
            <a:endParaRPr lang="en-US" sz="2500" b="1" dirty="0"/>
          </a:p>
        </p:txBody>
      </p:sp>
      <p:sp>
        <p:nvSpPr>
          <p:cNvPr id="4" name="Slide Number Placeholder 3">
            <a:extLst>
              <a:ext uri="{FF2B5EF4-FFF2-40B4-BE49-F238E27FC236}">
                <a16:creationId xmlns:a16="http://schemas.microsoft.com/office/drawing/2014/main" id="{1B74F26C-4A40-220E-2D02-97A8F8133192}"/>
              </a:ext>
            </a:extLst>
          </p:cNvPr>
          <p:cNvSpPr>
            <a:spLocks noGrp="1"/>
          </p:cNvSpPr>
          <p:nvPr>
            <p:ph type="sldNum" sz="quarter" idx="12"/>
          </p:nvPr>
        </p:nvSpPr>
        <p:spPr/>
        <p:txBody>
          <a:bodyPr/>
          <a:lstStyle/>
          <a:p>
            <a:fld id="{6FB6F467-9AF4-4D3A-8048-7038A589BD67}" type="slidenum">
              <a:rPr lang="en-US" smtClean="0"/>
              <a:pPr/>
              <a:t>15</a:t>
            </a:fld>
            <a:endParaRPr lang="en-US" dirty="0"/>
          </a:p>
        </p:txBody>
      </p:sp>
      <p:sp>
        <p:nvSpPr>
          <p:cNvPr id="6" name="Title 5">
            <a:extLst>
              <a:ext uri="{FF2B5EF4-FFF2-40B4-BE49-F238E27FC236}">
                <a16:creationId xmlns:a16="http://schemas.microsoft.com/office/drawing/2014/main" id="{894595B9-B02C-5584-94F5-177B5B273CDE}"/>
              </a:ext>
            </a:extLst>
          </p:cNvPr>
          <p:cNvSpPr>
            <a:spLocks noGrp="1"/>
          </p:cNvSpPr>
          <p:nvPr>
            <p:ph type="title"/>
          </p:nvPr>
        </p:nvSpPr>
        <p:spPr/>
        <p:txBody>
          <a:bodyPr/>
          <a:lstStyle/>
          <a:p>
            <a:r>
              <a:rPr lang="en-US" dirty="0"/>
              <a:t>Ways of Eliminating Bias in Clinical Trials</a:t>
            </a:r>
          </a:p>
        </p:txBody>
      </p:sp>
    </p:spTree>
    <p:extLst>
      <p:ext uri="{BB962C8B-B14F-4D97-AF65-F5344CB8AC3E}">
        <p14:creationId xmlns:p14="http://schemas.microsoft.com/office/powerpoint/2010/main" val="47788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984AB-F22F-2B5A-9052-484ED38A2C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70145F-9863-55FD-534C-0642A54A422A}"/>
              </a:ext>
            </a:extLst>
          </p:cNvPr>
          <p:cNvSpPr>
            <a:spLocks noGrp="1"/>
          </p:cNvSpPr>
          <p:nvPr>
            <p:ph type="title"/>
          </p:nvPr>
        </p:nvSpPr>
        <p:spPr>
          <a:xfrm>
            <a:off x="532661" y="340033"/>
            <a:ext cx="7886700" cy="803274"/>
          </a:xfrm>
        </p:spPr>
        <p:txBody>
          <a:bodyPr>
            <a:normAutofit/>
          </a:bodyPr>
          <a:lstStyle/>
          <a:p>
            <a:r>
              <a:rPr lang="en-US" sz="1800" dirty="0">
                <a:effectLst/>
                <a:latin typeface="Aptos" panose="020B0004020202020204" pitchFamily="34" charset="0"/>
                <a:ea typeface="Aptos" panose="020B0004020202020204" pitchFamily="34" charset="0"/>
                <a:cs typeface="Times New Roman" panose="02020603050405020304" pitchFamily="18" charset="0"/>
              </a:rPr>
              <a:t>Clinical Trial Phases &amp; Design of Clinical Trials</a:t>
            </a:r>
            <a:br>
              <a:rPr lang="en-US" sz="1800" dirty="0">
                <a:effectLst/>
                <a:latin typeface="Aptos" panose="020B0004020202020204" pitchFamily="34" charset="0"/>
                <a:ea typeface="Aptos" panose="020B0004020202020204" pitchFamily="34" charset="0"/>
                <a:cs typeface="Times New Roman" panose="02020603050405020304" pitchFamily="18" charset="0"/>
              </a:rPr>
            </a:br>
            <a:r>
              <a:rPr lang="en-US" sz="1100" dirty="0">
                <a:effectLst/>
                <a:latin typeface="Aptos" panose="020B0004020202020204" pitchFamily="34" charset="0"/>
                <a:ea typeface="Aptos" panose="020B0004020202020204" pitchFamily="34" charset="0"/>
                <a:cs typeface="Times New Roman" panose="02020603050405020304" pitchFamily="18" charset="0"/>
              </a:rPr>
              <a:t>.</a:t>
            </a:r>
            <a:endParaRPr lang="en-US" sz="1100" dirty="0"/>
          </a:p>
        </p:txBody>
      </p:sp>
      <p:graphicFrame>
        <p:nvGraphicFramePr>
          <p:cNvPr id="5" name="Content Placeholder 4">
            <a:extLst>
              <a:ext uri="{FF2B5EF4-FFF2-40B4-BE49-F238E27FC236}">
                <a16:creationId xmlns:a16="http://schemas.microsoft.com/office/drawing/2014/main" id="{5DF7569A-4E8D-A2B0-D696-491136D96B5F}"/>
              </a:ext>
            </a:extLst>
          </p:cNvPr>
          <p:cNvGraphicFramePr>
            <a:graphicFrameLocks noGrp="1"/>
          </p:cNvGraphicFramePr>
          <p:nvPr>
            <p:ph idx="1"/>
            <p:extLst>
              <p:ext uri="{D42A27DB-BD31-4B8C-83A1-F6EECF244321}">
                <p14:modId xmlns:p14="http://schemas.microsoft.com/office/powerpoint/2010/main" val="439920372"/>
              </p:ext>
            </p:extLst>
          </p:nvPr>
        </p:nvGraphicFramePr>
        <p:xfrm>
          <a:off x="628650" y="1267595"/>
          <a:ext cx="7982689" cy="3948953"/>
        </p:xfrm>
        <a:graphic>
          <a:graphicData uri="http://schemas.openxmlformats.org/drawingml/2006/table">
            <a:tbl>
              <a:tblPr>
                <a:effectLst>
                  <a:outerShdw blurRad="63500" sx="102000" sy="102000" algn="ctr" rotWithShape="0">
                    <a:prstClr val="black">
                      <a:alpha val="40000"/>
                    </a:prstClr>
                  </a:outerShdw>
                </a:effectLst>
              </a:tblPr>
              <a:tblGrid>
                <a:gridCol w="1665428">
                  <a:extLst>
                    <a:ext uri="{9D8B030D-6E8A-4147-A177-3AD203B41FA5}">
                      <a16:colId xmlns:a16="http://schemas.microsoft.com/office/drawing/2014/main" val="3761006495"/>
                    </a:ext>
                  </a:extLst>
                </a:gridCol>
                <a:gridCol w="1748699">
                  <a:extLst>
                    <a:ext uri="{9D8B030D-6E8A-4147-A177-3AD203B41FA5}">
                      <a16:colId xmlns:a16="http://schemas.microsoft.com/office/drawing/2014/main" val="3118720956"/>
                    </a:ext>
                  </a:extLst>
                </a:gridCol>
                <a:gridCol w="2577000">
                  <a:extLst>
                    <a:ext uri="{9D8B030D-6E8A-4147-A177-3AD203B41FA5}">
                      <a16:colId xmlns:a16="http://schemas.microsoft.com/office/drawing/2014/main" val="1493019326"/>
                    </a:ext>
                  </a:extLst>
                </a:gridCol>
                <a:gridCol w="1991562">
                  <a:extLst>
                    <a:ext uri="{9D8B030D-6E8A-4147-A177-3AD203B41FA5}">
                      <a16:colId xmlns:a16="http://schemas.microsoft.com/office/drawing/2014/main" val="4232832325"/>
                    </a:ext>
                  </a:extLst>
                </a:gridCol>
              </a:tblGrid>
              <a:tr h="267812">
                <a:tc>
                  <a:txBody>
                    <a:bodyPr/>
                    <a:lstStyle/>
                    <a:p>
                      <a:pPr algn="ctr" fontAlgn="t"/>
                      <a:r>
                        <a:rPr lang="en-US" sz="1300" b="1" i="1" dirty="0">
                          <a:effectLst/>
                          <a:latin typeface="Berlin Sans FB Demi" panose="020E0802020502020306" pitchFamily="34" charset="0"/>
                        </a:rPr>
                        <a:t>Trial design type</a:t>
                      </a:r>
                    </a:p>
                  </a:txBody>
                  <a:tcPr marL="12833" marR="12833" marT="12833" marB="12833" anchor="ctr">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EF2DF"/>
                    </a:solidFill>
                  </a:tcPr>
                </a:tc>
                <a:tc>
                  <a:txBody>
                    <a:bodyPr/>
                    <a:lstStyle/>
                    <a:p>
                      <a:pPr algn="ctr" fontAlgn="t"/>
                      <a:r>
                        <a:rPr lang="en-US" sz="1300" b="1" i="1" dirty="0">
                          <a:effectLst/>
                          <a:latin typeface="Berlin Sans FB Demi" panose="020E0802020502020306" pitchFamily="34" charset="0"/>
                        </a:rPr>
                        <a:t>Type of the study</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EF2DF"/>
                    </a:solidFill>
                  </a:tcPr>
                </a:tc>
                <a:tc>
                  <a:txBody>
                    <a:bodyPr/>
                    <a:lstStyle/>
                    <a:p>
                      <a:pPr algn="ctr" fontAlgn="t"/>
                      <a:r>
                        <a:rPr lang="en-US" sz="1300" b="1" i="1" dirty="0">
                          <a:effectLst/>
                          <a:latin typeface="Berlin Sans FB Demi" panose="020E0802020502020306" pitchFamily="34" charset="0"/>
                        </a:rPr>
                        <a:t>Nature of study</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solidFill>
                      <a:srgbClr val="DEF2DF"/>
                    </a:solidFill>
                  </a:tcPr>
                </a:tc>
                <a:tc>
                  <a:txBody>
                    <a:bodyPr/>
                    <a:lstStyle/>
                    <a:p>
                      <a:pPr algn="ctr" fontAlgn="t"/>
                      <a:r>
                        <a:rPr lang="en-US" sz="1200" b="1" i="1" dirty="0">
                          <a:effectLst/>
                          <a:latin typeface="Berlin Sans FB Demi" panose="020E0802020502020306" pitchFamily="34" charset="0"/>
                        </a:rPr>
                        <a:t>Advantages/disadvantages</a:t>
                      </a:r>
                    </a:p>
                  </a:txBody>
                  <a:tcPr marL="12833" marR="12833" marT="12833" marB="12833" anchor="ctr">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solidFill>
                      <a:srgbClr val="DEF2DF"/>
                    </a:solidFill>
                  </a:tcPr>
                </a:tc>
                <a:extLst>
                  <a:ext uri="{0D108BD9-81ED-4DB2-BD59-A6C34878D82A}">
                    <a16:rowId xmlns:a16="http://schemas.microsoft.com/office/drawing/2014/main" val="3860014706"/>
                  </a:ext>
                </a:extLst>
              </a:tr>
              <a:tr h="866882">
                <a:tc>
                  <a:txBody>
                    <a:bodyPr/>
                    <a:lstStyle/>
                    <a:p>
                      <a:pPr algn="ctr" fontAlgn="t"/>
                      <a:r>
                        <a:rPr lang="en-US" sz="1050" b="1" dirty="0">
                          <a:effectLst/>
                          <a:latin typeface="+mn-lt"/>
                        </a:rPr>
                        <a:t>Parallel</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50" b="1" dirty="0">
                          <a:effectLst/>
                          <a:latin typeface="+mn-lt"/>
                        </a:rPr>
                        <a:t>Randomized</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rPr>
                        <a:t>This is the most frequent design wherein each arm of the study group is allocated a particular treatment (placebo (an inert substance)/therapeutic drug)</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rPr>
                        <a:t>The placebo arm does not receive the trial drug, so may not get the benefit of it</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extLst>
                  <a:ext uri="{0D108BD9-81ED-4DB2-BD59-A6C34878D82A}">
                    <a16:rowId xmlns:a16="http://schemas.microsoft.com/office/drawing/2014/main" val="481254883"/>
                  </a:ext>
                </a:extLst>
              </a:tr>
              <a:tr h="914023">
                <a:tc>
                  <a:txBody>
                    <a:bodyPr/>
                    <a:lstStyle/>
                    <a:p>
                      <a:pPr algn="ctr" fontAlgn="t"/>
                      <a:r>
                        <a:rPr lang="en-US" sz="1050" b="1" dirty="0">
                          <a:effectLst/>
                          <a:latin typeface="+mn-lt"/>
                        </a:rPr>
                        <a:t>Crossover</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50" b="1" dirty="0">
                          <a:effectLst/>
                          <a:latin typeface="+mn-lt"/>
                        </a:rPr>
                        <a:t>Randomized</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00" b="1" dirty="0">
                          <a:effectLst/>
                          <a:latin typeface="+mn-lt"/>
                        </a:rPr>
                        <a:t>The patient in this trial gets each drug and the patients serve as a control themselves</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00" b="1" dirty="0">
                          <a:effectLst/>
                          <a:latin typeface="+mn-lt"/>
                        </a:rPr>
                        <a:t>Avoids participant bias in treatment and requires a small sample size. This design is not suitable for research on acute diseases.</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extLst>
                  <a:ext uri="{0D108BD9-81ED-4DB2-BD59-A6C34878D82A}">
                    <a16:rowId xmlns:a16="http://schemas.microsoft.com/office/drawing/2014/main" val="817789869"/>
                  </a:ext>
                </a:extLst>
              </a:tr>
              <a:tr h="766001">
                <a:tc>
                  <a:txBody>
                    <a:bodyPr/>
                    <a:lstStyle/>
                    <a:p>
                      <a:pPr algn="ctr" fontAlgn="t"/>
                      <a:r>
                        <a:rPr lang="en-US" sz="1050" b="1" dirty="0">
                          <a:effectLst/>
                          <a:latin typeface="+mn-lt"/>
                        </a:rPr>
                        <a:t>Factorial</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rPr>
                        <a:t>Non-randomized</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rPr>
                        <a:t>Two or more interventions on the participants and the study can provide information on the interactions between the drugs</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rPr>
                        <a:t>The study design is complex</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extLst>
                  <a:ext uri="{0D108BD9-81ED-4DB2-BD59-A6C34878D82A}">
                    <a16:rowId xmlns:a16="http://schemas.microsoft.com/office/drawing/2014/main" val="1582492252"/>
                  </a:ext>
                </a:extLst>
              </a:tr>
              <a:tr h="745817">
                <a:tc>
                  <a:txBody>
                    <a:bodyPr/>
                    <a:lstStyle/>
                    <a:p>
                      <a:pPr algn="ctr" fontAlgn="t"/>
                      <a:r>
                        <a:rPr lang="en-US" sz="1050" b="1" dirty="0">
                          <a:effectLst/>
                          <a:latin typeface="+mn-lt"/>
                        </a:rPr>
                        <a:t>Randomized withdrawal approach</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50" b="1" dirty="0">
                          <a:effectLst/>
                          <a:latin typeface="+mn-lt"/>
                        </a:rPr>
                        <a:t>Randomized</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00" b="1" dirty="0">
                          <a:effectLst/>
                          <a:latin typeface="+mn-lt"/>
                        </a:rPr>
                        <a:t>This study evaluates the time/duration of the drug therapy</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tc>
                  <a:txBody>
                    <a:bodyPr/>
                    <a:lstStyle/>
                    <a:p>
                      <a:pPr algn="ctr" fontAlgn="t"/>
                      <a:r>
                        <a:rPr lang="en-US" sz="1000" b="1" dirty="0">
                          <a:effectLst/>
                          <a:latin typeface="+mn-lt"/>
                        </a:rPr>
                        <a:t>The study uses a placebo to understand the efficacy of a drug in treating the disease</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EF2DF"/>
                    </a:solidFill>
                  </a:tcPr>
                </a:tc>
                <a:extLst>
                  <a:ext uri="{0D108BD9-81ED-4DB2-BD59-A6C34878D82A}">
                    <a16:rowId xmlns:a16="http://schemas.microsoft.com/office/drawing/2014/main" val="4197199617"/>
                  </a:ext>
                </a:extLst>
              </a:tr>
              <a:tr h="388418">
                <a:tc>
                  <a:txBody>
                    <a:bodyPr/>
                    <a:lstStyle/>
                    <a:p>
                      <a:pPr algn="ctr" fontAlgn="t"/>
                      <a:r>
                        <a:rPr lang="en-US" sz="1050" b="1" dirty="0">
                          <a:effectLst/>
                          <a:latin typeface="+mn-lt"/>
                          <a:ea typeface="BatangChe" panose="020B0503020000020004" pitchFamily="49" charset="-127"/>
                        </a:rPr>
                        <a:t>Matched pairs</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ea typeface="BatangChe" panose="020B0503020000020004" pitchFamily="49" charset="-127"/>
                        </a:rPr>
                        <a:t>Post-approval study</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ea typeface="BatangChe" panose="020B0503020000020004" pitchFamily="49" charset="-127"/>
                        </a:rPr>
                        <a:t>Recruit patients with the same characteristics</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tc>
                  <a:txBody>
                    <a:bodyPr/>
                    <a:lstStyle/>
                    <a:p>
                      <a:pPr algn="ctr" fontAlgn="t"/>
                      <a:r>
                        <a:rPr lang="en-US" sz="1000" b="1" dirty="0">
                          <a:effectLst/>
                          <a:latin typeface="+mn-lt"/>
                          <a:ea typeface="BatangChe" panose="020B0503020000020004" pitchFamily="49" charset="-127"/>
                        </a:rPr>
                        <a:t>Less variability</a:t>
                      </a:r>
                    </a:p>
                  </a:txBody>
                  <a:tcPr marL="12833" marR="12833" marT="12833" marB="1283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E5F4FF"/>
                    </a:solidFill>
                  </a:tcPr>
                </a:tc>
                <a:extLst>
                  <a:ext uri="{0D108BD9-81ED-4DB2-BD59-A6C34878D82A}">
                    <a16:rowId xmlns:a16="http://schemas.microsoft.com/office/drawing/2014/main" val="4197425244"/>
                  </a:ext>
                </a:extLst>
              </a:tr>
            </a:tbl>
          </a:graphicData>
        </a:graphic>
      </p:graphicFrame>
      <p:sp>
        <p:nvSpPr>
          <p:cNvPr id="4" name="Slide Number Placeholder 3">
            <a:extLst>
              <a:ext uri="{FF2B5EF4-FFF2-40B4-BE49-F238E27FC236}">
                <a16:creationId xmlns:a16="http://schemas.microsoft.com/office/drawing/2014/main" id="{47BE4DF9-3AAC-FE3B-0D2F-973168645E58}"/>
              </a:ext>
            </a:extLst>
          </p:cNvPr>
          <p:cNvSpPr>
            <a:spLocks noGrp="1"/>
          </p:cNvSpPr>
          <p:nvPr>
            <p:ph type="sldNum" sz="quarter" idx="12"/>
          </p:nvPr>
        </p:nvSpPr>
        <p:spPr/>
        <p:txBody>
          <a:bodyPr/>
          <a:lstStyle/>
          <a:p>
            <a:fld id="{6FB6F467-9AF4-4D3A-8048-7038A589BD67}" type="slidenum">
              <a:rPr lang="en-US" smtClean="0"/>
              <a:pPr/>
              <a:t>16</a:t>
            </a:fld>
            <a:endParaRPr lang="en-US" dirty="0"/>
          </a:p>
        </p:txBody>
      </p:sp>
    </p:spTree>
    <p:extLst>
      <p:ext uri="{BB962C8B-B14F-4D97-AF65-F5344CB8AC3E}">
        <p14:creationId xmlns:p14="http://schemas.microsoft.com/office/powerpoint/2010/main" val="12772223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AAD9C-89B4-43A8-842F-1AAB9E3A9F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BDD333-F441-2E89-1881-7D96348567AF}"/>
              </a:ext>
            </a:extLst>
          </p:cNvPr>
          <p:cNvSpPr>
            <a:spLocks noGrp="1"/>
          </p:cNvSpPr>
          <p:nvPr>
            <p:ph type="title"/>
          </p:nvPr>
        </p:nvSpPr>
        <p:spPr/>
        <p:txBody>
          <a:bodyPr/>
          <a:lstStyle/>
          <a:p>
            <a:r>
              <a:rPr lang="en-US" sz="1800" dirty="0">
                <a:effectLst/>
                <a:latin typeface="Aptos" panose="020B0004020202020204" pitchFamily="34" charset="0"/>
                <a:ea typeface="Aptos" panose="020B0004020202020204" pitchFamily="34" charset="0"/>
                <a:cs typeface="Times New Roman" panose="02020603050405020304" pitchFamily="18" charset="0"/>
              </a:rPr>
              <a:t>For more information on Clinical Trials:</a:t>
            </a:r>
            <a:endParaRPr lang="en-US" dirty="0"/>
          </a:p>
        </p:txBody>
      </p:sp>
      <p:sp>
        <p:nvSpPr>
          <p:cNvPr id="3" name="Content Placeholder 2">
            <a:extLst>
              <a:ext uri="{FF2B5EF4-FFF2-40B4-BE49-F238E27FC236}">
                <a16:creationId xmlns:a16="http://schemas.microsoft.com/office/drawing/2014/main" id="{F350BF9C-A596-F756-C73C-AC95F206AF4C}"/>
              </a:ext>
            </a:extLst>
          </p:cNvPr>
          <p:cNvSpPr>
            <a:spLocks noGrp="1"/>
          </p:cNvSpPr>
          <p:nvPr>
            <p:ph idx="1"/>
          </p:nvPr>
        </p:nvSpPr>
        <p:spPr/>
        <p:txBody>
          <a:bodyPr>
            <a:normAutofit/>
          </a:bodyPr>
          <a:lstStyle/>
          <a:p>
            <a:pPr marL="0" indent="0">
              <a:buNone/>
            </a:pPr>
            <a:r>
              <a:rPr lang="en-US" sz="2500" b="1" dirty="0"/>
              <a:t>Resources</a:t>
            </a:r>
          </a:p>
          <a:p>
            <a:r>
              <a:rPr lang="en-US" sz="1600" dirty="0"/>
              <a:t>ClinicalTrials.gov is the official website of the US Department of Health and Human Services, National institutes of Health, National Library of Medicine, and National Center for Biotechnology Information. It is a place to learn about clinical studies from around the world.  </a:t>
            </a:r>
            <a:r>
              <a:rPr lang="en-US" sz="1600" dirty="0">
                <a:hlinkClick r:id="rId2"/>
              </a:rPr>
              <a:t>https://clinicaltrials.gov:Home</a:t>
            </a:r>
            <a:endParaRPr lang="en-US" sz="1600" dirty="0"/>
          </a:p>
          <a:p>
            <a:r>
              <a:rPr lang="en-US" sz="1600" dirty="0"/>
              <a:t>US Food and Drug Administration (FDA) The FDA publishes numerous guidance documents that provide detailed information on specific topics related to clinical trials. The FDA has regulations that govern clinical trials ensuring compliance with ethical and scientific standards. </a:t>
            </a:r>
            <a:r>
              <a:rPr lang="en-US" sz="1600" dirty="0">
                <a:hlinkClick r:id="rId3"/>
              </a:rPr>
              <a:t>https://www.fda.gov</a:t>
            </a:r>
            <a:endParaRPr lang="en-US" sz="1600" dirty="0"/>
          </a:p>
          <a:p>
            <a:r>
              <a:rPr lang="en-US" sz="1600" dirty="0"/>
              <a:t>To Access the THRE Webpage for more information on clinical research visit </a:t>
            </a:r>
            <a:r>
              <a:rPr lang="en-US" sz="1600" dirty="0">
                <a:hlinkClick r:id="rId4"/>
              </a:rPr>
              <a:t>https://www.texashealth.org/research</a:t>
            </a:r>
            <a:r>
              <a:rPr lang="en-US" sz="1600" dirty="0"/>
              <a:t>.</a:t>
            </a:r>
          </a:p>
          <a:p>
            <a:r>
              <a:rPr lang="en-US" sz="1600" dirty="0"/>
              <a:t> Kandi V, </a:t>
            </a:r>
            <a:r>
              <a:rPr lang="en-US" sz="1600" dirty="0" err="1"/>
              <a:t>Vadakedath</a:t>
            </a:r>
            <a:r>
              <a:rPr lang="en-US" sz="1600" dirty="0"/>
              <a:t> S. Clinical Trials and Clinical Research: A Comprehensive Review. </a:t>
            </a:r>
            <a:r>
              <a:rPr lang="en-US" sz="1600" dirty="0" err="1"/>
              <a:t>Cureus</a:t>
            </a:r>
            <a:r>
              <a:rPr lang="en-US" sz="1600" dirty="0"/>
              <a:t>. 2023 Feb 16;15(2):e35077. </a:t>
            </a:r>
            <a:r>
              <a:rPr lang="en-US" sz="1600" dirty="0" err="1"/>
              <a:t>doi</a:t>
            </a:r>
            <a:r>
              <a:rPr lang="en-US" sz="1600" dirty="0"/>
              <a:t>: 10.7759/cureus.35077. PMID: 36938261; PMCID: PMC10023071.</a:t>
            </a:r>
          </a:p>
          <a:p>
            <a:endParaRPr lang="en-US" sz="1600" b="1" dirty="0"/>
          </a:p>
        </p:txBody>
      </p:sp>
      <p:sp>
        <p:nvSpPr>
          <p:cNvPr id="4" name="Slide Number Placeholder 3">
            <a:extLst>
              <a:ext uri="{FF2B5EF4-FFF2-40B4-BE49-F238E27FC236}">
                <a16:creationId xmlns:a16="http://schemas.microsoft.com/office/drawing/2014/main" id="{766552C3-0003-E54A-D583-E0C98C6A9115}"/>
              </a:ext>
            </a:extLst>
          </p:cNvPr>
          <p:cNvSpPr>
            <a:spLocks noGrp="1"/>
          </p:cNvSpPr>
          <p:nvPr>
            <p:ph type="sldNum" sz="quarter" idx="12"/>
          </p:nvPr>
        </p:nvSpPr>
        <p:spPr/>
        <p:txBody>
          <a:bodyPr/>
          <a:lstStyle/>
          <a:p>
            <a:fld id="{6FB6F467-9AF4-4D3A-8048-7038A589BD67}" type="slidenum">
              <a:rPr lang="en-US" smtClean="0"/>
              <a:pPr/>
              <a:t>17</a:t>
            </a:fld>
            <a:endParaRPr lang="en-US" dirty="0"/>
          </a:p>
        </p:txBody>
      </p:sp>
    </p:spTree>
    <p:extLst>
      <p:ext uri="{BB962C8B-B14F-4D97-AF65-F5344CB8AC3E}">
        <p14:creationId xmlns:p14="http://schemas.microsoft.com/office/powerpoint/2010/main" val="1249458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368969"/>
            <a:ext cx="7886700" cy="5284448"/>
          </a:xfrm>
        </p:spPr>
        <p:txBody>
          <a:bodyPr>
            <a:normAutofit/>
          </a:bodyPr>
          <a:lstStyle/>
          <a:p>
            <a:pPr marL="0" marR="0" indent="0" algn="l">
              <a:lnSpc>
                <a:spcPct val="100000"/>
              </a:lnSpc>
              <a:spcBef>
                <a:spcPts val="0"/>
              </a:spcBef>
              <a:spcAft>
                <a:spcPts val="1200"/>
              </a:spcAft>
              <a:buNone/>
            </a:pPr>
            <a:r>
              <a:rPr lang="en-US" sz="1100" b="0" i="0" u="none" strike="noStrike" dirty="0">
                <a:solidFill>
                  <a:srgbClr val="000000"/>
                </a:solidFill>
                <a:effectLst/>
              </a:rPr>
              <a:t>This document is marked with a dated date and speaks only as of that dated date. Readers are cautioned not to assume that any information has been updated beyond the dated date except as to any portion of the document that expressly states that it constitutes an update concerning specific recent events occurring after the dated date of the document.  Any information contained in the portion of the document indicated to concern recent events speaks only as of its date.  TEXAS HEALTH RESOURCES (“THR”) expressly disclaims any duty to provide an update of any information contained in this document. The information contained in this document may include "forward looking statements" by using forward-looking words such as "may," "will," "should," "expects," "believes," "anticipates," "estimates," or others. You are cautioned that forward-looking statements are subject to a variety of uncertainties that could cause actual results to differ from the projected results. Those risks and uncertainties include general economic and business conditions, receipt of funding grants, and various other factors which are beyond our control.  Because we cannot predict all factors that may affect future decisions, actions, events, or financial circumstances, what actually happens may be different from what THR includes in forward-looking statements.  Information contained in the presentation is confidential and proprietary and its use is expressly limited to the S&amp;P Global Ratings’ update presentation.</a:t>
            </a:r>
          </a:p>
          <a:p>
            <a:pPr marL="0" marR="0" indent="0" algn="l">
              <a:lnSpc>
                <a:spcPct val="100000"/>
              </a:lnSpc>
              <a:spcBef>
                <a:spcPts val="0"/>
              </a:spcBef>
              <a:spcAft>
                <a:spcPts val="1200"/>
              </a:spcAft>
              <a:buNone/>
            </a:pPr>
            <a:r>
              <a:rPr lang="en-US" sz="1100" b="0" i="0" u="none" strike="noStrike" dirty="0">
                <a:solidFill>
                  <a:srgbClr val="000000"/>
                </a:solidFill>
                <a:effectLst/>
              </a:rPr>
              <a:t>INFORMATION CONTAINED IN THE PRESENTATION CAN NOT BE USED OR DISTRIBUTED TO ANY THIRD PARTY OR USED IN ANY REPORT WITHOUT THE WRITTEN CONSENT OF TEXAS HEALTH RESOURCES.</a:t>
            </a:r>
          </a:p>
        </p:txBody>
      </p:sp>
      <p:sp>
        <p:nvSpPr>
          <p:cNvPr id="4" name="Slide Number Placeholder 3"/>
          <p:cNvSpPr>
            <a:spLocks noGrp="1"/>
          </p:cNvSpPr>
          <p:nvPr>
            <p:ph type="sldNum" sz="quarter" idx="12"/>
          </p:nvPr>
        </p:nvSpPr>
        <p:spPr/>
        <p:txBody>
          <a:bodyPr/>
          <a:lstStyle/>
          <a:p>
            <a:fld id="{6FB6F467-9AF4-4D3A-8048-7038A589BD67}" type="slidenum">
              <a:rPr lang="en-US" smtClean="0"/>
              <a:pPr/>
              <a:t>2</a:t>
            </a:fld>
            <a:endParaRPr lang="en-US" dirty="0"/>
          </a:p>
        </p:txBody>
      </p:sp>
    </p:spTree>
    <p:extLst>
      <p:ext uri="{BB962C8B-B14F-4D97-AF65-F5344CB8AC3E}">
        <p14:creationId xmlns:p14="http://schemas.microsoft.com/office/powerpoint/2010/main" val="57845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1800" dirty="0">
                <a:effectLst/>
                <a:latin typeface="Aptos" panose="020B0004020202020204" pitchFamily="34" charset="0"/>
                <a:ea typeface="Aptos" panose="020B0004020202020204" pitchFamily="34" charset="0"/>
                <a:cs typeface="Times New Roman" panose="02020603050405020304" pitchFamily="18" charset="0"/>
              </a:rPr>
              <a:t>Clinical Trial Phases &amp; Design of Clinical Trials</a:t>
            </a:r>
            <a:endParaRPr lang="en-US" dirty="0"/>
          </a:p>
        </p:txBody>
      </p:sp>
      <p:sp>
        <p:nvSpPr>
          <p:cNvPr id="3" name="Content Placeholder 2"/>
          <p:cNvSpPr>
            <a:spLocks noGrp="1"/>
          </p:cNvSpPr>
          <p:nvPr>
            <p:ph idx="1"/>
          </p:nvPr>
        </p:nvSpPr>
        <p:spPr/>
        <p:txBody>
          <a:bodyPr/>
          <a:lstStyle/>
          <a:p>
            <a:pPr marL="0" indent="0">
              <a:buNone/>
            </a:pPr>
            <a:r>
              <a:rPr lang="en-US" dirty="0"/>
              <a:t>What is a Clinical Trial?</a:t>
            </a:r>
          </a:p>
          <a:p>
            <a:pPr marL="0" indent="0">
              <a:buNone/>
            </a:pPr>
            <a:endParaRPr lang="en-US" dirty="0"/>
          </a:p>
          <a:p>
            <a:pPr marL="0" indent="0">
              <a:buNone/>
            </a:pPr>
            <a:r>
              <a:rPr lang="en-US" sz="1600" dirty="0"/>
              <a:t>Any interventional investigation in human participants intended to discover or verify the clinical, pharmacological and/or other pharmacodynamic effects of an investigational product(s); and/or to identify any adverse reactions to an investigational product(s); and/or to study absorption, distribution, metabolism and excretion of an investigational product(s) with the object of ascertaining its safety and/or efficacy. </a:t>
            </a:r>
          </a:p>
          <a:p>
            <a:pPr marL="0" indent="0">
              <a:buNone/>
            </a:pPr>
            <a:r>
              <a:rPr lang="en-US" sz="1600" dirty="0"/>
              <a:t>ICH E6 R3 1/2025</a:t>
            </a:r>
          </a:p>
          <a:p>
            <a:pPr marL="0" indent="0">
              <a:buNone/>
            </a:pPr>
            <a:endParaRPr lang="en-US" dirty="0"/>
          </a:p>
        </p:txBody>
      </p:sp>
      <p:sp>
        <p:nvSpPr>
          <p:cNvPr id="4" name="Slide Number Placeholder 3"/>
          <p:cNvSpPr>
            <a:spLocks noGrp="1"/>
          </p:cNvSpPr>
          <p:nvPr>
            <p:ph type="sldNum" sz="quarter" idx="12"/>
          </p:nvPr>
        </p:nvSpPr>
        <p:spPr/>
        <p:txBody>
          <a:bodyPr/>
          <a:lstStyle/>
          <a:p>
            <a:fld id="{6FB6F467-9AF4-4D3A-8048-7038A589BD67}" type="slidenum">
              <a:rPr lang="en-US" smtClean="0"/>
              <a:pPr/>
              <a:t>3</a:t>
            </a:fld>
            <a:endParaRPr lang="en-US" dirty="0"/>
          </a:p>
        </p:txBody>
      </p:sp>
    </p:spTree>
    <p:extLst>
      <p:ext uri="{BB962C8B-B14F-4D97-AF65-F5344CB8AC3E}">
        <p14:creationId xmlns:p14="http://schemas.microsoft.com/office/powerpoint/2010/main" val="241343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80A5E0-FC1A-B221-F1A9-5DD99B897B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ECCC3C-2A7A-1BB3-466B-C142F4EB67F6}"/>
              </a:ext>
            </a:extLst>
          </p:cNvPr>
          <p:cNvSpPr>
            <a:spLocks noGrp="1"/>
          </p:cNvSpPr>
          <p:nvPr>
            <p:ph idx="1"/>
          </p:nvPr>
        </p:nvSpPr>
        <p:spPr/>
        <p:txBody>
          <a:bodyPr>
            <a:normAutofit fontScale="62500" lnSpcReduction="20000"/>
          </a:bodyPr>
          <a:lstStyle/>
          <a:p>
            <a:pPr marL="0" indent="0">
              <a:buNone/>
            </a:pPr>
            <a:endParaRPr lang="en-US" dirty="0"/>
          </a:p>
          <a:p>
            <a:pPr marL="0" indent="0">
              <a:buNone/>
            </a:pPr>
            <a:r>
              <a:rPr lang="en-US" dirty="0"/>
              <a:t>In drug development, clinical trials are categorized into phases. According to the FDA, these phases are described as follows:</a:t>
            </a:r>
          </a:p>
          <a:p>
            <a:pPr marL="0" indent="0">
              <a:buNone/>
            </a:pPr>
            <a:r>
              <a:rPr lang="en-US" b="1" dirty="0"/>
              <a:t>Phase 0</a:t>
            </a:r>
            <a:r>
              <a:rPr lang="en-US" dirty="0"/>
              <a:t>—an exploratory stage with minimal human exposure to the drug, without aiming for therapeutic or diagnostic outcomes (e.g., screening studies and micro-dose studies).</a:t>
            </a:r>
          </a:p>
          <a:p>
            <a:pPr marL="0" indent="0">
              <a:buNone/>
            </a:pPr>
            <a:r>
              <a:rPr lang="en-US" b="1" dirty="0"/>
              <a:t>Phase 1</a:t>
            </a:r>
            <a:r>
              <a:rPr lang="en-US" dirty="0"/>
              <a:t>—conducted mostly with healthy participants, focusing on safety. The objective is to identify the most common and serious side effects of the drug and understand its metabolism and excretion.</a:t>
            </a:r>
          </a:p>
          <a:p>
            <a:pPr marL="0" indent="0">
              <a:buNone/>
            </a:pPr>
            <a:r>
              <a:rPr lang="en-US" b="1" dirty="0"/>
              <a:t>Phase 2</a:t>
            </a:r>
            <a:r>
              <a:rPr lang="en-US" dirty="0"/>
              <a:t>—aims to collect initial data on the drug's effectiveness in people with a specific disease or condition. Participants receiving the drug might be compared to those receiving a placebo or another treatment. Safety is still assessed, and short-term side effects are monitored.</a:t>
            </a:r>
          </a:p>
          <a:p>
            <a:pPr marL="0" indent="0">
              <a:buNone/>
            </a:pPr>
            <a:r>
              <a:rPr lang="en-US" b="1" dirty="0"/>
              <a:t>Phase 3</a:t>
            </a:r>
            <a:r>
              <a:rPr lang="en-US" dirty="0"/>
              <a:t>—aims to gather more extensive data on safety and effectiveness by examining the drug's effects on different populations, using various dosages, and combining it with other medications.</a:t>
            </a:r>
          </a:p>
          <a:p>
            <a:pPr marL="0" indent="0">
              <a:buNone/>
            </a:pPr>
            <a:r>
              <a:rPr lang="en-US" b="1" dirty="0"/>
              <a:t>Phase 4</a:t>
            </a:r>
            <a:r>
              <a:rPr lang="en-US" dirty="0"/>
              <a:t>—conducted after the FDA has approved the drug for market release, these </a:t>
            </a:r>
            <a:r>
              <a:rPr lang="en-US" dirty="0" err="1"/>
              <a:t>postmarketing</a:t>
            </a:r>
            <a:r>
              <a:rPr lang="en-US" dirty="0"/>
              <a:t> studies may be mandated or agreed upon by the sponsor. They collect further information about the drug's safety, effectiveness, and optimal use in the wider population.</a:t>
            </a:r>
          </a:p>
          <a:p>
            <a:pPr marL="0" indent="0">
              <a:buNone/>
            </a:pPr>
            <a:endParaRPr lang="en-US" dirty="0"/>
          </a:p>
        </p:txBody>
      </p:sp>
      <p:sp>
        <p:nvSpPr>
          <p:cNvPr id="4" name="Slide Number Placeholder 3">
            <a:extLst>
              <a:ext uri="{FF2B5EF4-FFF2-40B4-BE49-F238E27FC236}">
                <a16:creationId xmlns:a16="http://schemas.microsoft.com/office/drawing/2014/main" id="{4DDBE2FF-5BF9-7131-BC93-3FACDE92936C}"/>
              </a:ext>
            </a:extLst>
          </p:cNvPr>
          <p:cNvSpPr>
            <a:spLocks noGrp="1"/>
          </p:cNvSpPr>
          <p:nvPr>
            <p:ph type="sldNum" sz="quarter" idx="12"/>
          </p:nvPr>
        </p:nvSpPr>
        <p:spPr/>
        <p:txBody>
          <a:bodyPr/>
          <a:lstStyle/>
          <a:p>
            <a:fld id="{6FB6F467-9AF4-4D3A-8048-7038A589BD67}" type="slidenum">
              <a:rPr lang="en-US" smtClean="0"/>
              <a:pPr/>
              <a:t>4</a:t>
            </a:fld>
            <a:endParaRPr lang="en-US" dirty="0"/>
          </a:p>
        </p:txBody>
      </p:sp>
      <p:sp>
        <p:nvSpPr>
          <p:cNvPr id="2" name="Title 1">
            <a:extLst>
              <a:ext uri="{FF2B5EF4-FFF2-40B4-BE49-F238E27FC236}">
                <a16:creationId xmlns:a16="http://schemas.microsoft.com/office/drawing/2014/main" id="{FA0112A0-AB42-9230-B523-F5C5BFCB63C4}"/>
              </a:ext>
            </a:extLst>
          </p:cNvPr>
          <p:cNvSpPr>
            <a:spLocks noGrp="1"/>
          </p:cNvSpPr>
          <p:nvPr>
            <p:ph type="title"/>
          </p:nvPr>
        </p:nvSpPr>
        <p:spPr/>
        <p:txBody>
          <a:bodyPr/>
          <a:lstStyle/>
          <a:p>
            <a:r>
              <a:rPr lang="en-US" sz="1800" dirty="0">
                <a:latin typeface="Aptos" panose="020B0004020202020204" pitchFamily="34" charset="0"/>
                <a:cs typeface="Times New Roman" panose="02020603050405020304" pitchFamily="18" charset="0"/>
              </a:rPr>
              <a:t>Phases of Clinical Trials</a:t>
            </a:r>
            <a:endParaRPr lang="en-US" dirty="0"/>
          </a:p>
        </p:txBody>
      </p:sp>
    </p:spTree>
    <p:extLst>
      <p:ext uri="{BB962C8B-B14F-4D97-AF65-F5344CB8AC3E}">
        <p14:creationId xmlns:p14="http://schemas.microsoft.com/office/powerpoint/2010/main" val="3613863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E63D7-84B4-560A-FE21-5AA7D9D5E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BBF514-8E60-BD46-8195-BF9BCBA4BB29}"/>
              </a:ext>
            </a:extLst>
          </p:cNvPr>
          <p:cNvSpPr>
            <a:spLocks noGrp="1"/>
          </p:cNvSpPr>
          <p:nvPr>
            <p:ph type="title"/>
          </p:nvPr>
        </p:nvSpPr>
        <p:spPr/>
        <p:txBody>
          <a:bodyPr>
            <a:normAutofit/>
          </a:bodyPr>
          <a:lstStyle/>
          <a:p>
            <a:r>
              <a:rPr lang="en-US" sz="2400" dirty="0">
                <a:effectLst/>
                <a:latin typeface="+mn-lt"/>
                <a:ea typeface="Aptos" panose="020B0004020202020204" pitchFamily="34" charset="0"/>
                <a:cs typeface="Times New Roman" panose="02020603050405020304" pitchFamily="18" charset="0"/>
              </a:rPr>
              <a:t>There are Broadly two main types of Clinical Trials</a:t>
            </a:r>
            <a:endParaRPr lang="en-US" sz="2400" dirty="0">
              <a:latin typeface="+mn-lt"/>
            </a:endParaRPr>
          </a:p>
        </p:txBody>
      </p:sp>
      <p:sp>
        <p:nvSpPr>
          <p:cNvPr id="3" name="Content Placeholder 2">
            <a:extLst>
              <a:ext uri="{FF2B5EF4-FFF2-40B4-BE49-F238E27FC236}">
                <a16:creationId xmlns:a16="http://schemas.microsoft.com/office/drawing/2014/main" id="{730D3830-C031-99ED-E83C-D68E87D833A3}"/>
              </a:ext>
            </a:extLst>
          </p:cNvPr>
          <p:cNvSpPr>
            <a:spLocks noGrp="1"/>
          </p:cNvSpPr>
          <p:nvPr>
            <p:ph idx="1"/>
          </p:nvPr>
        </p:nvSpPr>
        <p:spPr/>
        <p:txBody>
          <a:bodyPr>
            <a:normAutofit/>
          </a:bodyPr>
          <a:lstStyle/>
          <a:p>
            <a:r>
              <a:rPr lang="en-US" dirty="0"/>
              <a:t>Interventional (or clinical) trials</a:t>
            </a:r>
          </a:p>
          <a:p>
            <a:r>
              <a:rPr lang="en-US" dirty="0"/>
              <a:t>Observational studies </a:t>
            </a:r>
          </a:p>
          <a:p>
            <a:pPr marL="0" indent="0">
              <a:buNone/>
            </a:pPr>
            <a:r>
              <a:rPr lang="en-US" dirty="0"/>
              <a:t>Within these, there are various categories like treatment, prevention, screening, diagnostic, genetic, and quality-of-life trials which we will see in the next slides. </a:t>
            </a:r>
          </a:p>
        </p:txBody>
      </p:sp>
      <p:sp>
        <p:nvSpPr>
          <p:cNvPr id="4" name="Slide Number Placeholder 3">
            <a:extLst>
              <a:ext uri="{FF2B5EF4-FFF2-40B4-BE49-F238E27FC236}">
                <a16:creationId xmlns:a16="http://schemas.microsoft.com/office/drawing/2014/main" id="{85CB4199-9C0A-97D4-09D6-E0EEF460BA21}"/>
              </a:ext>
            </a:extLst>
          </p:cNvPr>
          <p:cNvSpPr>
            <a:spLocks noGrp="1"/>
          </p:cNvSpPr>
          <p:nvPr>
            <p:ph type="sldNum" sz="quarter" idx="12"/>
          </p:nvPr>
        </p:nvSpPr>
        <p:spPr/>
        <p:txBody>
          <a:bodyPr/>
          <a:lstStyle/>
          <a:p>
            <a:fld id="{6FB6F467-9AF4-4D3A-8048-7038A589BD67}" type="slidenum">
              <a:rPr lang="en-US" smtClean="0"/>
              <a:pPr/>
              <a:t>5</a:t>
            </a:fld>
            <a:endParaRPr lang="en-US" dirty="0"/>
          </a:p>
        </p:txBody>
      </p:sp>
    </p:spTree>
    <p:extLst>
      <p:ext uri="{BB962C8B-B14F-4D97-AF65-F5344CB8AC3E}">
        <p14:creationId xmlns:p14="http://schemas.microsoft.com/office/powerpoint/2010/main" val="3474764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57D26-2A6B-B633-FD47-E99B293F329A}"/>
              </a:ext>
            </a:extLst>
          </p:cNvPr>
          <p:cNvSpPr>
            <a:spLocks noGrp="1"/>
          </p:cNvSpPr>
          <p:nvPr>
            <p:ph type="title"/>
          </p:nvPr>
        </p:nvSpPr>
        <p:spPr/>
        <p:txBody>
          <a:bodyPr>
            <a:normAutofit fontScale="90000"/>
          </a:bodyPr>
          <a:lstStyle/>
          <a:p>
            <a:r>
              <a:rPr lang="en-US" dirty="0"/>
              <a:t>Interventional (Clinical) Trials: </a:t>
            </a:r>
            <a:br>
              <a:rPr lang="en-US" dirty="0"/>
            </a:br>
            <a:endParaRPr lang="en-US" dirty="0"/>
          </a:p>
        </p:txBody>
      </p:sp>
      <p:sp>
        <p:nvSpPr>
          <p:cNvPr id="3" name="Content Placeholder 2">
            <a:extLst>
              <a:ext uri="{FF2B5EF4-FFF2-40B4-BE49-F238E27FC236}">
                <a16:creationId xmlns:a16="http://schemas.microsoft.com/office/drawing/2014/main" id="{3168FDDD-0070-1F25-4C08-ABD70B309C80}"/>
              </a:ext>
            </a:extLst>
          </p:cNvPr>
          <p:cNvSpPr>
            <a:spLocks noGrp="1"/>
          </p:cNvSpPr>
          <p:nvPr>
            <p:ph idx="1"/>
          </p:nvPr>
        </p:nvSpPr>
        <p:spPr/>
        <p:txBody>
          <a:bodyPr/>
          <a:lstStyle/>
          <a:p>
            <a:pPr>
              <a:spcAft>
                <a:spcPts val="600"/>
              </a:spcAft>
              <a:buSzPts val="1000"/>
              <a:tabLst>
                <a:tab pos="457200" algn="l"/>
              </a:tabLst>
            </a:pPr>
            <a:endParaRPr lang="en-US" sz="1800" dirty="0">
              <a:solidFill>
                <a:srgbClr val="001D35"/>
              </a:solidFill>
              <a:effectLst/>
              <a:latin typeface="Arial" panose="020B0604020202020204" pitchFamily="34" charset="0"/>
              <a:ea typeface="Times New Roman" panose="02020603050405020304" pitchFamily="18" charset="0"/>
              <a:cs typeface="Aptos" panose="020B0004020202020204" pitchFamily="34" charset="0"/>
            </a:endParaRPr>
          </a:p>
          <a:p>
            <a:pPr marL="0" indent="0">
              <a:spcAft>
                <a:spcPts val="600"/>
              </a:spcAft>
              <a:buSzPts val="1000"/>
              <a:buNone/>
              <a:tabLst>
                <a:tab pos="457200" algn="l"/>
              </a:tabLst>
            </a:pPr>
            <a:r>
              <a:rPr lang="en-US" sz="2000" dirty="0">
                <a:solidFill>
                  <a:srgbClr val="001D35"/>
                </a:solidFill>
                <a:effectLst/>
                <a:latin typeface="+mn-lt"/>
                <a:ea typeface="Times New Roman" panose="02020603050405020304" pitchFamily="18" charset="0"/>
                <a:cs typeface="Aptos" panose="020B0004020202020204" pitchFamily="34" charset="0"/>
              </a:rPr>
              <a:t>These trials involve researchers actively intervening by assigning participants to specific interventions, such as new drugs, therapies, or devices.  </a:t>
            </a:r>
            <a:endParaRPr lang="en-US" sz="2000" dirty="0">
              <a:effectLst/>
              <a:latin typeface="+mn-lt"/>
              <a:ea typeface="Aptos" panose="020B0004020202020204" pitchFamily="34" charset="0"/>
              <a:cs typeface="Aptos" panose="020B0004020202020204" pitchFamily="34" charset="0"/>
            </a:endParaRPr>
          </a:p>
          <a:p>
            <a:pPr marL="0" indent="0">
              <a:buNone/>
            </a:pPr>
            <a:r>
              <a:rPr lang="en-US" sz="2000" dirty="0">
                <a:solidFill>
                  <a:srgbClr val="001D35"/>
                </a:solidFill>
                <a:effectLst/>
                <a:latin typeface="+mn-lt"/>
                <a:ea typeface="Aptos" panose="020B0004020202020204" pitchFamily="34" charset="0"/>
                <a:cs typeface="Aptos" panose="020B0004020202020204" pitchFamily="34" charset="0"/>
              </a:rPr>
              <a:t>Participants are assigned to different groups, and the researchers compare the outcomes of these groups to assess the intervention's effectiveness and safety.  This type of trial is often used to test new treatments, therapies, or preventative measures. </a:t>
            </a:r>
            <a:endParaRPr lang="en-US" sz="2000" dirty="0">
              <a:latin typeface="+mn-lt"/>
            </a:endParaRPr>
          </a:p>
        </p:txBody>
      </p:sp>
      <p:sp>
        <p:nvSpPr>
          <p:cNvPr id="4" name="Slide Number Placeholder 3">
            <a:extLst>
              <a:ext uri="{FF2B5EF4-FFF2-40B4-BE49-F238E27FC236}">
                <a16:creationId xmlns:a16="http://schemas.microsoft.com/office/drawing/2014/main" id="{6B8EEBA1-7A11-70A5-2107-6A1B9A5652B9}"/>
              </a:ext>
            </a:extLst>
          </p:cNvPr>
          <p:cNvSpPr>
            <a:spLocks noGrp="1"/>
          </p:cNvSpPr>
          <p:nvPr>
            <p:ph type="sldNum" sz="quarter" idx="12"/>
          </p:nvPr>
        </p:nvSpPr>
        <p:spPr/>
        <p:txBody>
          <a:bodyPr/>
          <a:lstStyle/>
          <a:p>
            <a:fld id="{6FB6F467-9AF4-4D3A-8048-7038A589BD67}" type="slidenum">
              <a:rPr lang="en-US" smtClean="0"/>
              <a:pPr/>
              <a:t>6</a:t>
            </a:fld>
            <a:endParaRPr lang="en-US" dirty="0"/>
          </a:p>
        </p:txBody>
      </p:sp>
    </p:spTree>
    <p:extLst>
      <p:ext uri="{BB962C8B-B14F-4D97-AF65-F5344CB8AC3E}">
        <p14:creationId xmlns:p14="http://schemas.microsoft.com/office/powerpoint/2010/main" val="3762530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57273-A901-6DAA-B1AF-54CBE923E775}"/>
              </a:ext>
            </a:extLst>
          </p:cNvPr>
          <p:cNvSpPr>
            <a:spLocks noGrp="1"/>
          </p:cNvSpPr>
          <p:nvPr>
            <p:ph type="title"/>
          </p:nvPr>
        </p:nvSpPr>
        <p:spPr/>
        <p:txBody>
          <a:bodyPr/>
          <a:lstStyle/>
          <a:p>
            <a:r>
              <a:rPr lang="en-US" dirty="0"/>
              <a:t>Observational Studies: </a:t>
            </a:r>
          </a:p>
        </p:txBody>
      </p:sp>
      <p:sp>
        <p:nvSpPr>
          <p:cNvPr id="3" name="Content Placeholder 2">
            <a:extLst>
              <a:ext uri="{FF2B5EF4-FFF2-40B4-BE49-F238E27FC236}">
                <a16:creationId xmlns:a16="http://schemas.microsoft.com/office/drawing/2014/main" id="{B347BB9B-AE8D-9F61-C42F-32F2E974269E}"/>
              </a:ext>
            </a:extLst>
          </p:cNvPr>
          <p:cNvSpPr>
            <a:spLocks noGrp="1"/>
          </p:cNvSpPr>
          <p:nvPr>
            <p:ph idx="1"/>
          </p:nvPr>
        </p:nvSpPr>
        <p:spPr/>
        <p:txBody>
          <a:bodyPr/>
          <a:lstStyle/>
          <a:p>
            <a:pPr marL="0" indent="0" defTabSz="114300">
              <a:buNone/>
            </a:pPr>
            <a:r>
              <a:rPr lang="en-US" dirty="0"/>
              <a:t>In </a:t>
            </a:r>
            <a:r>
              <a:rPr lang="en-US" b="1" dirty="0"/>
              <a:t>observational studies</a:t>
            </a:r>
            <a:r>
              <a:rPr lang="en-US" dirty="0"/>
              <a:t>, researchers observe and collect data on participants without actively intervening.  </a:t>
            </a:r>
          </a:p>
          <a:p>
            <a:pPr marL="0" indent="0" defTabSz="114300">
              <a:buNone/>
            </a:pPr>
            <a:r>
              <a:rPr lang="en-US" dirty="0"/>
              <a:t>They might study the natural course of a disease, track participants over time, or analyze data from existing records.  </a:t>
            </a:r>
          </a:p>
          <a:p>
            <a:pPr marL="0" indent="0" defTabSz="114300">
              <a:buNone/>
            </a:pPr>
            <a:r>
              <a:rPr lang="en-US" b="1" dirty="0"/>
              <a:t>Observational studies </a:t>
            </a:r>
            <a:r>
              <a:rPr lang="en-US" dirty="0"/>
              <a:t>can be used to identify risk factors, understand disease progression, or evaluate the impact of different factors on health outcomes. </a:t>
            </a:r>
          </a:p>
        </p:txBody>
      </p:sp>
      <p:sp>
        <p:nvSpPr>
          <p:cNvPr id="4" name="Slide Number Placeholder 3">
            <a:extLst>
              <a:ext uri="{FF2B5EF4-FFF2-40B4-BE49-F238E27FC236}">
                <a16:creationId xmlns:a16="http://schemas.microsoft.com/office/drawing/2014/main" id="{02C351E2-BDB6-C3FF-E81C-263EC331B73A}"/>
              </a:ext>
            </a:extLst>
          </p:cNvPr>
          <p:cNvSpPr>
            <a:spLocks noGrp="1"/>
          </p:cNvSpPr>
          <p:nvPr>
            <p:ph type="sldNum" sz="quarter" idx="12"/>
          </p:nvPr>
        </p:nvSpPr>
        <p:spPr/>
        <p:txBody>
          <a:bodyPr/>
          <a:lstStyle/>
          <a:p>
            <a:fld id="{6FB6F467-9AF4-4D3A-8048-7038A589BD67}" type="slidenum">
              <a:rPr lang="en-US" smtClean="0"/>
              <a:pPr/>
              <a:t>7</a:t>
            </a:fld>
            <a:endParaRPr lang="en-US" dirty="0"/>
          </a:p>
        </p:txBody>
      </p:sp>
    </p:spTree>
    <p:extLst>
      <p:ext uri="{BB962C8B-B14F-4D97-AF65-F5344CB8AC3E}">
        <p14:creationId xmlns:p14="http://schemas.microsoft.com/office/powerpoint/2010/main" val="4035521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B5766-F66B-5F74-6FBC-93B0E719676A}"/>
              </a:ext>
            </a:extLst>
          </p:cNvPr>
          <p:cNvSpPr>
            <a:spLocks noGrp="1"/>
          </p:cNvSpPr>
          <p:nvPr>
            <p:ph type="title"/>
          </p:nvPr>
        </p:nvSpPr>
        <p:spPr/>
        <p:txBody>
          <a:bodyPr>
            <a:normAutofit fontScale="90000"/>
          </a:bodyPr>
          <a:lstStyle/>
          <a:p>
            <a:r>
              <a:rPr lang="en-US" dirty="0"/>
              <a:t>Types of Clinical Trials/Interventional trials: </a:t>
            </a:r>
          </a:p>
        </p:txBody>
      </p:sp>
      <p:sp>
        <p:nvSpPr>
          <p:cNvPr id="3" name="Content Placeholder 2">
            <a:extLst>
              <a:ext uri="{FF2B5EF4-FFF2-40B4-BE49-F238E27FC236}">
                <a16:creationId xmlns:a16="http://schemas.microsoft.com/office/drawing/2014/main" id="{01CC6DF9-67AA-1802-9D90-39BDA9E46BD4}"/>
              </a:ext>
            </a:extLst>
          </p:cNvPr>
          <p:cNvSpPr>
            <a:spLocks noGrp="1"/>
          </p:cNvSpPr>
          <p:nvPr>
            <p:ph idx="1"/>
          </p:nvPr>
        </p:nvSpPr>
        <p:spPr/>
        <p:txBody>
          <a:bodyPr/>
          <a:lstStyle/>
          <a:p>
            <a:pPr marL="0" indent="0">
              <a:buNone/>
            </a:pPr>
            <a:r>
              <a:rPr lang="en-US" b="1" dirty="0"/>
              <a:t>Treatment trials:</a:t>
            </a:r>
          </a:p>
          <a:p>
            <a:pPr marL="0" indent="0">
              <a:buNone/>
            </a:pPr>
            <a:r>
              <a:rPr lang="en-US" dirty="0"/>
              <a:t>Focus on testing new treatments, like drugs, medical devices, or therapies.  </a:t>
            </a:r>
          </a:p>
          <a:p>
            <a:pPr marL="0" indent="0">
              <a:buNone/>
            </a:pPr>
            <a:r>
              <a:rPr lang="en-US" b="1" dirty="0"/>
              <a:t>Prevention trials:</a:t>
            </a:r>
          </a:p>
          <a:p>
            <a:pPr marL="0" indent="0">
              <a:buNone/>
            </a:pPr>
            <a:r>
              <a:rPr lang="en-US" dirty="0"/>
              <a:t>Aim to find ways to prevent diseases or their recurrence, potentially using medications, vaccines, or lifestyle changes.  </a:t>
            </a:r>
          </a:p>
          <a:p>
            <a:pPr marL="0" indent="0">
              <a:buNone/>
            </a:pPr>
            <a:r>
              <a:rPr lang="en-US" b="1" dirty="0"/>
              <a:t>Screening trials:</a:t>
            </a:r>
          </a:p>
          <a:p>
            <a:pPr marL="0" indent="0">
              <a:buNone/>
            </a:pPr>
            <a:r>
              <a:rPr lang="en-US" dirty="0"/>
              <a:t>Investigate the best ways to detect diseases early, often through new screening methods or technologies. </a:t>
            </a:r>
          </a:p>
        </p:txBody>
      </p:sp>
      <p:sp>
        <p:nvSpPr>
          <p:cNvPr id="4" name="Slide Number Placeholder 3">
            <a:extLst>
              <a:ext uri="{FF2B5EF4-FFF2-40B4-BE49-F238E27FC236}">
                <a16:creationId xmlns:a16="http://schemas.microsoft.com/office/drawing/2014/main" id="{AE37587D-D77D-900A-6D07-1126E763D5C4}"/>
              </a:ext>
            </a:extLst>
          </p:cNvPr>
          <p:cNvSpPr>
            <a:spLocks noGrp="1"/>
          </p:cNvSpPr>
          <p:nvPr>
            <p:ph type="sldNum" sz="quarter" idx="12"/>
          </p:nvPr>
        </p:nvSpPr>
        <p:spPr/>
        <p:txBody>
          <a:bodyPr/>
          <a:lstStyle/>
          <a:p>
            <a:fld id="{6FB6F467-9AF4-4D3A-8048-7038A589BD67}" type="slidenum">
              <a:rPr lang="en-US" smtClean="0"/>
              <a:pPr/>
              <a:t>8</a:t>
            </a:fld>
            <a:endParaRPr lang="en-US" dirty="0"/>
          </a:p>
        </p:txBody>
      </p:sp>
    </p:spTree>
    <p:extLst>
      <p:ext uri="{BB962C8B-B14F-4D97-AF65-F5344CB8AC3E}">
        <p14:creationId xmlns:p14="http://schemas.microsoft.com/office/powerpoint/2010/main" val="1348053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79D49-F802-53E7-437B-4C1947C63A0E}"/>
              </a:ext>
            </a:extLst>
          </p:cNvPr>
          <p:cNvSpPr>
            <a:spLocks noGrp="1"/>
          </p:cNvSpPr>
          <p:nvPr>
            <p:ph type="title"/>
          </p:nvPr>
        </p:nvSpPr>
        <p:spPr/>
        <p:txBody>
          <a:bodyPr>
            <a:normAutofit fontScale="90000"/>
          </a:bodyPr>
          <a:lstStyle/>
          <a:p>
            <a:r>
              <a:rPr lang="en-US" dirty="0"/>
              <a:t>Types of Clinical Trials/Interventional trials: </a:t>
            </a:r>
          </a:p>
        </p:txBody>
      </p:sp>
      <p:sp>
        <p:nvSpPr>
          <p:cNvPr id="3" name="Content Placeholder 2">
            <a:extLst>
              <a:ext uri="{FF2B5EF4-FFF2-40B4-BE49-F238E27FC236}">
                <a16:creationId xmlns:a16="http://schemas.microsoft.com/office/drawing/2014/main" id="{063B4E6F-033A-0167-EDCC-DC1F3C14E93A}"/>
              </a:ext>
            </a:extLst>
          </p:cNvPr>
          <p:cNvSpPr>
            <a:spLocks noGrp="1"/>
          </p:cNvSpPr>
          <p:nvPr>
            <p:ph idx="1"/>
          </p:nvPr>
        </p:nvSpPr>
        <p:spPr/>
        <p:txBody>
          <a:bodyPr/>
          <a:lstStyle/>
          <a:p>
            <a:pPr marL="0" indent="0">
              <a:buNone/>
            </a:pPr>
            <a:r>
              <a:rPr lang="en-US" b="1" dirty="0"/>
              <a:t>Diagnostic trials</a:t>
            </a:r>
            <a:r>
              <a:rPr lang="en-US" dirty="0"/>
              <a:t>:</a:t>
            </a:r>
          </a:p>
          <a:p>
            <a:pPr marL="0" indent="0">
              <a:buNone/>
            </a:pPr>
            <a:r>
              <a:rPr lang="en-US" dirty="0"/>
              <a:t>Study the accuracy and effectiveness of diagnostic tests or procedures for specific diseases.  </a:t>
            </a:r>
          </a:p>
          <a:p>
            <a:pPr marL="0" indent="0">
              <a:buNone/>
            </a:pPr>
            <a:r>
              <a:rPr lang="en-US" b="1" dirty="0"/>
              <a:t>Genetic studies:</a:t>
            </a:r>
          </a:p>
          <a:p>
            <a:pPr marL="0" indent="0">
              <a:buNone/>
            </a:pPr>
            <a:r>
              <a:rPr lang="en-US" dirty="0"/>
              <a:t>Explore the role of genes in disease development and progression, often to identify genetic markers or potential targets for therapy.  </a:t>
            </a:r>
          </a:p>
          <a:p>
            <a:pPr marL="0" indent="0">
              <a:buNone/>
            </a:pPr>
            <a:r>
              <a:rPr lang="en-US" b="1" dirty="0"/>
              <a:t>Quality-of-life trials:</a:t>
            </a:r>
          </a:p>
          <a:p>
            <a:pPr marL="0" indent="0">
              <a:buNone/>
            </a:pPr>
            <a:r>
              <a:rPr lang="en-US" dirty="0"/>
              <a:t>Focus on improving the well-being and quality of life for individuals with chronic illnesses or condition.</a:t>
            </a:r>
          </a:p>
          <a:p>
            <a:endParaRPr lang="en-US" dirty="0"/>
          </a:p>
        </p:txBody>
      </p:sp>
      <p:sp>
        <p:nvSpPr>
          <p:cNvPr id="4" name="Slide Number Placeholder 3">
            <a:extLst>
              <a:ext uri="{FF2B5EF4-FFF2-40B4-BE49-F238E27FC236}">
                <a16:creationId xmlns:a16="http://schemas.microsoft.com/office/drawing/2014/main" id="{BE2DA2F5-D1BB-6398-4A21-13084A03B642}"/>
              </a:ext>
            </a:extLst>
          </p:cNvPr>
          <p:cNvSpPr>
            <a:spLocks noGrp="1"/>
          </p:cNvSpPr>
          <p:nvPr>
            <p:ph type="sldNum" sz="quarter" idx="12"/>
          </p:nvPr>
        </p:nvSpPr>
        <p:spPr/>
        <p:txBody>
          <a:bodyPr/>
          <a:lstStyle/>
          <a:p>
            <a:fld id="{6FB6F467-9AF4-4D3A-8048-7038A589BD67}" type="slidenum">
              <a:rPr lang="en-US" smtClean="0"/>
              <a:pPr/>
              <a:t>9</a:t>
            </a:fld>
            <a:endParaRPr lang="en-US" dirty="0"/>
          </a:p>
        </p:txBody>
      </p:sp>
    </p:spTree>
    <p:extLst>
      <p:ext uri="{BB962C8B-B14F-4D97-AF65-F5344CB8AC3E}">
        <p14:creationId xmlns:p14="http://schemas.microsoft.com/office/powerpoint/2010/main" val="2363942284"/>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TH Green">
      <a:srgbClr val="009543"/>
    </a:custClr>
    <a:custClr name="TH Blue">
      <a:srgbClr val="003798"/>
    </a:custClr>
    <a:custClr name="Lime">
      <a:srgbClr val="54B948"/>
    </a:custClr>
    <a:custClr name="Soft Blue">
      <a:srgbClr val="0077C8"/>
    </a:custClr>
    <a:custClr name="Orange">
      <a:srgbClr val="FF8200"/>
    </a:custClr>
    <a:custClr name="Bright Blue">
      <a:srgbClr val="00A9CE"/>
    </a:custClr>
    <a:custClr name="Gold">
      <a:srgbClr val="FFB81C"/>
    </a:custClr>
    <a:custClr name="Pink">
      <a:srgbClr val="E31C79"/>
    </a:custClr>
    <a:custClr name="Teal">
      <a:srgbClr val="00A499"/>
    </a:custClr>
  </a:custClrLst>
  <a:extLst>
    <a:ext uri="{05A4C25C-085E-4340-85A3-A5531E510DB2}">
      <thm15:themeFamily xmlns:thm15="http://schemas.microsoft.com/office/thememl/2012/main" name="Office Theme" id="{27D7E476-B4AC-40D2-BCCC-6339A0BFE984}" vid="{A9F43860-CDAA-4D9A-8396-120C3C96BF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3738</TotalTime>
  <Words>1834</Words>
  <Application>Microsoft Office PowerPoint</Application>
  <PresentationFormat>On-screen Show (4:3)</PresentationFormat>
  <Paragraphs>126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Berlin Sans FB Demi</vt:lpstr>
      <vt:lpstr>Plus Jakarta Sans</vt:lpstr>
      <vt:lpstr>Office Theme</vt:lpstr>
      <vt:lpstr>Clinical Trial Phases &amp; Design of Clinical Trials</vt:lpstr>
      <vt:lpstr>PowerPoint Presentation</vt:lpstr>
      <vt:lpstr>Clinical Trial Phases &amp; Design of Clinical Trials</vt:lpstr>
      <vt:lpstr>Phases of Clinical Trials</vt:lpstr>
      <vt:lpstr>There are Broadly two main types of Clinical Trials</vt:lpstr>
      <vt:lpstr>Interventional (Clinical) Trials:  </vt:lpstr>
      <vt:lpstr>Observational Studies: </vt:lpstr>
      <vt:lpstr>Types of Clinical Trials/Interventional trials: </vt:lpstr>
      <vt:lpstr>Types of Clinical Trials/Interventional trials: </vt:lpstr>
      <vt:lpstr>Other Types of Clinical Trials:</vt:lpstr>
      <vt:lpstr>The Interventional Trial you will see often and Why:</vt:lpstr>
      <vt:lpstr>Clinical Trial Design</vt:lpstr>
      <vt:lpstr>Interventional Study Designs explained</vt:lpstr>
      <vt:lpstr>Interventional Study Designs explained</vt:lpstr>
      <vt:lpstr>Ways of Eliminating Bias in Clinical Trials</vt:lpstr>
      <vt:lpstr>Clinical Trial Phases &amp; Design of Clinical Trials .</vt:lpstr>
      <vt:lpstr>For more information on Clinical Trials: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ACER</dc:creator>
  <cp:lastModifiedBy>Urbina, Margie</cp:lastModifiedBy>
  <cp:revision>49</cp:revision>
  <dcterms:created xsi:type="dcterms:W3CDTF">2019-10-14T09:09:27Z</dcterms:created>
  <dcterms:modified xsi:type="dcterms:W3CDTF">2025-07-29T19:02:44Z</dcterms:modified>
</cp:coreProperties>
</file>