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25"/>
  </p:notesMasterIdLst>
  <p:handoutMasterIdLst>
    <p:handoutMasterId r:id="rId26"/>
  </p:handoutMasterIdLst>
  <p:sldIdLst>
    <p:sldId id="266" r:id="rId5"/>
    <p:sldId id="267" r:id="rId6"/>
    <p:sldId id="258" r:id="rId7"/>
    <p:sldId id="259" r:id="rId8"/>
    <p:sldId id="260" r:id="rId9"/>
    <p:sldId id="261"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E2A"/>
    <a:srgbClr val="00539B"/>
    <a:srgbClr val="0077C8"/>
    <a:srgbClr val="012486"/>
    <a:srgbClr val="3BA42A"/>
    <a:srgbClr val="118633"/>
    <a:srgbClr val="47AF38"/>
    <a:srgbClr val="00A1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6DF3D-E3B6-41A8-B2A0-6731CE563207}" v="3" dt="2025-08-07T16:46:14.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snapToGrid="0" snapToObjects="1">
      <p:cViewPr varScale="1">
        <p:scale>
          <a:sx n="78" d="100"/>
          <a:sy n="78" d="100"/>
        </p:scale>
        <p:origin x="72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3" d="100"/>
          <a:sy n="73" d="100"/>
        </p:scale>
        <p:origin x="317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trell, Carrie" userId="e9260fd1-0467-4b81-9027-9354690bb536" providerId="ADAL" clId="{4666DF3D-E3B6-41A8-B2A0-6731CE563207}"/>
    <pc:docChg chg="custSel modSld">
      <pc:chgData name="Cantrell, Carrie" userId="e9260fd1-0467-4b81-9027-9354690bb536" providerId="ADAL" clId="{4666DF3D-E3B6-41A8-B2A0-6731CE563207}" dt="2025-08-07T16:46:27.062" v="19" actId="14100"/>
      <pc:docMkLst>
        <pc:docMk/>
      </pc:docMkLst>
      <pc:sldChg chg="addSp modSp mod modClrScheme chgLayout">
        <pc:chgData name="Cantrell, Carrie" userId="e9260fd1-0467-4b81-9027-9354690bb536" providerId="ADAL" clId="{4666DF3D-E3B6-41A8-B2A0-6731CE563207}" dt="2025-08-07T16:44:27.322" v="8" actId="14100"/>
        <pc:sldMkLst>
          <pc:docMk/>
          <pc:sldMk cId="1655019400" sldId="258"/>
        </pc:sldMkLst>
        <pc:spChg chg="mod ord">
          <ac:chgData name="Cantrell, Carrie" userId="e9260fd1-0467-4b81-9027-9354690bb536" providerId="ADAL" clId="{4666DF3D-E3B6-41A8-B2A0-6731CE563207}" dt="2025-08-07T16:42:18.176" v="4" actId="26606"/>
          <ac:spMkLst>
            <pc:docMk/>
            <pc:sldMk cId="1655019400" sldId="258"/>
            <ac:spMk id="2" creationId="{00000000-0000-0000-0000-000000000000}"/>
          </ac:spMkLst>
        </pc:spChg>
        <pc:spChg chg="mod ord">
          <ac:chgData name="Cantrell, Carrie" userId="e9260fd1-0467-4b81-9027-9354690bb536" providerId="ADAL" clId="{4666DF3D-E3B6-41A8-B2A0-6731CE563207}" dt="2025-08-07T16:42:18.176" v="4" actId="26606"/>
          <ac:spMkLst>
            <pc:docMk/>
            <pc:sldMk cId="1655019400" sldId="258"/>
            <ac:spMk id="3" creationId="{00000000-0000-0000-0000-000000000000}"/>
          </ac:spMkLst>
        </pc:spChg>
        <pc:spChg chg="mod">
          <ac:chgData name="Cantrell, Carrie" userId="e9260fd1-0467-4b81-9027-9354690bb536" providerId="ADAL" clId="{4666DF3D-E3B6-41A8-B2A0-6731CE563207}" dt="2025-08-07T16:42:18.176" v="4" actId="26606"/>
          <ac:spMkLst>
            <pc:docMk/>
            <pc:sldMk cId="1655019400" sldId="258"/>
            <ac:spMk id="4" creationId="{00000000-0000-0000-0000-000000000000}"/>
          </ac:spMkLst>
        </pc:spChg>
        <pc:picChg chg="add mod">
          <ac:chgData name="Cantrell, Carrie" userId="e9260fd1-0467-4b81-9027-9354690bb536" providerId="ADAL" clId="{4666DF3D-E3B6-41A8-B2A0-6731CE563207}" dt="2025-08-07T16:44:27.322" v="8" actId="14100"/>
          <ac:picMkLst>
            <pc:docMk/>
            <pc:sldMk cId="1655019400" sldId="258"/>
            <ac:picMk id="6" creationId="{9B23F929-1C04-4614-840A-308A29761BD5}"/>
          </ac:picMkLst>
        </pc:picChg>
      </pc:sldChg>
      <pc:sldChg chg="addSp modSp mod">
        <pc:chgData name="Cantrell, Carrie" userId="e9260fd1-0467-4b81-9027-9354690bb536" providerId="ADAL" clId="{4666DF3D-E3B6-41A8-B2A0-6731CE563207}" dt="2025-08-07T16:45:32.016" v="14" actId="14100"/>
        <pc:sldMkLst>
          <pc:docMk/>
          <pc:sldMk cId="2907385545" sldId="273"/>
        </pc:sldMkLst>
        <pc:spChg chg="mod">
          <ac:chgData name="Cantrell, Carrie" userId="e9260fd1-0467-4b81-9027-9354690bb536" providerId="ADAL" clId="{4666DF3D-E3B6-41A8-B2A0-6731CE563207}" dt="2025-08-07T16:45:01.944" v="9" actId="20577"/>
          <ac:spMkLst>
            <pc:docMk/>
            <pc:sldMk cId="2907385545" sldId="273"/>
            <ac:spMk id="5" creationId="{80F998AD-B568-A030-7AC7-42285C5468BF}"/>
          </ac:spMkLst>
        </pc:spChg>
        <pc:picChg chg="add mod">
          <ac:chgData name="Cantrell, Carrie" userId="e9260fd1-0467-4b81-9027-9354690bb536" providerId="ADAL" clId="{4666DF3D-E3B6-41A8-B2A0-6731CE563207}" dt="2025-08-07T16:45:32.016" v="14" actId="14100"/>
          <ac:picMkLst>
            <pc:docMk/>
            <pc:sldMk cId="2907385545" sldId="273"/>
            <ac:picMk id="3" creationId="{7107F646-36AC-76E5-6FD7-24F5C867252D}"/>
          </ac:picMkLst>
        </pc:picChg>
      </pc:sldChg>
      <pc:sldChg chg="addSp modSp mod">
        <pc:chgData name="Cantrell, Carrie" userId="e9260fd1-0467-4b81-9027-9354690bb536" providerId="ADAL" clId="{4666DF3D-E3B6-41A8-B2A0-6731CE563207}" dt="2025-08-07T16:46:27.062" v="19" actId="14100"/>
        <pc:sldMkLst>
          <pc:docMk/>
          <pc:sldMk cId="1236016691" sldId="281"/>
        </pc:sldMkLst>
        <pc:picChg chg="add mod">
          <ac:chgData name="Cantrell, Carrie" userId="e9260fd1-0467-4b81-9027-9354690bb536" providerId="ADAL" clId="{4666DF3D-E3B6-41A8-B2A0-6731CE563207}" dt="2025-08-07T16:46:27.062" v="19" actId="14100"/>
          <ac:picMkLst>
            <pc:docMk/>
            <pc:sldMk cId="1236016691" sldId="281"/>
            <ac:picMk id="3" creationId="{BFEA2417-9C3D-3F74-FEDB-EBABD78E449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4D2C4-127C-4360-BBB5-042742FD1C82}" type="datetimeFigureOut">
              <a:rPr lang="en-US" smtClean="0">
                <a:latin typeface="Arial" panose="020B0604020202020204" pitchFamily="34" charset="0"/>
              </a:rPr>
              <a:t>8/7/2025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FBE6DA-F82B-4FDB-9AEC-B28E6638CED2}"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6050921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panose="020B0604020202020204" pitchFamily="34" charset="0"/>
              </a:defRPr>
            </a:lvl1pPr>
          </a:lstStyle>
          <a:p>
            <a:fld id="{6781DB74-6EF2-4759-9BC1-38FE02B32512}" type="datetimeFigureOut">
              <a:rPr lang="en-US" smtClean="0"/>
              <a:pPr/>
              <a:t>8/7/2025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9F89A11-15DC-4DBE-A120-3D07A0020CD2}" type="slidenum">
              <a:rPr lang="en-US" smtClean="0"/>
              <a:pPr/>
              <a:t>‹#›</a:t>
            </a:fld>
            <a:endParaRPr lang="en-US" dirty="0"/>
          </a:p>
        </p:txBody>
      </p:sp>
    </p:spTree>
    <p:extLst>
      <p:ext uri="{BB962C8B-B14F-4D97-AF65-F5344CB8AC3E}">
        <p14:creationId xmlns:p14="http://schemas.microsoft.com/office/powerpoint/2010/main" val="379624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Title 1"/>
          <p:cNvSpPr>
            <a:spLocks noGrp="1"/>
          </p:cNvSpPr>
          <p:nvPr>
            <p:ph type="ctrTitle"/>
          </p:nvPr>
        </p:nvSpPr>
        <p:spPr>
          <a:xfrm>
            <a:off x="588677" y="1417378"/>
            <a:ext cx="1859555" cy="384721"/>
          </a:xfrm>
          <a:solidFill>
            <a:srgbClr val="3FAE2A"/>
          </a:solidFill>
        </p:spPr>
        <p:txBody>
          <a:bodyPr wrap="square" lIns="91440" bIns="91440" anchor="ctr" anchorCtr="0">
            <a:spAutoFit/>
          </a:bodyPr>
          <a:lstStyle>
            <a:lvl1pPr>
              <a:defRPr lang="en-US" sz="1700" dirty="0">
                <a:solidFill>
                  <a:schemeClr val="bg1"/>
                </a:solidFill>
              </a:defRPr>
            </a:lvl1pPr>
          </a:lstStyle>
          <a:p>
            <a:pPr algn="l"/>
            <a:r>
              <a:rPr lang="en-US" sz="1600">
                <a:solidFill>
                  <a:schemeClr val="bg1"/>
                </a:solidFill>
                <a:latin typeface="Arial"/>
                <a:cs typeface="Arial"/>
              </a:rPr>
              <a:t>Click to edit Master title style</a:t>
            </a:r>
            <a:endParaRPr lang="en-US" sz="1600" dirty="0">
              <a:solidFill>
                <a:schemeClr val="bg1"/>
              </a:solidFill>
              <a:latin typeface="Arial"/>
              <a:cs typeface="Arial"/>
            </a:endParaRPr>
          </a:p>
        </p:txBody>
      </p:sp>
      <p:sp>
        <p:nvSpPr>
          <p:cNvPr id="9" name="Subtitle 2"/>
          <p:cNvSpPr>
            <a:spLocks noGrp="1"/>
          </p:cNvSpPr>
          <p:nvPr>
            <p:ph type="subTitle" idx="1"/>
          </p:nvPr>
        </p:nvSpPr>
        <p:spPr>
          <a:xfrm>
            <a:off x="588677" y="2055313"/>
            <a:ext cx="7770906" cy="553998"/>
          </a:xfrm>
        </p:spPr>
        <p:txBody>
          <a:bodyPr wrap="square" lIns="91440" tIns="0" rIns="0" bIns="0">
            <a:spAutoFit/>
          </a:bodyPr>
          <a:lstStyle>
            <a:lvl1pPr marL="0" indent="0">
              <a:buNone/>
              <a:defRPr b="0">
                <a:solidFill>
                  <a:schemeClr val="tx1"/>
                </a:solidFill>
              </a:defRPr>
            </a:lvl1pPr>
          </a:lstStyle>
          <a:p>
            <a:pPr algn="l"/>
            <a:r>
              <a:rPr lang="en-US" sz="3600" b="1">
                <a:solidFill>
                  <a:srgbClr val="FFFFFF"/>
                </a:solidFill>
                <a:latin typeface="Arial"/>
                <a:cs typeface="Arial"/>
              </a:rPr>
              <a:t>Click to edit Master subtitle style</a:t>
            </a:r>
            <a:endParaRPr lang="en-US" sz="3600" b="1" dirty="0">
              <a:solidFill>
                <a:srgbClr val="FFFFFF"/>
              </a:solidFill>
              <a:latin typeface="Arial"/>
              <a:cs typeface="Arial"/>
            </a:endParaRPr>
          </a:p>
        </p:txBody>
      </p:sp>
      <p:pic>
        <p:nvPicPr>
          <p:cNvPr id="29" name="Picture 3" descr="K:\Work Archives\PHS\THR branding\Logos\THR logos\THR Logo rg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801" y="6268482"/>
            <a:ext cx="1918082" cy="402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0DCFFC2-F340-C449-AFC2-09B3075944BB}"/>
              </a:ext>
            </a:extLst>
          </p:cNvPr>
          <p:cNvSpPr txBox="1"/>
          <p:nvPr/>
        </p:nvSpPr>
        <p:spPr>
          <a:xfrm>
            <a:off x="588678" y="6451509"/>
            <a:ext cx="3696022"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21238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Rectangle 7"/>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3"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17510C-658F-F253-E503-4A4B8DF62376}"/>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341449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Rectangle 7"/>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3"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47CFA3-4AD4-2DAE-ABB0-57FD0C25F232}"/>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1248390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5" name="Picture 14"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Rectangle 7"/>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322730" y="291380"/>
            <a:ext cx="8498540" cy="646331"/>
          </a:xfrm>
        </p:spPr>
        <p:txBody>
          <a:bodyPr wrap="square">
            <a:spAutoFit/>
          </a:bodyPr>
          <a:lstStyle>
            <a:lvl1pPr algn="l">
              <a:defRPr sz="3600" b="1">
                <a:solidFill>
                  <a:schemeClr val="tx1"/>
                </a:solidFill>
                <a:latin typeface="Arial"/>
                <a:cs typeface="Arial"/>
              </a:defRPr>
            </a:lvl1pPr>
          </a:lstStyle>
          <a:p>
            <a:r>
              <a:rPr lang="en-US"/>
              <a:t>Click to edit Master title style</a:t>
            </a:r>
            <a:endParaRPr lang="en-US" dirty="0"/>
          </a:p>
        </p:txBody>
      </p:sp>
      <p:sp>
        <p:nvSpPr>
          <p:cNvPr id="14" name="Content Placeholder 2"/>
          <p:cNvSpPr>
            <a:spLocks noGrp="1"/>
          </p:cNvSpPr>
          <p:nvPr>
            <p:ph idx="1"/>
          </p:nvPr>
        </p:nvSpPr>
        <p:spPr>
          <a:xfrm>
            <a:off x="322730" y="1419412"/>
            <a:ext cx="8498540" cy="4176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pic>
        <p:nvPicPr>
          <p:cNvPr id="35"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D1AE4C-E41A-B19C-B458-F5A30805A4B7}"/>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54922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0" name="Picture 9"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11" name="Rectangle 10"/>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17" name="Title 1"/>
          <p:cNvSpPr>
            <a:spLocks noGrp="1"/>
          </p:cNvSpPr>
          <p:nvPr>
            <p:ph type="title"/>
          </p:nvPr>
        </p:nvSpPr>
        <p:spPr>
          <a:xfrm>
            <a:off x="623888" y="1304982"/>
            <a:ext cx="7886700" cy="2852737"/>
          </a:xfrm>
        </p:spPr>
        <p:txBody>
          <a:bodyPr anchor="b"/>
          <a:lstStyle>
            <a:lvl1pPr algn="l">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2"/>
          <p:cNvSpPr>
            <a:spLocks noGrp="1"/>
          </p:cNvSpPr>
          <p:nvPr>
            <p:ph type="body" idx="1"/>
          </p:nvPr>
        </p:nvSpPr>
        <p:spPr>
          <a:xfrm>
            <a:off x="623888" y="4184707"/>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8"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7D0F07-F3BF-1A35-141C-AE4554723BD5}"/>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Rectangle 4">
            <a:extLst>
              <a:ext uri="{FF2B5EF4-FFF2-40B4-BE49-F238E27FC236}">
                <a16:creationId xmlns:a16="http://schemas.microsoft.com/office/drawing/2014/main" id="{3D79F7B5-D59B-9A69-38D2-D7913DCB2194}"/>
              </a:ext>
            </a:extLst>
          </p:cNvPr>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4083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9" name="Rectangle 8"/>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4"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286230A-6A34-0602-C9BF-0EA5FA3A057F}"/>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268142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17" name="Rectangle 16"/>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0ECAFA2-F12B-4253-0504-0FB61EBD4AFE}"/>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174668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8" name="Subtitle 2"/>
          <p:cNvSpPr>
            <a:spLocks noGrp="1"/>
          </p:cNvSpPr>
          <p:nvPr>
            <p:ph type="subTitle" idx="1"/>
          </p:nvPr>
        </p:nvSpPr>
        <p:spPr>
          <a:xfrm>
            <a:off x="588677" y="2055313"/>
            <a:ext cx="7770906" cy="553998"/>
          </a:xfrm>
        </p:spPr>
        <p:txBody>
          <a:bodyPr wrap="square" lIns="91440" tIns="0" rIns="0" bIns="0">
            <a:spAutoFit/>
          </a:bodyPr>
          <a:lstStyle>
            <a:lvl1pPr marL="0" indent="0">
              <a:buNone/>
              <a:defRPr b="0">
                <a:solidFill>
                  <a:schemeClr val="tx1"/>
                </a:solidFill>
              </a:defRPr>
            </a:lvl1pPr>
          </a:lstStyle>
          <a:p>
            <a:pPr algn="l"/>
            <a:r>
              <a:rPr lang="en-US" sz="3600" b="1" dirty="0">
                <a:solidFill>
                  <a:srgbClr val="FFFFFF"/>
                </a:solidFill>
                <a:latin typeface="Arial"/>
                <a:cs typeface="Arial"/>
              </a:rPr>
              <a:t>Click to edit Master subtitle style</a:t>
            </a:r>
          </a:p>
        </p:txBody>
      </p:sp>
      <p:sp>
        <p:nvSpPr>
          <p:cNvPr id="11" name="Title 1"/>
          <p:cNvSpPr>
            <a:spLocks noGrp="1"/>
          </p:cNvSpPr>
          <p:nvPr>
            <p:ph type="ctrTitle"/>
          </p:nvPr>
        </p:nvSpPr>
        <p:spPr>
          <a:xfrm>
            <a:off x="588677" y="1417378"/>
            <a:ext cx="1859555" cy="384721"/>
          </a:xfrm>
          <a:solidFill>
            <a:srgbClr val="3FAE2A"/>
          </a:solidFill>
        </p:spPr>
        <p:txBody>
          <a:bodyPr wrap="square" lIns="91440" bIns="91440" anchor="ctr" anchorCtr="0">
            <a:spAutoFit/>
          </a:bodyPr>
          <a:lstStyle>
            <a:lvl1pPr>
              <a:defRPr lang="en-US" sz="1700" dirty="0">
                <a:solidFill>
                  <a:schemeClr val="bg1"/>
                </a:solidFill>
              </a:defRPr>
            </a:lvl1pPr>
          </a:lstStyle>
          <a:p>
            <a:pPr algn="l"/>
            <a:r>
              <a:rPr lang="en-US" sz="1600" dirty="0">
                <a:solidFill>
                  <a:schemeClr val="bg1"/>
                </a:solidFill>
                <a:latin typeface="Arial"/>
                <a:cs typeface="Arial"/>
              </a:rPr>
              <a:t>Click to edit Master title style</a:t>
            </a:r>
          </a:p>
        </p:txBody>
      </p:sp>
      <p:pic>
        <p:nvPicPr>
          <p:cNvPr id="30" name="Picture 3" descr="K:\Work Archives\PHS\THR branding\Logos\THR logos\THR Logo 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801" y="6268482"/>
            <a:ext cx="1918082" cy="402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2DE4ED-DD57-4F1B-64C7-AE22455B1F6F}"/>
              </a:ext>
            </a:extLst>
          </p:cNvPr>
          <p:cNvSpPr txBox="1"/>
          <p:nvPr/>
        </p:nvSpPr>
        <p:spPr>
          <a:xfrm>
            <a:off x="588678" y="6451509"/>
            <a:ext cx="3696022"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14307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38125" y="6356350"/>
            <a:ext cx="561975" cy="365125"/>
          </a:xfrm>
        </p:spPr>
        <p:txBody>
          <a:bodyPr/>
          <a:lstStyle>
            <a:lvl1pPr algn="l">
              <a:defRPr>
                <a:solidFill>
                  <a:schemeClr val="bg1">
                    <a:lumMod val="75000"/>
                  </a:schemeClr>
                </a:solidFill>
              </a:defRPr>
            </a:lvl1pPr>
          </a:lstStyle>
          <a:p>
            <a:fld id="{BCBF9873-87BF-3E40-B65C-4328474BB062}" type="slidenum">
              <a:rPr lang="en-US" smtClean="0"/>
              <a:pPr/>
              <a:t>‹#›</a:t>
            </a:fld>
            <a:endParaRPr lang="en-US" dirty="0"/>
          </a:p>
        </p:txBody>
      </p:sp>
      <p:sp>
        <p:nvSpPr>
          <p:cNvPr id="2" name="TextBox 1">
            <a:extLst>
              <a:ext uri="{FF2B5EF4-FFF2-40B4-BE49-F238E27FC236}">
                <a16:creationId xmlns:a16="http://schemas.microsoft.com/office/drawing/2014/main" id="{43015270-CF3F-68E8-14EA-618C2518ED90}"/>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2789885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9" name="Rectangle 8"/>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a:xfrm>
            <a:off x="457200" y="273050"/>
            <a:ext cx="3008313" cy="1162050"/>
          </a:xfrm>
        </p:spPr>
        <p:txBody>
          <a:bodyPr anchor="ct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7533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009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4"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6D8B4C3-4E1F-7A00-D490-AB3D63A2CCAF}"/>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269334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2577776"/>
          </a:xfrm>
          <a:prstGeom prst="rect">
            <a:avLst/>
          </a:prstGeom>
        </p:spPr>
      </p:pic>
      <p:sp>
        <p:nvSpPr>
          <p:cNvPr id="9" name="Rectangle 8"/>
          <p:cNvSpPr/>
          <p:nvPr/>
        </p:nvSpPr>
        <p:spPr>
          <a:xfrm>
            <a:off x="0" y="6223819"/>
            <a:ext cx="9151471" cy="64165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470" y="6158826"/>
            <a:ext cx="9158942"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12"/>
          </p:nvPr>
        </p:nvSpPr>
        <p:spPr>
          <a:xfrm>
            <a:off x="238125" y="6356350"/>
            <a:ext cx="561975" cy="365125"/>
          </a:xfrm>
        </p:spPr>
        <p:txBody>
          <a:bodyPr/>
          <a:lstStyle>
            <a:lvl1pPr algn="l">
              <a:defRPr>
                <a:solidFill>
                  <a:schemeClr val="bg1"/>
                </a:solidFill>
              </a:defRPr>
            </a:lvl1pPr>
          </a:lstStyle>
          <a:p>
            <a:fld id="{BCBF9873-87BF-3E40-B65C-4328474BB062}" type="slidenum">
              <a:rPr lang="en-US" smtClean="0"/>
              <a:pPr/>
              <a:t>‹#›</a:t>
            </a:fld>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5418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34" name="Picture 2" descr="K:\Work Archives\PHS\THR branding\Logos\THR logos\THR Logo 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934" y="6376014"/>
            <a:ext cx="1616445" cy="339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60E1E1-EFE7-A341-B565-CA0689C23FF8}"/>
              </a:ext>
            </a:extLst>
          </p:cNvPr>
          <p:cNvSpPr txBox="1"/>
          <p:nvPr/>
        </p:nvSpPr>
        <p:spPr>
          <a:xfrm>
            <a:off x="1038224" y="6441349"/>
            <a:ext cx="3246475"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Tree>
    <p:extLst>
      <p:ext uri="{BB962C8B-B14F-4D97-AF65-F5344CB8AC3E}">
        <p14:creationId xmlns:p14="http://schemas.microsoft.com/office/powerpoint/2010/main" val="149927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F9873-87BF-3E40-B65C-4328474BB062}" type="slidenum">
              <a:rPr lang="en-US" smtClean="0"/>
              <a:t>‹#›</a:t>
            </a:fld>
            <a:endParaRPr lang="en-US"/>
          </a:p>
        </p:txBody>
      </p:sp>
    </p:spTree>
    <p:extLst>
      <p:ext uri="{BB962C8B-B14F-4D97-AF65-F5344CB8AC3E}">
        <p14:creationId xmlns:p14="http://schemas.microsoft.com/office/powerpoint/2010/main" val="40468356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nih.gov/health-information/nih-clinical-research-trials-you/guiding-principles-ethical-research"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media.tghn.org/medialibrary/2011/04/BMJ_No_7070_Volume_313_The_Nuremberg_Code.pdf"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wma.net/policies-post/wma-declaration-of-helsinki/"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hhs.gov/ohrp/regulations-and-policy/belmont-report/index.ht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cioms.ch/wp-content/uploads/2017/01/WEB-CIOMS-EthicalGuidelines.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hhs.gov/ohrp/regulations-and-policy/regulations/45-cfr-46/index.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xashealth.org/research" TargetMode="External"/><Relationship Id="rId2" Type="http://schemas.openxmlformats.org/officeDocument/2006/relationships/hyperlink" Target="https://thr.policytech.com/?public=true&amp;siteid=116" TargetMode="Externa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88677" y="1381329"/>
            <a:ext cx="7770906" cy="2609945"/>
          </a:xfrm>
        </p:spPr>
        <p:txBody>
          <a:bodyPr/>
          <a:lstStyle/>
          <a:p>
            <a:r>
              <a:rPr lang="en-US" dirty="0">
                <a:highlight>
                  <a:srgbClr val="3FAE2A"/>
                </a:highlight>
              </a:rPr>
              <a:t>NIH Ethics in Clinical Research</a:t>
            </a:r>
            <a:br>
              <a:rPr lang="en-US" dirty="0"/>
            </a:br>
            <a:br>
              <a:rPr lang="en-US" dirty="0"/>
            </a:br>
            <a:r>
              <a:rPr lang="en-US" sz="1600" dirty="0"/>
              <a:t>Clinical Research Trials and You, National Institutes of Health, NIH, 16 March 2016, </a:t>
            </a:r>
            <a:r>
              <a:rPr lang="en-US" sz="1600" dirty="0">
                <a:hlinkClick r:id="rId2"/>
              </a:rPr>
              <a:t>https://www.nih.gov/health-information/nih-clinical-research-trials-you/guiding-principles-ethical-research</a:t>
            </a:r>
            <a:r>
              <a:rPr lang="en-US" sz="1600" dirty="0"/>
              <a:t>, Accessed – 4 April 2025.</a:t>
            </a:r>
          </a:p>
          <a:p>
            <a:endParaRPr lang="en-US" sz="1600" dirty="0"/>
          </a:p>
          <a:p>
            <a:endParaRPr lang="en-US" dirty="0"/>
          </a:p>
        </p:txBody>
      </p:sp>
    </p:spTree>
    <p:extLst>
      <p:ext uri="{BB962C8B-B14F-4D97-AF65-F5344CB8AC3E}">
        <p14:creationId xmlns:p14="http://schemas.microsoft.com/office/powerpoint/2010/main" val="3636229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FCFE-0A8B-2D3D-9AA8-9628963253BD}"/>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B4CB155-8610-2555-E3F5-14E3E3CA2D63}"/>
              </a:ext>
            </a:extLst>
          </p:cNvPr>
          <p:cNvSpPr>
            <a:spLocks noGrp="1"/>
          </p:cNvSpPr>
          <p:nvPr>
            <p:ph type="sldNum" sz="quarter" idx="12"/>
          </p:nvPr>
        </p:nvSpPr>
        <p:spPr/>
        <p:txBody>
          <a:bodyPr/>
          <a:lstStyle/>
          <a:p>
            <a:fld id="{BCBF9873-87BF-3E40-B65C-4328474BB062}" type="slidenum">
              <a:rPr lang="en-US" smtClean="0"/>
              <a:pPr/>
              <a:t>10</a:t>
            </a:fld>
            <a:endParaRPr lang="en-US"/>
          </a:p>
        </p:txBody>
      </p:sp>
      <p:sp>
        <p:nvSpPr>
          <p:cNvPr id="5" name="Title 4">
            <a:extLst>
              <a:ext uri="{FF2B5EF4-FFF2-40B4-BE49-F238E27FC236}">
                <a16:creationId xmlns:a16="http://schemas.microsoft.com/office/drawing/2014/main" id="{3A251A77-0B73-03EE-2C0D-DB909993F3C1}"/>
              </a:ext>
            </a:extLst>
          </p:cNvPr>
          <p:cNvSpPr>
            <a:spLocks noGrp="1"/>
          </p:cNvSpPr>
          <p:nvPr>
            <p:ph type="title"/>
          </p:nvPr>
        </p:nvSpPr>
        <p:spPr/>
        <p:txBody>
          <a:bodyPr>
            <a:normAutofit/>
          </a:bodyPr>
          <a:lstStyle/>
          <a:p>
            <a:r>
              <a:rPr lang="en-US" sz="2000" dirty="0"/>
              <a:t>Informed Consent</a:t>
            </a:r>
          </a:p>
        </p:txBody>
      </p:sp>
      <p:sp>
        <p:nvSpPr>
          <p:cNvPr id="7" name="Content Placeholder 6">
            <a:extLst>
              <a:ext uri="{FF2B5EF4-FFF2-40B4-BE49-F238E27FC236}">
                <a16:creationId xmlns:a16="http://schemas.microsoft.com/office/drawing/2014/main" id="{479289ED-D1C1-860B-95A0-6641E8D2A527}"/>
              </a:ext>
            </a:extLst>
          </p:cNvPr>
          <p:cNvSpPr>
            <a:spLocks noGrp="1"/>
          </p:cNvSpPr>
          <p:nvPr>
            <p:ph sz="half" idx="2"/>
          </p:nvPr>
        </p:nvSpPr>
        <p:spPr>
          <a:xfrm>
            <a:off x="457200" y="1585609"/>
            <a:ext cx="3822970" cy="3599234"/>
          </a:xfrm>
        </p:spPr>
        <p:txBody>
          <a:bodyPr>
            <a:normAutofit/>
          </a:bodyPr>
          <a:lstStyle/>
          <a:p>
            <a:r>
              <a:rPr lang="en-US" sz="1600" dirty="0"/>
              <a:t>Potential participants should make their own decision about whether they want to participate or continue participating in research. This is done through a process of informed consent in which individuals (1) are accurately informed of the purpose, methods, risks, benefits and alternatives to the research, (2) understand this information and how it related to their own clinical situation or interests, and (3) make a voluntary decision about whether to participate. </a:t>
            </a:r>
          </a:p>
        </p:txBody>
      </p:sp>
      <p:sp>
        <p:nvSpPr>
          <p:cNvPr id="4" name="Content Placeholder 6">
            <a:extLst>
              <a:ext uri="{FF2B5EF4-FFF2-40B4-BE49-F238E27FC236}">
                <a16:creationId xmlns:a16="http://schemas.microsoft.com/office/drawing/2014/main" id="{C9BCB8F4-7164-CD0D-ABCC-2DCFC91AB4D5}"/>
              </a:ext>
            </a:extLst>
          </p:cNvPr>
          <p:cNvSpPr txBox="1">
            <a:spLocks/>
          </p:cNvSpPr>
          <p:nvPr/>
        </p:nvSpPr>
        <p:spPr>
          <a:xfrm>
            <a:off x="4572000" y="1585609"/>
            <a:ext cx="3929974" cy="367705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endParaRPr lang="en-US" sz="1600" dirty="0"/>
          </a:p>
        </p:txBody>
      </p:sp>
      <p:pic>
        <p:nvPicPr>
          <p:cNvPr id="8" name="Picture 7" descr="Filling out forms on a table">
            <a:extLst>
              <a:ext uri="{FF2B5EF4-FFF2-40B4-BE49-F238E27FC236}">
                <a16:creationId xmlns:a16="http://schemas.microsoft.com/office/drawing/2014/main" id="{E7410B00-0C00-A629-CE68-4190F68D4025}"/>
              </a:ext>
            </a:extLst>
          </p:cNvPr>
          <p:cNvPicPr>
            <a:picLocks noChangeAspect="1"/>
          </p:cNvPicPr>
          <p:nvPr/>
        </p:nvPicPr>
        <p:blipFill>
          <a:blip r:embed="rId2"/>
          <a:stretch>
            <a:fillRect/>
          </a:stretch>
        </p:blipFill>
        <p:spPr>
          <a:xfrm>
            <a:off x="5136204" y="2324912"/>
            <a:ext cx="2850205" cy="2101174"/>
          </a:xfrm>
          <a:prstGeom prst="rect">
            <a:avLst/>
          </a:prstGeom>
        </p:spPr>
      </p:pic>
    </p:spTree>
    <p:extLst>
      <p:ext uri="{BB962C8B-B14F-4D97-AF65-F5344CB8AC3E}">
        <p14:creationId xmlns:p14="http://schemas.microsoft.com/office/powerpoint/2010/main" val="2400089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72276-6042-D965-BFA3-1FF2569E4710}"/>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A5F12C6-1B80-F59B-F5B0-09F8A027C33A}"/>
              </a:ext>
            </a:extLst>
          </p:cNvPr>
          <p:cNvSpPr>
            <a:spLocks noGrp="1"/>
          </p:cNvSpPr>
          <p:nvPr>
            <p:ph type="sldNum" sz="quarter" idx="12"/>
          </p:nvPr>
        </p:nvSpPr>
        <p:spPr/>
        <p:txBody>
          <a:bodyPr/>
          <a:lstStyle/>
          <a:p>
            <a:fld id="{BCBF9873-87BF-3E40-B65C-4328474BB062}" type="slidenum">
              <a:rPr lang="en-US" smtClean="0"/>
              <a:pPr/>
              <a:t>11</a:t>
            </a:fld>
            <a:endParaRPr lang="en-US"/>
          </a:p>
        </p:txBody>
      </p:sp>
      <p:sp>
        <p:nvSpPr>
          <p:cNvPr id="5" name="Title 4">
            <a:extLst>
              <a:ext uri="{FF2B5EF4-FFF2-40B4-BE49-F238E27FC236}">
                <a16:creationId xmlns:a16="http://schemas.microsoft.com/office/drawing/2014/main" id="{0F929832-1E15-A2D2-B752-61A24A79A9A2}"/>
              </a:ext>
            </a:extLst>
          </p:cNvPr>
          <p:cNvSpPr>
            <a:spLocks noGrp="1"/>
          </p:cNvSpPr>
          <p:nvPr>
            <p:ph type="title"/>
          </p:nvPr>
        </p:nvSpPr>
        <p:spPr/>
        <p:txBody>
          <a:bodyPr>
            <a:normAutofit/>
          </a:bodyPr>
          <a:lstStyle/>
          <a:p>
            <a:r>
              <a:rPr lang="en-US" sz="2000" dirty="0"/>
              <a:t>Respect for Potential and Enrolled Participants</a:t>
            </a:r>
          </a:p>
        </p:txBody>
      </p:sp>
      <p:sp>
        <p:nvSpPr>
          <p:cNvPr id="7" name="Content Placeholder 6">
            <a:extLst>
              <a:ext uri="{FF2B5EF4-FFF2-40B4-BE49-F238E27FC236}">
                <a16:creationId xmlns:a16="http://schemas.microsoft.com/office/drawing/2014/main" id="{56CCE72D-991E-6838-0B2E-E3463968D832}"/>
              </a:ext>
            </a:extLst>
          </p:cNvPr>
          <p:cNvSpPr>
            <a:spLocks noGrp="1"/>
          </p:cNvSpPr>
          <p:nvPr>
            <p:ph sz="half" idx="2"/>
          </p:nvPr>
        </p:nvSpPr>
        <p:spPr>
          <a:xfrm>
            <a:off x="457200" y="1498061"/>
            <a:ext cx="8229600" cy="4212076"/>
          </a:xfrm>
        </p:spPr>
        <p:txBody>
          <a:bodyPr>
            <a:normAutofit lnSpcReduction="10000"/>
          </a:bodyPr>
          <a:lstStyle/>
          <a:p>
            <a:r>
              <a:rPr lang="en-US" sz="1600" dirty="0"/>
              <a:t>Individuals should be treated with respect from the time they are approached for possible participation – even if they refuse enrollment in a study – throughout their participation and after their participation ends. This includes: </a:t>
            </a:r>
            <a:br>
              <a:rPr lang="en-US" sz="1600" dirty="0"/>
            </a:br>
            <a:br>
              <a:rPr lang="en-US" sz="1600" dirty="0"/>
            </a:br>
            <a:r>
              <a:rPr lang="en-US" sz="1600" dirty="0"/>
              <a:t>-respecting their privacy and keeping their private information confidential</a:t>
            </a:r>
            <a:br>
              <a:rPr lang="en-US" sz="1600" dirty="0"/>
            </a:br>
            <a:br>
              <a:rPr lang="en-US" sz="1600" dirty="0"/>
            </a:br>
            <a:r>
              <a:rPr lang="en-US" sz="1600" dirty="0"/>
              <a:t>-respecting their right to change their mind, to decide that the research does not match their interests, and to withdraw without a penalty</a:t>
            </a:r>
            <a:br>
              <a:rPr lang="en-US" sz="1600" dirty="0"/>
            </a:br>
            <a:br>
              <a:rPr lang="en-US" sz="1600" dirty="0"/>
            </a:br>
            <a:r>
              <a:rPr lang="en-US" sz="1600" dirty="0"/>
              <a:t>-informing them of new information that might emerge in the course of research, which might change their assessment of the risks and benefits of participating</a:t>
            </a:r>
            <a:br>
              <a:rPr lang="en-US" sz="1600" dirty="0"/>
            </a:br>
            <a:br>
              <a:rPr lang="en-US" sz="1600" dirty="0"/>
            </a:br>
            <a:r>
              <a:rPr lang="en-US" sz="1600" dirty="0"/>
              <a:t>-monitoring their welfare and, if they experience adverse reactions, unexpected effects or changes in clinical status, ensuring all appropriate treatment and, when necessary, removal from the study</a:t>
            </a:r>
            <a:br>
              <a:rPr lang="en-US" sz="1600" dirty="0"/>
            </a:br>
            <a:br>
              <a:rPr lang="en-US" sz="1600" dirty="0"/>
            </a:br>
            <a:r>
              <a:rPr lang="en-US" sz="1600" dirty="0"/>
              <a:t>-informing them about what was learned from the research</a:t>
            </a:r>
          </a:p>
        </p:txBody>
      </p:sp>
    </p:spTree>
    <p:extLst>
      <p:ext uri="{BB962C8B-B14F-4D97-AF65-F5344CB8AC3E}">
        <p14:creationId xmlns:p14="http://schemas.microsoft.com/office/powerpoint/2010/main" val="119089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F05F3-40E9-6061-01DD-ED318A67AC41}"/>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78DD16D6-BC12-6585-3A60-34803416999F}"/>
              </a:ext>
            </a:extLst>
          </p:cNvPr>
          <p:cNvSpPr>
            <a:spLocks noGrp="1"/>
          </p:cNvSpPr>
          <p:nvPr>
            <p:ph type="sldNum" sz="quarter" idx="12"/>
          </p:nvPr>
        </p:nvSpPr>
        <p:spPr/>
        <p:txBody>
          <a:bodyPr/>
          <a:lstStyle/>
          <a:p>
            <a:fld id="{BCBF9873-87BF-3E40-B65C-4328474BB062}" type="slidenum">
              <a:rPr lang="en-US" smtClean="0"/>
              <a:pPr/>
              <a:t>12</a:t>
            </a:fld>
            <a:endParaRPr lang="en-US"/>
          </a:p>
        </p:txBody>
      </p:sp>
      <p:sp>
        <p:nvSpPr>
          <p:cNvPr id="5" name="Title 4">
            <a:extLst>
              <a:ext uri="{FF2B5EF4-FFF2-40B4-BE49-F238E27FC236}">
                <a16:creationId xmlns:a16="http://schemas.microsoft.com/office/drawing/2014/main" id="{80F998AD-B568-A030-7AC7-42285C5468BF}"/>
              </a:ext>
            </a:extLst>
          </p:cNvPr>
          <p:cNvSpPr>
            <a:spLocks noGrp="1"/>
          </p:cNvSpPr>
          <p:nvPr>
            <p:ph type="title"/>
          </p:nvPr>
        </p:nvSpPr>
        <p:spPr/>
        <p:txBody>
          <a:bodyPr>
            <a:normAutofit/>
          </a:bodyPr>
          <a:lstStyle/>
          <a:p>
            <a:r>
              <a:rPr lang="en-US" sz="2000" dirty="0"/>
              <a:t>Influential Codes of Ethics and Regulations that Guide Ethical Clinical Research </a:t>
            </a:r>
          </a:p>
        </p:txBody>
      </p:sp>
      <p:sp>
        <p:nvSpPr>
          <p:cNvPr id="7" name="Content Placeholder 6">
            <a:extLst>
              <a:ext uri="{FF2B5EF4-FFF2-40B4-BE49-F238E27FC236}">
                <a16:creationId xmlns:a16="http://schemas.microsoft.com/office/drawing/2014/main" id="{776EFC76-ED13-1315-D19E-724445EA4E0D}"/>
              </a:ext>
            </a:extLst>
          </p:cNvPr>
          <p:cNvSpPr>
            <a:spLocks noGrp="1"/>
          </p:cNvSpPr>
          <p:nvPr>
            <p:ph sz="half" idx="2"/>
          </p:nvPr>
        </p:nvSpPr>
        <p:spPr>
          <a:xfrm>
            <a:off x="457200" y="1750980"/>
            <a:ext cx="8229600" cy="3365769"/>
          </a:xfrm>
        </p:spPr>
        <p:txBody>
          <a:bodyPr>
            <a:normAutofit/>
          </a:bodyPr>
          <a:lstStyle/>
          <a:p>
            <a:r>
              <a:rPr lang="en-US" sz="1600" dirty="0"/>
              <a:t>Nuremberg Code (1947)</a:t>
            </a:r>
            <a:br>
              <a:rPr lang="en-US" sz="1600" dirty="0"/>
            </a:br>
            <a:endParaRPr lang="en-US" sz="1600" dirty="0"/>
          </a:p>
          <a:p>
            <a:r>
              <a:rPr lang="en-US" sz="1600" dirty="0"/>
              <a:t>Declaration of Helsinki (2000)</a:t>
            </a:r>
            <a:br>
              <a:rPr lang="en-US" sz="1600" dirty="0"/>
            </a:br>
            <a:endParaRPr lang="en-US" sz="1600" dirty="0"/>
          </a:p>
          <a:p>
            <a:r>
              <a:rPr lang="en-US" sz="1600" dirty="0"/>
              <a:t>Belmont Report (1979) </a:t>
            </a:r>
            <a:br>
              <a:rPr lang="en-US" sz="1600" dirty="0"/>
            </a:br>
            <a:endParaRPr lang="en-US" sz="1600" dirty="0"/>
          </a:p>
          <a:p>
            <a:r>
              <a:rPr lang="en-US" sz="1600" dirty="0"/>
              <a:t>CIOMS (2002) </a:t>
            </a:r>
            <a:br>
              <a:rPr lang="en-US" sz="1600" dirty="0"/>
            </a:br>
            <a:endParaRPr lang="en-US" sz="1600" dirty="0"/>
          </a:p>
          <a:p>
            <a:r>
              <a:rPr lang="en-US" sz="1600" dirty="0"/>
              <a:t>U.S. Common Rule (1991) </a:t>
            </a:r>
          </a:p>
        </p:txBody>
      </p:sp>
      <p:pic>
        <p:nvPicPr>
          <p:cNvPr id="3" name="Picture 2" descr="Stack of books">
            <a:extLst>
              <a:ext uri="{FF2B5EF4-FFF2-40B4-BE49-F238E27FC236}">
                <a16:creationId xmlns:a16="http://schemas.microsoft.com/office/drawing/2014/main" id="{7107F646-36AC-76E5-6FD7-24F5C867252D}"/>
              </a:ext>
            </a:extLst>
          </p:cNvPr>
          <p:cNvPicPr>
            <a:picLocks noChangeAspect="1"/>
          </p:cNvPicPr>
          <p:nvPr/>
        </p:nvPicPr>
        <p:blipFill>
          <a:blip r:embed="rId2"/>
          <a:stretch>
            <a:fillRect/>
          </a:stretch>
        </p:blipFill>
        <p:spPr>
          <a:xfrm>
            <a:off x="4837470" y="1750980"/>
            <a:ext cx="3067665" cy="2752194"/>
          </a:xfrm>
          <a:prstGeom prst="rect">
            <a:avLst/>
          </a:prstGeom>
        </p:spPr>
      </p:pic>
    </p:spTree>
    <p:extLst>
      <p:ext uri="{BB962C8B-B14F-4D97-AF65-F5344CB8AC3E}">
        <p14:creationId xmlns:p14="http://schemas.microsoft.com/office/powerpoint/2010/main" val="2907385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F3AF-5AFA-0930-A6A0-675D62B8CF77}"/>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F76351C-1119-68E4-44EB-23D64C71577B}"/>
              </a:ext>
            </a:extLst>
          </p:cNvPr>
          <p:cNvSpPr>
            <a:spLocks noGrp="1"/>
          </p:cNvSpPr>
          <p:nvPr>
            <p:ph type="sldNum" sz="quarter" idx="12"/>
          </p:nvPr>
        </p:nvSpPr>
        <p:spPr/>
        <p:txBody>
          <a:bodyPr/>
          <a:lstStyle/>
          <a:p>
            <a:fld id="{BCBF9873-87BF-3E40-B65C-4328474BB062}" type="slidenum">
              <a:rPr lang="en-US" smtClean="0"/>
              <a:pPr/>
              <a:t>13</a:t>
            </a:fld>
            <a:endParaRPr lang="en-US"/>
          </a:p>
        </p:txBody>
      </p:sp>
      <p:sp>
        <p:nvSpPr>
          <p:cNvPr id="5" name="Title 4">
            <a:extLst>
              <a:ext uri="{FF2B5EF4-FFF2-40B4-BE49-F238E27FC236}">
                <a16:creationId xmlns:a16="http://schemas.microsoft.com/office/drawing/2014/main" id="{93C33708-51D4-4F3B-581F-587CD858C4D0}"/>
              </a:ext>
            </a:extLst>
          </p:cNvPr>
          <p:cNvSpPr>
            <a:spLocks noGrp="1"/>
          </p:cNvSpPr>
          <p:nvPr>
            <p:ph type="title"/>
          </p:nvPr>
        </p:nvSpPr>
        <p:spPr/>
        <p:txBody>
          <a:bodyPr>
            <a:normAutofit/>
          </a:bodyPr>
          <a:lstStyle/>
          <a:p>
            <a:r>
              <a:rPr lang="en-US" sz="2000" dirty="0"/>
              <a:t>Nuremberg Code (1947)</a:t>
            </a:r>
          </a:p>
        </p:txBody>
      </p:sp>
      <p:sp>
        <p:nvSpPr>
          <p:cNvPr id="7" name="Content Placeholder 6">
            <a:extLst>
              <a:ext uri="{FF2B5EF4-FFF2-40B4-BE49-F238E27FC236}">
                <a16:creationId xmlns:a16="http://schemas.microsoft.com/office/drawing/2014/main" id="{645E3ECD-8361-2EF8-712F-C9540744E96F}"/>
              </a:ext>
            </a:extLst>
          </p:cNvPr>
          <p:cNvSpPr>
            <a:spLocks noGrp="1"/>
          </p:cNvSpPr>
          <p:nvPr>
            <p:ph sz="half" idx="2"/>
          </p:nvPr>
        </p:nvSpPr>
        <p:spPr>
          <a:xfrm>
            <a:off x="457200" y="1235412"/>
            <a:ext cx="8229600" cy="4890751"/>
          </a:xfrm>
        </p:spPr>
        <p:txBody>
          <a:bodyPr>
            <a:normAutofit fontScale="92500" lnSpcReduction="10000"/>
          </a:bodyPr>
          <a:lstStyle/>
          <a:p>
            <a:r>
              <a:rPr lang="en-US" sz="1600" dirty="0"/>
              <a:t>Established research ethical principles as a result of the atrocities committed by the Nazis before and during World War II under the guise of human research. </a:t>
            </a:r>
            <a:br>
              <a:rPr lang="en-US" sz="1600" dirty="0"/>
            </a:br>
            <a:endParaRPr lang="en-US" sz="1600" dirty="0"/>
          </a:p>
          <a:p>
            <a:r>
              <a:rPr lang="en-US" sz="1600" dirty="0"/>
              <a:t>Physicians were prosecuted for conducting unethical research on unwilling participants.</a:t>
            </a:r>
            <a:br>
              <a:rPr lang="en-US" sz="1600" dirty="0"/>
            </a:br>
            <a:endParaRPr lang="en-US" sz="1600" dirty="0"/>
          </a:p>
          <a:p>
            <a:r>
              <a:rPr lang="en-US" sz="1600" dirty="0"/>
              <a:t>Examples of important principles that emerged from the Nuremberg Code (1947): </a:t>
            </a:r>
            <a:br>
              <a:rPr lang="en-US" sz="1600" dirty="0"/>
            </a:br>
            <a:br>
              <a:rPr lang="en-US" sz="1600" dirty="0"/>
            </a:br>
            <a:r>
              <a:rPr lang="en-US" sz="1600" dirty="0"/>
              <a:t>-Informed Consent for study participants</a:t>
            </a:r>
            <a:br>
              <a:rPr lang="en-US" sz="1600" dirty="0"/>
            </a:br>
            <a:br>
              <a:rPr lang="en-US" sz="1600" dirty="0"/>
            </a:br>
            <a:r>
              <a:rPr lang="en-US" sz="1600" dirty="0"/>
              <a:t>-Absence of coercion for any experimental trial </a:t>
            </a:r>
            <a:br>
              <a:rPr lang="en-US" sz="1600" dirty="0"/>
            </a:br>
            <a:br>
              <a:rPr lang="en-US" sz="1600" dirty="0"/>
            </a:br>
            <a:r>
              <a:rPr lang="en-US" sz="1600" dirty="0"/>
              <a:t>-Beneficence for study participants</a:t>
            </a:r>
            <a:br>
              <a:rPr lang="en-US" sz="1600" dirty="0"/>
            </a:br>
            <a:endParaRPr lang="en-US" sz="1600" dirty="0"/>
          </a:p>
          <a:p>
            <a:r>
              <a:rPr lang="en-US" sz="1600" dirty="0"/>
              <a:t>Nuremberg Code (1947) – link to full text:</a:t>
            </a:r>
            <a:br>
              <a:rPr lang="en-US" sz="1600" dirty="0"/>
            </a:br>
            <a:br>
              <a:rPr lang="en-US" sz="1600" dirty="0"/>
            </a:br>
            <a:r>
              <a:rPr lang="en-US" sz="1600" dirty="0">
                <a:hlinkClick r:id="rId2"/>
              </a:rPr>
              <a:t>https://media.tghn.org/medialibrary/2011/04/BMJ_No_7070_Volume_313_The_Nuremberg_Code.pdf</a:t>
            </a:r>
            <a:br>
              <a:rPr lang="en-US" sz="1600" dirty="0"/>
            </a:br>
            <a:endParaRPr lang="en-US" sz="1600" dirty="0"/>
          </a:p>
          <a:p>
            <a:pPr marL="0" indent="0">
              <a:buNone/>
            </a:pPr>
            <a:r>
              <a:rPr lang="en-US" sz="1100" dirty="0"/>
              <a:t>The Global Health Network. British Medical Journal, No 7070, Vol 313, Page 1448, 7 December 1996, </a:t>
            </a:r>
            <a:r>
              <a:rPr lang="en-US" sz="1100" dirty="0">
                <a:hlinkClick r:id="rId2"/>
              </a:rPr>
              <a:t>https://media.tghn.org/medialibrary/2011/04/BMJ_No_7070_Volume_313_The_Nuremberg_Code.pdf</a:t>
            </a:r>
            <a:r>
              <a:rPr lang="en-US" sz="1100" dirty="0"/>
              <a:t> . Accessed 4 Apr 2025. 	</a:t>
            </a:r>
            <a:br>
              <a:rPr lang="en-US" sz="1100" dirty="0"/>
            </a:br>
            <a:br>
              <a:rPr lang="en-US" sz="1100" dirty="0"/>
            </a:br>
            <a:r>
              <a:rPr lang="en-US" sz="1100" dirty="0" err="1"/>
              <a:t>Sfera</a:t>
            </a:r>
            <a:r>
              <a:rPr lang="en-US" sz="1100" dirty="0"/>
              <a:t>, Dan &amp; Sauber, Chris. The Comprehensive Guide to Clinical Research. DSCS, 2019.</a:t>
            </a:r>
            <a:br>
              <a:rPr lang="en-US" sz="1600" dirty="0"/>
            </a:br>
            <a:endParaRPr lang="en-US" sz="1600" dirty="0"/>
          </a:p>
        </p:txBody>
      </p:sp>
    </p:spTree>
    <p:extLst>
      <p:ext uri="{BB962C8B-B14F-4D97-AF65-F5344CB8AC3E}">
        <p14:creationId xmlns:p14="http://schemas.microsoft.com/office/powerpoint/2010/main" val="43738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CC7DB-8172-8526-876F-5235E4AFFCF2}"/>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E02AA4D-D70C-048B-63DD-4FA8DA40CAF3}"/>
              </a:ext>
            </a:extLst>
          </p:cNvPr>
          <p:cNvSpPr>
            <a:spLocks noGrp="1"/>
          </p:cNvSpPr>
          <p:nvPr>
            <p:ph type="sldNum" sz="quarter" idx="12"/>
          </p:nvPr>
        </p:nvSpPr>
        <p:spPr/>
        <p:txBody>
          <a:bodyPr/>
          <a:lstStyle/>
          <a:p>
            <a:fld id="{BCBF9873-87BF-3E40-B65C-4328474BB062}" type="slidenum">
              <a:rPr lang="en-US" smtClean="0"/>
              <a:pPr/>
              <a:t>14</a:t>
            </a:fld>
            <a:endParaRPr lang="en-US"/>
          </a:p>
        </p:txBody>
      </p:sp>
      <p:sp>
        <p:nvSpPr>
          <p:cNvPr id="5" name="Title 4">
            <a:extLst>
              <a:ext uri="{FF2B5EF4-FFF2-40B4-BE49-F238E27FC236}">
                <a16:creationId xmlns:a16="http://schemas.microsoft.com/office/drawing/2014/main" id="{3FCCD20B-EF01-A269-D960-8908B8B75937}"/>
              </a:ext>
            </a:extLst>
          </p:cNvPr>
          <p:cNvSpPr>
            <a:spLocks noGrp="1"/>
          </p:cNvSpPr>
          <p:nvPr>
            <p:ph type="title"/>
          </p:nvPr>
        </p:nvSpPr>
        <p:spPr/>
        <p:txBody>
          <a:bodyPr>
            <a:normAutofit/>
          </a:bodyPr>
          <a:lstStyle/>
          <a:p>
            <a:r>
              <a:rPr lang="en-US" sz="2000" dirty="0"/>
              <a:t>Declaration of Helsinki (2000) </a:t>
            </a:r>
          </a:p>
        </p:txBody>
      </p:sp>
      <p:sp>
        <p:nvSpPr>
          <p:cNvPr id="7" name="Content Placeholder 6">
            <a:extLst>
              <a:ext uri="{FF2B5EF4-FFF2-40B4-BE49-F238E27FC236}">
                <a16:creationId xmlns:a16="http://schemas.microsoft.com/office/drawing/2014/main" id="{DE05D82E-23C5-E8C4-2AF0-AABF6F3402C3}"/>
              </a:ext>
            </a:extLst>
          </p:cNvPr>
          <p:cNvSpPr>
            <a:spLocks noGrp="1"/>
          </p:cNvSpPr>
          <p:nvPr>
            <p:ph sz="half" idx="2"/>
          </p:nvPr>
        </p:nvSpPr>
        <p:spPr>
          <a:xfrm>
            <a:off x="457200" y="1322962"/>
            <a:ext cx="8229600" cy="4659549"/>
          </a:xfrm>
        </p:spPr>
        <p:txBody>
          <a:bodyPr>
            <a:normAutofit fontScale="92500" lnSpcReduction="10000"/>
          </a:bodyPr>
          <a:lstStyle/>
          <a:p>
            <a:r>
              <a:rPr lang="en-US" sz="1600" dirty="0"/>
              <a:t>Widely regarded as the cornerstone document for ethical principles concerning human experiments and clinical trials. </a:t>
            </a:r>
            <a:br>
              <a:rPr lang="en-US" sz="1600" dirty="0"/>
            </a:br>
            <a:endParaRPr lang="en-US" sz="1600" dirty="0"/>
          </a:p>
          <a:p>
            <a:r>
              <a:rPr lang="en-US" sz="1600" dirty="0"/>
              <a:t>Participant well-being takes precedence in all aspects of a study. </a:t>
            </a:r>
            <a:br>
              <a:rPr lang="en-US" sz="1600" dirty="0"/>
            </a:br>
            <a:endParaRPr lang="en-US" sz="1600" dirty="0"/>
          </a:p>
          <a:p>
            <a:r>
              <a:rPr lang="en-US" sz="1600" dirty="0"/>
              <a:t>Participant rights and protections for vulnerable populations were key initiatives. </a:t>
            </a:r>
            <a:br>
              <a:rPr lang="en-US" sz="1600" dirty="0"/>
            </a:br>
            <a:endParaRPr lang="en-US" sz="1600" dirty="0"/>
          </a:p>
          <a:p>
            <a:r>
              <a:rPr lang="en-US" sz="1600" dirty="0"/>
              <a:t>Created by the World Medical Association. </a:t>
            </a:r>
            <a:br>
              <a:rPr lang="en-US" sz="1600" dirty="0"/>
            </a:br>
            <a:endParaRPr lang="en-US" sz="1600" dirty="0"/>
          </a:p>
          <a:p>
            <a:r>
              <a:rPr lang="en-US" sz="1600" dirty="0"/>
              <a:t>Binds physicians to a high standard of protection for human research subjects. </a:t>
            </a:r>
            <a:br>
              <a:rPr lang="en-US" sz="1600" dirty="0"/>
            </a:br>
            <a:endParaRPr lang="en-US" sz="1600" dirty="0"/>
          </a:p>
          <a:p>
            <a:r>
              <a:rPr lang="en-US" sz="1600" dirty="0"/>
              <a:t>Declaration of Helsinki (2000) – link to full text: </a:t>
            </a:r>
            <a:br>
              <a:rPr lang="en-US" sz="1600" dirty="0"/>
            </a:br>
            <a:br>
              <a:rPr lang="en-US" sz="1600" dirty="0"/>
            </a:br>
            <a:r>
              <a:rPr lang="en-US" sz="1600" dirty="0">
                <a:hlinkClick r:id="rId2"/>
              </a:rPr>
              <a:t>https://www.wma.net/policies-post/wma-declaration-of-helsinki/</a:t>
            </a:r>
            <a:endParaRPr lang="en-US" sz="1600" dirty="0"/>
          </a:p>
          <a:p>
            <a:pPr marL="0" indent="0">
              <a:buNone/>
            </a:pPr>
            <a:br>
              <a:rPr lang="en-US" sz="1600" dirty="0"/>
            </a:br>
            <a:br>
              <a:rPr lang="en-US" sz="1600" dirty="0"/>
            </a:br>
            <a:r>
              <a:rPr lang="en-US" sz="1100" dirty="0"/>
              <a:t>World Medical Association. 3 April 2025, </a:t>
            </a:r>
            <a:r>
              <a:rPr lang="en-US" sz="1100" dirty="0">
                <a:hlinkClick r:id="rId2"/>
              </a:rPr>
              <a:t>https://www.wma.net/policies-post/wma-declaration-of-helsinki/</a:t>
            </a:r>
            <a:r>
              <a:rPr lang="en-US" sz="1100" dirty="0"/>
              <a:t> . Accessed 4 April 2025</a:t>
            </a:r>
            <a:br>
              <a:rPr lang="en-US" sz="1100" dirty="0"/>
            </a:br>
            <a:br>
              <a:rPr lang="en-US" sz="1100" dirty="0"/>
            </a:br>
            <a:br>
              <a:rPr lang="en-US" sz="1100" dirty="0"/>
            </a:br>
            <a:r>
              <a:rPr lang="en-US" sz="1100" dirty="0" err="1"/>
              <a:t>Sfera</a:t>
            </a:r>
            <a:r>
              <a:rPr lang="en-US" sz="1100" dirty="0"/>
              <a:t>, Dan &amp; Sauber, Chris. The Comprehensive Guide to Clinical Research. DSCS, 2019.</a:t>
            </a:r>
            <a:br>
              <a:rPr lang="en-US" sz="1600" dirty="0"/>
            </a:br>
            <a:endParaRPr lang="en-US" sz="1600" dirty="0"/>
          </a:p>
        </p:txBody>
      </p:sp>
    </p:spTree>
    <p:extLst>
      <p:ext uri="{BB962C8B-B14F-4D97-AF65-F5344CB8AC3E}">
        <p14:creationId xmlns:p14="http://schemas.microsoft.com/office/powerpoint/2010/main" val="1511805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618B1-9C05-1BBB-1B50-FA9319BEA5A8}"/>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AAD9FB9D-43EB-E859-D91A-F6877A9B5263}"/>
              </a:ext>
            </a:extLst>
          </p:cNvPr>
          <p:cNvSpPr>
            <a:spLocks noGrp="1"/>
          </p:cNvSpPr>
          <p:nvPr>
            <p:ph type="sldNum" sz="quarter" idx="12"/>
          </p:nvPr>
        </p:nvSpPr>
        <p:spPr/>
        <p:txBody>
          <a:bodyPr/>
          <a:lstStyle/>
          <a:p>
            <a:fld id="{BCBF9873-87BF-3E40-B65C-4328474BB062}" type="slidenum">
              <a:rPr lang="en-US" smtClean="0"/>
              <a:pPr/>
              <a:t>15</a:t>
            </a:fld>
            <a:endParaRPr lang="en-US"/>
          </a:p>
        </p:txBody>
      </p:sp>
      <p:sp>
        <p:nvSpPr>
          <p:cNvPr id="5" name="Title 4">
            <a:extLst>
              <a:ext uri="{FF2B5EF4-FFF2-40B4-BE49-F238E27FC236}">
                <a16:creationId xmlns:a16="http://schemas.microsoft.com/office/drawing/2014/main" id="{D1B224C0-01D3-22DA-949F-7DCAA2CF619E}"/>
              </a:ext>
            </a:extLst>
          </p:cNvPr>
          <p:cNvSpPr>
            <a:spLocks noGrp="1"/>
          </p:cNvSpPr>
          <p:nvPr>
            <p:ph type="title"/>
          </p:nvPr>
        </p:nvSpPr>
        <p:spPr/>
        <p:txBody>
          <a:bodyPr>
            <a:normAutofit/>
          </a:bodyPr>
          <a:lstStyle/>
          <a:p>
            <a:r>
              <a:rPr lang="en-US" sz="2000" dirty="0"/>
              <a:t>Belmont Report (1979) </a:t>
            </a:r>
          </a:p>
        </p:txBody>
      </p:sp>
      <p:sp>
        <p:nvSpPr>
          <p:cNvPr id="7" name="Content Placeholder 6">
            <a:extLst>
              <a:ext uri="{FF2B5EF4-FFF2-40B4-BE49-F238E27FC236}">
                <a16:creationId xmlns:a16="http://schemas.microsoft.com/office/drawing/2014/main" id="{5A2C0025-8820-C90D-D623-9D4FFDD0EB05}"/>
              </a:ext>
            </a:extLst>
          </p:cNvPr>
          <p:cNvSpPr>
            <a:spLocks noGrp="1"/>
          </p:cNvSpPr>
          <p:nvPr>
            <p:ph sz="half" idx="2"/>
          </p:nvPr>
        </p:nvSpPr>
        <p:spPr>
          <a:xfrm>
            <a:off x="457200" y="1223682"/>
            <a:ext cx="8229600" cy="4902482"/>
          </a:xfrm>
        </p:spPr>
        <p:txBody>
          <a:bodyPr>
            <a:normAutofit fontScale="92500" lnSpcReduction="10000"/>
          </a:bodyPr>
          <a:lstStyle/>
          <a:p>
            <a:r>
              <a:rPr lang="en-US" sz="1600" dirty="0"/>
              <a:t>Written by the National Commission for the Protection of Human Subjects of Biomedical and Behavioral Research over the outrage that emerged from the Tuskegee incident where 600 black males (399 with syphilis &amp; 201 without) were enrolled in a study without informed consent nor being made aware that they were actually in a study. </a:t>
            </a:r>
            <a:br>
              <a:rPr lang="en-US" sz="1600" dirty="0"/>
            </a:br>
            <a:endParaRPr lang="en-US" sz="1600" dirty="0"/>
          </a:p>
          <a:p>
            <a:r>
              <a:rPr lang="en-US" sz="1600" dirty="0"/>
              <a:t>Men were told they were being treated for “bad blood” but were in reality only provided with medical exams, free meals and burial insurance for participation. Penicillin treatment was not offered even though it was available at the time.  </a:t>
            </a:r>
            <a:br>
              <a:rPr lang="en-US" sz="1600" dirty="0"/>
            </a:br>
            <a:endParaRPr lang="en-US" sz="1600" dirty="0"/>
          </a:p>
          <a:p>
            <a:r>
              <a:rPr lang="en-US" sz="1600" dirty="0"/>
              <a:t>Unethical and posed tremendous risk on the men, their significant others and children. </a:t>
            </a:r>
            <a:br>
              <a:rPr lang="en-US" sz="1600" dirty="0"/>
            </a:br>
            <a:endParaRPr lang="en-US" sz="1600" dirty="0"/>
          </a:p>
          <a:p>
            <a:r>
              <a:rPr lang="en-US" sz="1600" dirty="0"/>
              <a:t>Paved the way for Institutional Review Boards (IRBs) to approve studies and Inform Consent forms to explain risks, benefits and alternatives in simple terms. </a:t>
            </a:r>
            <a:br>
              <a:rPr lang="en-US" sz="1600" dirty="0"/>
            </a:br>
            <a:endParaRPr lang="en-US" sz="1600" dirty="0"/>
          </a:p>
          <a:p>
            <a:r>
              <a:rPr lang="en-US" sz="1600" dirty="0"/>
              <a:t>Belmont Report (1979) – link to full text:</a:t>
            </a:r>
            <a:br>
              <a:rPr lang="en-US" sz="1600" dirty="0"/>
            </a:br>
            <a:br>
              <a:rPr lang="en-US" sz="1600" dirty="0"/>
            </a:br>
            <a:r>
              <a:rPr lang="en-US" sz="1600" dirty="0">
                <a:hlinkClick r:id="rId2"/>
              </a:rPr>
              <a:t>https://www.hhs.gov/ohrp/regulations-and-policy/belmont-report/index.html</a:t>
            </a:r>
            <a:r>
              <a:rPr lang="en-US" sz="1600" dirty="0"/>
              <a:t>  </a:t>
            </a:r>
            <a:br>
              <a:rPr lang="en-US" sz="1600" dirty="0"/>
            </a:br>
            <a:br>
              <a:rPr lang="en-US" sz="1600" dirty="0"/>
            </a:br>
            <a:r>
              <a:rPr lang="en-US" sz="1100" dirty="0"/>
              <a:t>US Dept of Health &amp; Human Services. Office of Human Research Protections, 26 August 2024, </a:t>
            </a:r>
            <a:r>
              <a:rPr lang="en-US" sz="1100" dirty="0">
                <a:hlinkClick r:id="rId2"/>
              </a:rPr>
              <a:t>https://www.hhs.gov/ohrp/regulations-and-policy/belmont-report/index.html</a:t>
            </a:r>
            <a:r>
              <a:rPr lang="en-US" sz="1100" dirty="0"/>
              <a:t> . Accessed 4 April 2025.</a:t>
            </a:r>
            <a:br>
              <a:rPr lang="en-US" sz="1100" dirty="0"/>
            </a:br>
            <a:br>
              <a:rPr lang="en-US" sz="1100" dirty="0"/>
            </a:br>
            <a:br>
              <a:rPr lang="en-US" sz="1100" dirty="0"/>
            </a:br>
            <a:r>
              <a:rPr lang="en-US" sz="1100" dirty="0" err="1"/>
              <a:t>Sfera</a:t>
            </a:r>
            <a:r>
              <a:rPr lang="en-US" sz="1100" dirty="0"/>
              <a:t>, Dan &amp; Sauber, Chris. The Comprehensive Guide to Clinical Research. DSCS, 2019.</a:t>
            </a:r>
            <a:br>
              <a:rPr lang="en-US" sz="1600" dirty="0"/>
            </a:br>
            <a:endParaRPr lang="en-US" sz="1600" dirty="0"/>
          </a:p>
        </p:txBody>
      </p:sp>
    </p:spTree>
    <p:extLst>
      <p:ext uri="{BB962C8B-B14F-4D97-AF65-F5344CB8AC3E}">
        <p14:creationId xmlns:p14="http://schemas.microsoft.com/office/powerpoint/2010/main" val="1104756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8F1D6-42D3-B25A-DEBE-18F39CFA764A}"/>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61A9C58-317B-7D89-BB96-AABB30DEEE10}"/>
              </a:ext>
            </a:extLst>
          </p:cNvPr>
          <p:cNvSpPr>
            <a:spLocks noGrp="1"/>
          </p:cNvSpPr>
          <p:nvPr>
            <p:ph type="sldNum" sz="quarter" idx="12"/>
          </p:nvPr>
        </p:nvSpPr>
        <p:spPr/>
        <p:txBody>
          <a:bodyPr/>
          <a:lstStyle/>
          <a:p>
            <a:fld id="{BCBF9873-87BF-3E40-B65C-4328474BB062}" type="slidenum">
              <a:rPr lang="en-US" smtClean="0"/>
              <a:pPr/>
              <a:t>16</a:t>
            </a:fld>
            <a:endParaRPr lang="en-US"/>
          </a:p>
        </p:txBody>
      </p:sp>
      <p:sp>
        <p:nvSpPr>
          <p:cNvPr id="5" name="Title 4">
            <a:extLst>
              <a:ext uri="{FF2B5EF4-FFF2-40B4-BE49-F238E27FC236}">
                <a16:creationId xmlns:a16="http://schemas.microsoft.com/office/drawing/2014/main" id="{4340C350-B1DD-6AFA-9F05-579ADC0E360D}"/>
              </a:ext>
            </a:extLst>
          </p:cNvPr>
          <p:cNvSpPr>
            <a:spLocks noGrp="1"/>
          </p:cNvSpPr>
          <p:nvPr>
            <p:ph type="title"/>
          </p:nvPr>
        </p:nvSpPr>
        <p:spPr/>
        <p:txBody>
          <a:bodyPr>
            <a:normAutofit/>
          </a:bodyPr>
          <a:lstStyle/>
          <a:p>
            <a:r>
              <a:rPr lang="en-US" sz="2000" dirty="0"/>
              <a:t>Council for International Organizations of Medical Sciences - CIOMS (2002) </a:t>
            </a:r>
          </a:p>
        </p:txBody>
      </p:sp>
      <p:sp>
        <p:nvSpPr>
          <p:cNvPr id="7" name="Content Placeholder 6">
            <a:extLst>
              <a:ext uri="{FF2B5EF4-FFF2-40B4-BE49-F238E27FC236}">
                <a16:creationId xmlns:a16="http://schemas.microsoft.com/office/drawing/2014/main" id="{2BB4D09C-CBC4-D4ED-772A-6990651622B3}"/>
              </a:ext>
            </a:extLst>
          </p:cNvPr>
          <p:cNvSpPr>
            <a:spLocks noGrp="1"/>
          </p:cNvSpPr>
          <p:nvPr>
            <p:ph sz="half" idx="2"/>
          </p:nvPr>
        </p:nvSpPr>
        <p:spPr>
          <a:xfrm>
            <a:off x="457200" y="1488332"/>
            <a:ext cx="8229600" cy="4299625"/>
          </a:xfrm>
        </p:spPr>
        <p:txBody>
          <a:bodyPr>
            <a:normAutofit fontScale="25000" lnSpcReduction="20000"/>
          </a:bodyPr>
          <a:lstStyle/>
          <a:p>
            <a:r>
              <a:rPr lang="en-US" sz="5600" dirty="0"/>
              <a:t>Ethical principles are regarded as universal and set forth in the following guidelines: </a:t>
            </a:r>
            <a:br>
              <a:rPr lang="en-US" sz="5600" dirty="0"/>
            </a:br>
            <a:br>
              <a:rPr lang="en-US" sz="5600" dirty="0"/>
            </a:br>
            <a:r>
              <a:rPr lang="en-US" sz="5600" dirty="0"/>
              <a:t>-Scientific and Social Value and Respect for Rights</a:t>
            </a:r>
            <a:br>
              <a:rPr lang="en-US" sz="5600" dirty="0"/>
            </a:br>
            <a:br>
              <a:rPr lang="en-US" sz="5600" dirty="0"/>
            </a:br>
            <a:r>
              <a:rPr lang="en-US" sz="5600" dirty="0"/>
              <a:t>-Research Conducted in Low-Resource Settings</a:t>
            </a:r>
            <a:br>
              <a:rPr lang="en-US" sz="5600" dirty="0"/>
            </a:br>
            <a:br>
              <a:rPr lang="en-US" sz="5600" dirty="0"/>
            </a:br>
            <a:r>
              <a:rPr lang="en-US" sz="5600" dirty="0"/>
              <a:t>-Equitable Distribution of Benefits and Burdens in the Selection of Individuals and Groups of Participants in Research </a:t>
            </a:r>
            <a:br>
              <a:rPr lang="en-US" sz="5600" dirty="0"/>
            </a:br>
            <a:br>
              <a:rPr lang="en-US" sz="5600" dirty="0"/>
            </a:br>
            <a:r>
              <a:rPr lang="en-US" sz="5600" dirty="0"/>
              <a:t>-Potential Individual Benefits and Risks of Research </a:t>
            </a:r>
            <a:br>
              <a:rPr lang="en-US" sz="5600" dirty="0"/>
            </a:br>
            <a:br>
              <a:rPr lang="en-US" sz="5600" dirty="0"/>
            </a:br>
            <a:r>
              <a:rPr lang="en-US" sz="5600" dirty="0"/>
              <a:t>-Choice of Control in Clinical Trials</a:t>
            </a:r>
            <a:br>
              <a:rPr lang="en-US" sz="5600" dirty="0"/>
            </a:br>
            <a:br>
              <a:rPr lang="en-US" sz="5600" dirty="0"/>
            </a:br>
            <a:r>
              <a:rPr lang="en-US" sz="5600" dirty="0"/>
              <a:t>-Caring for Participants Health Needs </a:t>
            </a:r>
            <a:br>
              <a:rPr lang="en-US" sz="5600" dirty="0"/>
            </a:br>
            <a:br>
              <a:rPr lang="en-US" sz="5600" dirty="0"/>
            </a:br>
            <a:r>
              <a:rPr lang="en-US" sz="5600" dirty="0"/>
              <a:t>-Community Engagement</a:t>
            </a:r>
            <a:br>
              <a:rPr lang="en-US" sz="5600" dirty="0"/>
            </a:br>
            <a:br>
              <a:rPr lang="en-US" sz="5600" dirty="0"/>
            </a:br>
            <a:r>
              <a:rPr lang="en-US" sz="5600" dirty="0"/>
              <a:t>-Collaborative Partnership and Capacity-Building for Research and Research Review</a:t>
            </a:r>
            <a:br>
              <a:rPr lang="en-US" sz="5600" dirty="0"/>
            </a:br>
            <a:br>
              <a:rPr lang="en-US" sz="5600" dirty="0"/>
            </a:br>
            <a:r>
              <a:rPr lang="en-US" sz="5600" dirty="0"/>
              <a:t>-Individuals Capable of Giving Informed Consent</a:t>
            </a:r>
            <a:br>
              <a:rPr lang="en-US" sz="5600" dirty="0"/>
            </a:br>
            <a:br>
              <a:rPr lang="en-US" sz="5600" dirty="0"/>
            </a:br>
            <a:r>
              <a:rPr lang="en-US" sz="5600" dirty="0"/>
              <a:t>-Modifications and Waivers of Informed Consent</a:t>
            </a:r>
            <a:br>
              <a:rPr lang="en-US" sz="5600" dirty="0"/>
            </a:br>
            <a:br>
              <a:rPr lang="en-US" sz="5600" dirty="0"/>
            </a:br>
            <a:r>
              <a:rPr lang="en-US" sz="5600" dirty="0"/>
              <a:t>-Collection, Storage and Use of Biological Materials and Related Data</a:t>
            </a:r>
            <a:br>
              <a:rPr lang="en-US" sz="2000" dirty="0"/>
            </a:br>
            <a:br>
              <a:rPr lang="en-US" sz="1600" dirty="0"/>
            </a:br>
            <a:br>
              <a:rPr lang="en-US" sz="1600" dirty="0"/>
            </a:br>
            <a:br>
              <a:rPr lang="en-US" sz="1600" dirty="0"/>
            </a:br>
            <a:br>
              <a:rPr lang="en-US" sz="1600" dirty="0"/>
            </a:br>
            <a:br>
              <a:rPr lang="en-US" sz="1600" dirty="0"/>
            </a:br>
            <a:endParaRPr lang="en-US" sz="1600" dirty="0"/>
          </a:p>
        </p:txBody>
      </p:sp>
    </p:spTree>
    <p:extLst>
      <p:ext uri="{BB962C8B-B14F-4D97-AF65-F5344CB8AC3E}">
        <p14:creationId xmlns:p14="http://schemas.microsoft.com/office/powerpoint/2010/main" val="411063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8BE2-189B-5609-B7C8-47B04B1E37C8}"/>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5154706-5934-1BB7-9D77-9AE1C6ED8B60}"/>
              </a:ext>
            </a:extLst>
          </p:cNvPr>
          <p:cNvSpPr>
            <a:spLocks noGrp="1"/>
          </p:cNvSpPr>
          <p:nvPr>
            <p:ph type="sldNum" sz="quarter" idx="12"/>
          </p:nvPr>
        </p:nvSpPr>
        <p:spPr/>
        <p:txBody>
          <a:bodyPr/>
          <a:lstStyle/>
          <a:p>
            <a:fld id="{BCBF9873-87BF-3E40-B65C-4328474BB062}" type="slidenum">
              <a:rPr lang="en-US" smtClean="0"/>
              <a:pPr/>
              <a:t>17</a:t>
            </a:fld>
            <a:endParaRPr lang="en-US"/>
          </a:p>
        </p:txBody>
      </p:sp>
      <p:sp>
        <p:nvSpPr>
          <p:cNvPr id="5" name="Title 4">
            <a:extLst>
              <a:ext uri="{FF2B5EF4-FFF2-40B4-BE49-F238E27FC236}">
                <a16:creationId xmlns:a16="http://schemas.microsoft.com/office/drawing/2014/main" id="{AFFAC023-B78A-F8AB-CC2B-6921D98B8D11}"/>
              </a:ext>
            </a:extLst>
          </p:cNvPr>
          <p:cNvSpPr>
            <a:spLocks noGrp="1"/>
          </p:cNvSpPr>
          <p:nvPr>
            <p:ph type="title"/>
          </p:nvPr>
        </p:nvSpPr>
        <p:spPr/>
        <p:txBody>
          <a:bodyPr>
            <a:normAutofit/>
          </a:bodyPr>
          <a:lstStyle/>
          <a:p>
            <a:r>
              <a:rPr lang="en-US" sz="2000" dirty="0"/>
              <a:t>Council for International Organizations of Medical Sciences - CIOMS (2002) </a:t>
            </a:r>
            <a:r>
              <a:rPr lang="en-US" sz="2000" dirty="0" err="1"/>
              <a:t>Con’t</a:t>
            </a:r>
            <a:r>
              <a:rPr lang="en-US" sz="2000" dirty="0"/>
              <a:t> </a:t>
            </a:r>
          </a:p>
        </p:txBody>
      </p:sp>
      <p:sp>
        <p:nvSpPr>
          <p:cNvPr id="7" name="Content Placeholder 6">
            <a:extLst>
              <a:ext uri="{FF2B5EF4-FFF2-40B4-BE49-F238E27FC236}">
                <a16:creationId xmlns:a16="http://schemas.microsoft.com/office/drawing/2014/main" id="{F1281CF7-3ABB-8DDC-8B89-F6D15AA25E10}"/>
              </a:ext>
            </a:extLst>
          </p:cNvPr>
          <p:cNvSpPr>
            <a:spLocks noGrp="1"/>
          </p:cNvSpPr>
          <p:nvPr>
            <p:ph sz="half" idx="2"/>
          </p:nvPr>
        </p:nvSpPr>
        <p:spPr>
          <a:xfrm>
            <a:off x="457200" y="1488333"/>
            <a:ext cx="8229600" cy="4562272"/>
          </a:xfrm>
        </p:spPr>
        <p:txBody>
          <a:bodyPr>
            <a:normAutofit fontScale="47500" lnSpcReduction="20000"/>
          </a:bodyPr>
          <a:lstStyle/>
          <a:p>
            <a:r>
              <a:rPr lang="en-US" sz="2900" dirty="0"/>
              <a:t>Ethical principles are regarded as universal and set forth in the following guidelines </a:t>
            </a:r>
            <a:r>
              <a:rPr lang="en-US" sz="2900" dirty="0" err="1"/>
              <a:t>con’t</a:t>
            </a:r>
            <a:r>
              <a:rPr lang="en-US" sz="2900" dirty="0"/>
              <a:t>: </a:t>
            </a:r>
            <a:br>
              <a:rPr lang="en-US" sz="2900" dirty="0"/>
            </a:br>
            <a:br>
              <a:rPr lang="en-US" sz="2900" dirty="0"/>
            </a:br>
            <a:r>
              <a:rPr lang="en-US" sz="2900" dirty="0"/>
              <a:t>-Collection, Storage and Use of Data in Health-Related Research </a:t>
            </a:r>
            <a:br>
              <a:rPr lang="en-US" sz="2900" dirty="0"/>
            </a:br>
            <a:br>
              <a:rPr lang="en-US" sz="2900" dirty="0"/>
            </a:br>
            <a:r>
              <a:rPr lang="en-US" sz="2900" dirty="0"/>
              <a:t>-Reimbursement and Compensation for Research Participants </a:t>
            </a:r>
            <a:br>
              <a:rPr lang="en-US" sz="2900" dirty="0"/>
            </a:br>
            <a:br>
              <a:rPr lang="en-US" sz="2900" dirty="0"/>
            </a:br>
            <a:r>
              <a:rPr lang="en-US" sz="2900" dirty="0"/>
              <a:t>-Treatment and Compensation for Research-Related Harms</a:t>
            </a:r>
            <a:br>
              <a:rPr lang="en-US" sz="2900" dirty="0"/>
            </a:br>
            <a:br>
              <a:rPr lang="en-US" sz="2900" dirty="0"/>
            </a:br>
            <a:r>
              <a:rPr lang="en-US" sz="2900" dirty="0"/>
              <a:t>-Research Involving Vulnerable Persons and Groups </a:t>
            </a:r>
            <a:br>
              <a:rPr lang="en-US" sz="2900" dirty="0"/>
            </a:br>
            <a:br>
              <a:rPr lang="en-US" sz="2900" dirty="0"/>
            </a:br>
            <a:r>
              <a:rPr lang="en-US" sz="2900" dirty="0"/>
              <a:t>-Research Involving Adults Incapable of Giving Informed Consent</a:t>
            </a:r>
            <a:br>
              <a:rPr lang="en-US" sz="2900" dirty="0"/>
            </a:br>
            <a:br>
              <a:rPr lang="en-US" sz="2900" dirty="0"/>
            </a:br>
            <a:r>
              <a:rPr lang="en-US" sz="2900" dirty="0"/>
              <a:t>-Research Involving Children and Adolescents </a:t>
            </a:r>
            <a:br>
              <a:rPr lang="en-US" sz="2900" dirty="0"/>
            </a:br>
            <a:br>
              <a:rPr lang="en-US" sz="2900" dirty="0"/>
            </a:br>
            <a:r>
              <a:rPr lang="en-US" sz="2900" dirty="0"/>
              <a:t>-Women as Research Participants</a:t>
            </a:r>
            <a:br>
              <a:rPr lang="en-US" sz="2900" dirty="0"/>
            </a:br>
            <a:br>
              <a:rPr lang="en-US" sz="2900" dirty="0"/>
            </a:br>
            <a:r>
              <a:rPr lang="en-US" sz="2900" dirty="0"/>
              <a:t>-Pregnant and Breastfeeding Women as Research Participants</a:t>
            </a:r>
            <a:br>
              <a:rPr lang="en-US" sz="2900" dirty="0"/>
            </a:br>
            <a:br>
              <a:rPr lang="en-US" sz="2900" dirty="0"/>
            </a:br>
            <a:r>
              <a:rPr lang="en-US" sz="2900" dirty="0"/>
              <a:t>-Research in Disasters and Disease Outbreaks</a:t>
            </a:r>
          </a:p>
          <a:p>
            <a:pPr marL="0" indent="0">
              <a:buNone/>
            </a:pPr>
            <a:br>
              <a:rPr lang="en-US" sz="1600" dirty="0"/>
            </a:br>
            <a:br>
              <a:rPr lang="en-US" sz="1600" dirty="0"/>
            </a:br>
            <a:br>
              <a:rPr lang="en-US" sz="1600" dirty="0"/>
            </a:br>
            <a:br>
              <a:rPr lang="en-US" sz="1600" dirty="0"/>
            </a:br>
            <a:br>
              <a:rPr lang="en-US" sz="1600" dirty="0"/>
            </a:br>
            <a:br>
              <a:rPr lang="en-US" sz="1600" dirty="0"/>
            </a:br>
            <a:br>
              <a:rPr lang="en-US" sz="1600" dirty="0"/>
            </a:br>
            <a:endParaRPr lang="en-US" sz="1600" dirty="0"/>
          </a:p>
        </p:txBody>
      </p:sp>
    </p:spTree>
    <p:extLst>
      <p:ext uri="{BB962C8B-B14F-4D97-AF65-F5344CB8AC3E}">
        <p14:creationId xmlns:p14="http://schemas.microsoft.com/office/powerpoint/2010/main" val="358010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E2390-8AD3-D10E-87DE-7D235DBB84FB}"/>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B206AF9-81ED-FDD0-2F93-D7A9693A4235}"/>
              </a:ext>
            </a:extLst>
          </p:cNvPr>
          <p:cNvSpPr>
            <a:spLocks noGrp="1"/>
          </p:cNvSpPr>
          <p:nvPr>
            <p:ph type="sldNum" sz="quarter" idx="12"/>
          </p:nvPr>
        </p:nvSpPr>
        <p:spPr/>
        <p:txBody>
          <a:bodyPr/>
          <a:lstStyle/>
          <a:p>
            <a:fld id="{BCBF9873-87BF-3E40-B65C-4328474BB062}" type="slidenum">
              <a:rPr lang="en-US" smtClean="0"/>
              <a:pPr/>
              <a:t>18</a:t>
            </a:fld>
            <a:endParaRPr lang="en-US"/>
          </a:p>
        </p:txBody>
      </p:sp>
      <p:sp>
        <p:nvSpPr>
          <p:cNvPr id="5" name="Title 4">
            <a:extLst>
              <a:ext uri="{FF2B5EF4-FFF2-40B4-BE49-F238E27FC236}">
                <a16:creationId xmlns:a16="http://schemas.microsoft.com/office/drawing/2014/main" id="{19E55390-1A9D-F361-7A6A-F257F851524B}"/>
              </a:ext>
            </a:extLst>
          </p:cNvPr>
          <p:cNvSpPr>
            <a:spLocks noGrp="1"/>
          </p:cNvSpPr>
          <p:nvPr>
            <p:ph type="title"/>
          </p:nvPr>
        </p:nvSpPr>
        <p:spPr/>
        <p:txBody>
          <a:bodyPr>
            <a:normAutofit/>
          </a:bodyPr>
          <a:lstStyle/>
          <a:p>
            <a:r>
              <a:rPr lang="en-US" sz="2000" dirty="0"/>
              <a:t>Council for International Organizations of Medical Sciences - CIOMS (2002) </a:t>
            </a:r>
            <a:r>
              <a:rPr lang="en-US" sz="2000" dirty="0" err="1"/>
              <a:t>Con’t</a:t>
            </a:r>
            <a:endParaRPr lang="en-US" sz="2000" dirty="0"/>
          </a:p>
        </p:txBody>
      </p:sp>
      <p:sp>
        <p:nvSpPr>
          <p:cNvPr id="7" name="Content Placeholder 6">
            <a:extLst>
              <a:ext uri="{FF2B5EF4-FFF2-40B4-BE49-F238E27FC236}">
                <a16:creationId xmlns:a16="http://schemas.microsoft.com/office/drawing/2014/main" id="{79A1C684-70E1-CE99-7946-74F40E8A6987}"/>
              </a:ext>
            </a:extLst>
          </p:cNvPr>
          <p:cNvSpPr>
            <a:spLocks noGrp="1"/>
          </p:cNvSpPr>
          <p:nvPr>
            <p:ph sz="half" idx="2"/>
          </p:nvPr>
        </p:nvSpPr>
        <p:spPr>
          <a:xfrm>
            <a:off x="457200" y="1417638"/>
            <a:ext cx="8229600" cy="4662149"/>
          </a:xfrm>
        </p:spPr>
        <p:txBody>
          <a:bodyPr>
            <a:normAutofit fontScale="32500" lnSpcReduction="20000"/>
          </a:bodyPr>
          <a:lstStyle/>
          <a:p>
            <a:r>
              <a:rPr lang="en-US" sz="4300" dirty="0"/>
              <a:t>Ethical principles are regarded as universal and set forth in the following guidelines </a:t>
            </a:r>
            <a:r>
              <a:rPr lang="en-US" sz="4300" dirty="0" err="1"/>
              <a:t>con’t</a:t>
            </a:r>
            <a:r>
              <a:rPr lang="en-US" sz="4300" dirty="0"/>
              <a:t>: </a:t>
            </a:r>
            <a:br>
              <a:rPr lang="en-US" sz="4300" dirty="0"/>
            </a:br>
            <a:br>
              <a:rPr lang="en-US" sz="4300" dirty="0"/>
            </a:br>
            <a:r>
              <a:rPr lang="en-US" sz="4300" dirty="0"/>
              <a:t>-Cluster Randomized Trials</a:t>
            </a:r>
            <a:br>
              <a:rPr lang="en-US" sz="4300" dirty="0"/>
            </a:br>
            <a:br>
              <a:rPr lang="en-US" sz="4300" dirty="0"/>
            </a:br>
            <a:r>
              <a:rPr lang="en-US" sz="4300" dirty="0"/>
              <a:t>-Use of Data Obtained from the Online Environment and Digital Tools in Health-Related Research </a:t>
            </a:r>
            <a:br>
              <a:rPr lang="en-US" sz="4300" dirty="0"/>
            </a:br>
            <a:br>
              <a:rPr lang="en-US" sz="4300" dirty="0"/>
            </a:br>
            <a:r>
              <a:rPr lang="en-US" sz="4300" dirty="0"/>
              <a:t>-Requirements for Establishing Research Ethics Committees and for their Review of Protocols</a:t>
            </a:r>
            <a:br>
              <a:rPr lang="en-US" sz="4300" dirty="0"/>
            </a:br>
            <a:br>
              <a:rPr lang="en-US" sz="4300" dirty="0"/>
            </a:br>
            <a:r>
              <a:rPr lang="en-US" sz="4300" dirty="0"/>
              <a:t>-Public Accountability for Health-Related Research</a:t>
            </a:r>
            <a:br>
              <a:rPr lang="en-US" sz="4300" dirty="0"/>
            </a:br>
            <a:br>
              <a:rPr lang="en-US" sz="4300" dirty="0"/>
            </a:br>
            <a:r>
              <a:rPr lang="en-US" sz="4300" dirty="0"/>
              <a:t>-Conflicts of Interest</a:t>
            </a:r>
            <a:br>
              <a:rPr lang="en-US" sz="4300" dirty="0"/>
            </a:br>
            <a:br>
              <a:rPr lang="en-US" sz="4300" dirty="0"/>
            </a:br>
            <a:r>
              <a:rPr lang="en-US" sz="4300" dirty="0"/>
              <a:t>-Items To Be Included in a Protocol (or Associated Documents) For Health-Related Research Involving Humans</a:t>
            </a:r>
            <a:br>
              <a:rPr lang="en-US" sz="4300" dirty="0"/>
            </a:br>
            <a:br>
              <a:rPr lang="en-US" sz="4300" dirty="0"/>
            </a:br>
            <a:r>
              <a:rPr lang="en-US" sz="4300" dirty="0"/>
              <a:t>-Obtaining Informed Consent: Essential Information For Prospective Research Participants</a:t>
            </a:r>
            <a:br>
              <a:rPr lang="en-US" sz="4300" dirty="0"/>
            </a:br>
            <a:br>
              <a:rPr lang="en-US" sz="4300" dirty="0"/>
            </a:br>
            <a:endParaRPr lang="en-US" sz="4300" dirty="0"/>
          </a:p>
          <a:p>
            <a:r>
              <a:rPr lang="en-US" sz="4300" dirty="0"/>
              <a:t>CIOMS (2002) – link to full text:</a:t>
            </a:r>
            <a:br>
              <a:rPr lang="en-US" sz="4300" dirty="0"/>
            </a:br>
            <a:br>
              <a:rPr lang="en-US" sz="4300" dirty="0"/>
            </a:br>
            <a:r>
              <a:rPr lang="en-US" sz="3100" dirty="0">
                <a:hlinkClick r:id="rId2"/>
              </a:rPr>
              <a:t>https://cioms.ch/wp-content/uploads/2017/01/WEB-CIOMS-EthicalGuidelines.pdf</a:t>
            </a:r>
            <a:r>
              <a:rPr lang="en-US" sz="3100" dirty="0"/>
              <a:t> </a:t>
            </a:r>
            <a:br>
              <a:rPr lang="en-US" sz="3100" dirty="0"/>
            </a:br>
            <a:br>
              <a:rPr lang="en-US" sz="3100" dirty="0"/>
            </a:br>
            <a:br>
              <a:rPr lang="en-US" sz="3100" dirty="0"/>
            </a:br>
            <a:r>
              <a:rPr lang="en-US" sz="3100" dirty="0"/>
              <a:t>International Ethical Guidelines for Health-related Research Involving Humans, Fourth Edition. Geneva. Council for International Organizations of Medical Sciences (CIOMS); 2016.</a:t>
            </a:r>
            <a:br>
              <a:rPr lang="en-US" sz="1500" dirty="0"/>
            </a:br>
            <a:br>
              <a:rPr lang="en-US" sz="1600" dirty="0"/>
            </a:br>
            <a:br>
              <a:rPr lang="en-US" sz="1600" dirty="0"/>
            </a:br>
            <a:br>
              <a:rPr lang="en-US" sz="1600" dirty="0"/>
            </a:br>
            <a:endParaRPr lang="en-US" sz="1600" dirty="0"/>
          </a:p>
        </p:txBody>
      </p:sp>
    </p:spTree>
    <p:extLst>
      <p:ext uri="{BB962C8B-B14F-4D97-AF65-F5344CB8AC3E}">
        <p14:creationId xmlns:p14="http://schemas.microsoft.com/office/powerpoint/2010/main" val="416003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F2DC0-A036-FF9A-BDC6-F7008B73B46A}"/>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CD5136C9-4325-589F-E68E-BE6E830E0265}"/>
              </a:ext>
            </a:extLst>
          </p:cNvPr>
          <p:cNvSpPr>
            <a:spLocks noGrp="1"/>
          </p:cNvSpPr>
          <p:nvPr>
            <p:ph type="sldNum" sz="quarter" idx="12"/>
          </p:nvPr>
        </p:nvSpPr>
        <p:spPr/>
        <p:txBody>
          <a:bodyPr/>
          <a:lstStyle/>
          <a:p>
            <a:fld id="{BCBF9873-87BF-3E40-B65C-4328474BB062}" type="slidenum">
              <a:rPr lang="en-US" smtClean="0"/>
              <a:pPr/>
              <a:t>19</a:t>
            </a:fld>
            <a:endParaRPr lang="en-US"/>
          </a:p>
        </p:txBody>
      </p:sp>
      <p:sp>
        <p:nvSpPr>
          <p:cNvPr id="5" name="Title 4">
            <a:extLst>
              <a:ext uri="{FF2B5EF4-FFF2-40B4-BE49-F238E27FC236}">
                <a16:creationId xmlns:a16="http://schemas.microsoft.com/office/drawing/2014/main" id="{83FD6D58-97C0-1642-DE54-F33CFFEE0959}"/>
              </a:ext>
            </a:extLst>
          </p:cNvPr>
          <p:cNvSpPr>
            <a:spLocks noGrp="1"/>
          </p:cNvSpPr>
          <p:nvPr>
            <p:ph type="title"/>
          </p:nvPr>
        </p:nvSpPr>
        <p:spPr/>
        <p:txBody>
          <a:bodyPr>
            <a:normAutofit/>
          </a:bodyPr>
          <a:lstStyle/>
          <a:p>
            <a:r>
              <a:rPr lang="en-US" sz="2000" dirty="0"/>
              <a:t>U.S. Common Rule (1991)</a:t>
            </a:r>
          </a:p>
        </p:txBody>
      </p:sp>
      <p:sp>
        <p:nvSpPr>
          <p:cNvPr id="7" name="Content Placeholder 6">
            <a:extLst>
              <a:ext uri="{FF2B5EF4-FFF2-40B4-BE49-F238E27FC236}">
                <a16:creationId xmlns:a16="http://schemas.microsoft.com/office/drawing/2014/main" id="{525C1156-76B3-B491-44AC-D854404B7A71}"/>
              </a:ext>
            </a:extLst>
          </p:cNvPr>
          <p:cNvSpPr>
            <a:spLocks noGrp="1"/>
          </p:cNvSpPr>
          <p:nvPr>
            <p:ph sz="half" idx="2"/>
          </p:nvPr>
        </p:nvSpPr>
        <p:spPr>
          <a:xfrm>
            <a:off x="457200" y="1417638"/>
            <a:ext cx="8229600" cy="4691332"/>
          </a:xfrm>
        </p:spPr>
        <p:txBody>
          <a:bodyPr>
            <a:noAutofit/>
          </a:bodyPr>
          <a:lstStyle/>
          <a:p>
            <a:r>
              <a:rPr lang="en-US" sz="1400" dirty="0"/>
              <a:t>The Common Rule came into law in the United States as Title 45 CFR Part 46. </a:t>
            </a:r>
            <a:br>
              <a:rPr lang="en-US" sz="1400" dirty="0"/>
            </a:br>
            <a:endParaRPr lang="en-US" sz="1400" dirty="0"/>
          </a:p>
          <a:p>
            <a:r>
              <a:rPr lang="en-US" sz="1400" dirty="0"/>
              <a:t>This mandate provided requirements for how IRBs and their rosters must be structured and defined key terms such as research, human subject, and minimal risk. </a:t>
            </a:r>
            <a:br>
              <a:rPr lang="en-US" sz="1400" dirty="0"/>
            </a:br>
            <a:br>
              <a:rPr lang="en-US" sz="1400" dirty="0"/>
            </a:br>
            <a:endParaRPr lang="en-US" sz="1400" dirty="0"/>
          </a:p>
          <a:p>
            <a:r>
              <a:rPr lang="en-US" sz="1400" dirty="0"/>
              <a:t>U.S. Common Rule 45 CFR 46 (1991) – link to full text:</a:t>
            </a:r>
            <a:br>
              <a:rPr lang="en-US" sz="1400" dirty="0"/>
            </a:br>
            <a:br>
              <a:rPr lang="en-US" sz="1400" dirty="0"/>
            </a:br>
            <a:r>
              <a:rPr lang="en-US" sz="1400" dirty="0">
                <a:hlinkClick r:id="rId2"/>
              </a:rPr>
              <a:t>https://www.hhs.gov/ohrp/regulations-and-policy/regulations/45-cfr-46/index.html</a:t>
            </a:r>
            <a:r>
              <a:rPr lang="en-US" sz="1400" dirty="0"/>
              <a:t> </a:t>
            </a:r>
            <a:br>
              <a:rPr lang="en-US" sz="1400" dirty="0"/>
            </a:br>
            <a:br>
              <a:rPr lang="en-US" sz="1400" dirty="0"/>
            </a:br>
            <a:br>
              <a:rPr lang="en-US" sz="1400" dirty="0"/>
            </a:br>
            <a:r>
              <a:rPr lang="en-US" sz="1000" dirty="0"/>
              <a:t>US Dept of Health and Human Services. Office of Human Research Protections, 11 February 2025, </a:t>
            </a:r>
            <a:r>
              <a:rPr lang="en-US" sz="1000" dirty="0">
                <a:hlinkClick r:id="rId2"/>
              </a:rPr>
              <a:t>https://www.hhs.gov/ohrp/regulations-and-policy/regulations/45-cfr-46/index.html</a:t>
            </a:r>
            <a:r>
              <a:rPr lang="en-US" sz="1000" dirty="0"/>
              <a:t> . Accessed 4 April 2025.</a:t>
            </a:r>
            <a:br>
              <a:rPr lang="en-US" sz="1000" dirty="0"/>
            </a:br>
            <a:br>
              <a:rPr lang="en-US" sz="1000" dirty="0"/>
            </a:br>
            <a:r>
              <a:rPr lang="en-US" sz="1000" dirty="0" err="1"/>
              <a:t>Sfera</a:t>
            </a:r>
            <a:r>
              <a:rPr lang="en-US" sz="1000" dirty="0"/>
              <a:t>, Dan &amp; Sauber, Chris. The Comprehensive Guide to Clinical Research. DSCS, 2019.</a:t>
            </a:r>
            <a:br>
              <a:rPr lang="en-US" sz="1400" dirty="0"/>
            </a:br>
            <a:endParaRPr lang="en-US" sz="1400" dirty="0"/>
          </a:p>
          <a:p>
            <a:pPr marL="0" indent="0">
              <a:buNone/>
            </a:pPr>
            <a:br>
              <a:rPr lang="en-US" sz="1400" dirty="0"/>
            </a:br>
            <a:br>
              <a:rPr lang="en-US" sz="1400" dirty="0"/>
            </a:br>
            <a:br>
              <a:rPr lang="en-US" sz="1400" dirty="0"/>
            </a:br>
            <a:br>
              <a:rPr lang="en-US" sz="1400" dirty="0"/>
            </a:br>
            <a:endParaRPr lang="en-US" sz="1400" dirty="0"/>
          </a:p>
        </p:txBody>
      </p:sp>
    </p:spTree>
    <p:extLst>
      <p:ext uri="{BB962C8B-B14F-4D97-AF65-F5344CB8AC3E}">
        <p14:creationId xmlns:p14="http://schemas.microsoft.com/office/powerpoint/2010/main" val="607375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730" y="544286"/>
            <a:ext cx="8498540" cy="5051185"/>
          </a:xfrm>
        </p:spPr>
        <p:txBody>
          <a:bodyPr>
            <a:normAutofit/>
          </a:bodyPr>
          <a:lstStyle/>
          <a:p>
            <a:pPr marL="0" indent="0">
              <a:spcBef>
                <a:spcPts val="0"/>
              </a:spcBef>
              <a:spcAft>
                <a:spcPts val="1200"/>
              </a:spcAft>
              <a:buFont typeface="Arial"/>
              <a:buNone/>
            </a:pPr>
            <a:r>
              <a:rPr lang="en-US" sz="1100" dirty="0">
                <a:solidFill>
                  <a:srgbClr val="000000"/>
                </a:solidFill>
              </a:rPr>
              <a:t>This document is marked with a dated date and speaks only as of that dated date. Readers are cautioned not to assume that any information has been updated beyond the dated date except as to any portion of the document that expressly states that it constitutes an update concerning specific recent events occurring after the dated date of the document.  Any information contained in the portion of the document indicated to concern recent events speaks only as of its date.  TEXAS HEALTH RESOURCES (“THR”) expressly disclaims any duty to provide an update of any information contained in this document. The information contained in this document may include "forward looking statements" by using forward-looking words such as "may," "will," "should," "expects," "believes," "anticipates," "estimates," or others. You are cautioned that forward-looking statements are subject to a variety of uncertainties that could cause actual results to differ from the projected results. Those risks and uncertainties include general economic and business conditions, receipt of funding grants, and various other factors which are beyond our control.  Because we cannot predict all factors that may affect future decisions, actions, events, or financial circumstances, what actually happens may be different from what THR includes in forward-looking statements.  Information contained in the presentation is confidential and proprietary and its use is expressly limited to the S&amp;P Global Ratings’ update presentation.</a:t>
            </a:r>
          </a:p>
          <a:p>
            <a:pPr marL="0" indent="0">
              <a:spcBef>
                <a:spcPts val="0"/>
              </a:spcBef>
              <a:spcAft>
                <a:spcPts val="1200"/>
              </a:spcAft>
              <a:buFont typeface="Arial"/>
              <a:buNone/>
            </a:pPr>
            <a:r>
              <a:rPr lang="en-US" sz="1100" dirty="0">
                <a:solidFill>
                  <a:srgbClr val="000000"/>
                </a:solidFill>
              </a:rPr>
              <a:t>INFORMATION CONTAINED IN THE PRESENTATION CAN NOT BE USED OR DISTRIBUTED TO ANY THIRD PARTY OR USED IN ANY REPORT WITHOUT THE WRITTEN CONSENT OF TEXAS HEALTH RESOURCES.</a:t>
            </a:r>
          </a:p>
        </p:txBody>
      </p:sp>
      <p:sp>
        <p:nvSpPr>
          <p:cNvPr id="4" name="Slide Number Placeholder 3"/>
          <p:cNvSpPr>
            <a:spLocks noGrp="1"/>
          </p:cNvSpPr>
          <p:nvPr>
            <p:ph type="sldNum" sz="quarter" idx="12"/>
          </p:nvPr>
        </p:nvSpPr>
        <p:spPr/>
        <p:txBody>
          <a:bodyPr/>
          <a:lstStyle/>
          <a:p>
            <a:fld id="{BCBF9873-87BF-3E40-B65C-4328474BB062}" type="slidenum">
              <a:rPr lang="en-US" smtClean="0"/>
              <a:pPr/>
              <a:t>2</a:t>
            </a:fld>
            <a:endParaRPr lang="en-US"/>
          </a:p>
        </p:txBody>
      </p:sp>
    </p:spTree>
    <p:extLst>
      <p:ext uri="{BB962C8B-B14F-4D97-AF65-F5344CB8AC3E}">
        <p14:creationId xmlns:p14="http://schemas.microsoft.com/office/powerpoint/2010/main" val="309559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5757-F50C-192A-5318-BD92F9D75DB9}"/>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EB05600-FFB6-BC65-8B62-7FBB2A0C5B36}"/>
              </a:ext>
            </a:extLst>
          </p:cNvPr>
          <p:cNvSpPr>
            <a:spLocks noGrp="1"/>
          </p:cNvSpPr>
          <p:nvPr>
            <p:ph type="sldNum" sz="quarter" idx="12"/>
          </p:nvPr>
        </p:nvSpPr>
        <p:spPr/>
        <p:txBody>
          <a:bodyPr/>
          <a:lstStyle/>
          <a:p>
            <a:fld id="{BCBF9873-87BF-3E40-B65C-4328474BB062}" type="slidenum">
              <a:rPr lang="en-US" smtClean="0"/>
              <a:pPr/>
              <a:t>20</a:t>
            </a:fld>
            <a:endParaRPr lang="en-US"/>
          </a:p>
        </p:txBody>
      </p:sp>
      <p:sp>
        <p:nvSpPr>
          <p:cNvPr id="5" name="Title 4">
            <a:extLst>
              <a:ext uri="{FF2B5EF4-FFF2-40B4-BE49-F238E27FC236}">
                <a16:creationId xmlns:a16="http://schemas.microsoft.com/office/drawing/2014/main" id="{16FFE25E-F8A6-E9B6-3524-528F900B3B7A}"/>
              </a:ext>
            </a:extLst>
          </p:cNvPr>
          <p:cNvSpPr>
            <a:spLocks noGrp="1"/>
          </p:cNvSpPr>
          <p:nvPr>
            <p:ph type="title"/>
          </p:nvPr>
        </p:nvSpPr>
        <p:spPr/>
        <p:txBody>
          <a:bodyPr>
            <a:normAutofit/>
          </a:bodyPr>
          <a:lstStyle/>
          <a:p>
            <a:r>
              <a:rPr lang="en-US" sz="2000" dirty="0"/>
              <a:t>THR Clinical Research Policies &amp; Resources </a:t>
            </a:r>
          </a:p>
        </p:txBody>
      </p:sp>
      <p:sp>
        <p:nvSpPr>
          <p:cNvPr id="7" name="Content Placeholder 6">
            <a:extLst>
              <a:ext uri="{FF2B5EF4-FFF2-40B4-BE49-F238E27FC236}">
                <a16:creationId xmlns:a16="http://schemas.microsoft.com/office/drawing/2014/main" id="{2C9CDBA0-2302-1262-64C3-CBDEF18249A0}"/>
              </a:ext>
            </a:extLst>
          </p:cNvPr>
          <p:cNvSpPr>
            <a:spLocks noGrp="1"/>
          </p:cNvSpPr>
          <p:nvPr>
            <p:ph sz="half" idx="2"/>
          </p:nvPr>
        </p:nvSpPr>
        <p:spPr>
          <a:xfrm>
            <a:off x="457200" y="1417638"/>
            <a:ext cx="8229600" cy="4146583"/>
          </a:xfrm>
        </p:spPr>
        <p:txBody>
          <a:bodyPr>
            <a:noAutofit/>
          </a:bodyPr>
          <a:lstStyle/>
          <a:p>
            <a:r>
              <a:rPr lang="en-US" sz="1600" dirty="0"/>
              <a:t>To Access THR Research Policies visit </a:t>
            </a:r>
            <a:r>
              <a:rPr lang="en-US" sz="1600" dirty="0">
                <a:hlinkClick r:id="rId2"/>
              </a:rPr>
              <a:t>https://thr.policytech.com/?public=true&amp;siteid=116</a:t>
            </a:r>
            <a:r>
              <a:rPr lang="en-US" sz="1600" dirty="0"/>
              <a:t> and type “Research” in the search field. </a:t>
            </a:r>
            <a:br>
              <a:rPr lang="en-US" sz="1600" dirty="0"/>
            </a:br>
            <a:endParaRPr lang="en-US" sz="1600" dirty="0"/>
          </a:p>
          <a:p>
            <a:r>
              <a:rPr lang="en-US" sz="1600" dirty="0"/>
              <a:t>To Access the THRE Webpage for more information on clinical research visit </a:t>
            </a:r>
            <a:r>
              <a:rPr lang="en-US" sz="1600" dirty="0">
                <a:hlinkClick r:id="rId3"/>
              </a:rPr>
              <a:t>https://www.texashealth.org/research</a:t>
            </a:r>
            <a:r>
              <a:rPr lang="en-US" sz="1600" dirty="0"/>
              <a:t>.</a:t>
            </a:r>
            <a:br>
              <a:rPr lang="en-US" sz="1600" dirty="0"/>
            </a:br>
            <a:endParaRPr lang="en-US" sz="1600" dirty="0"/>
          </a:p>
          <a:p>
            <a:pPr marL="0" indent="0">
              <a:buNone/>
            </a:pPr>
            <a:br>
              <a:rPr lang="en-US" sz="1400" dirty="0"/>
            </a:br>
            <a:br>
              <a:rPr lang="en-US" sz="1400" dirty="0"/>
            </a:br>
            <a:br>
              <a:rPr lang="en-US" sz="1400" dirty="0"/>
            </a:br>
            <a:br>
              <a:rPr lang="en-US" sz="1400" dirty="0"/>
            </a:br>
            <a:endParaRPr lang="en-US" sz="1400" dirty="0"/>
          </a:p>
        </p:txBody>
      </p:sp>
      <p:pic>
        <p:nvPicPr>
          <p:cNvPr id="3" name="Graphic 2" descr="Checkbox Checked with solid fill">
            <a:extLst>
              <a:ext uri="{FF2B5EF4-FFF2-40B4-BE49-F238E27FC236}">
                <a16:creationId xmlns:a16="http://schemas.microsoft.com/office/drawing/2014/main" id="{BFEA2417-9C3D-3F74-FEDB-EBABD78E44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90452" y="3886200"/>
            <a:ext cx="1907458" cy="1554162"/>
          </a:xfrm>
          <a:prstGeom prst="rect">
            <a:avLst/>
          </a:prstGeom>
        </p:spPr>
      </p:pic>
    </p:spTree>
    <p:extLst>
      <p:ext uri="{BB962C8B-B14F-4D97-AF65-F5344CB8AC3E}">
        <p14:creationId xmlns:p14="http://schemas.microsoft.com/office/powerpoint/2010/main" val="1236016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38125" y="6356350"/>
            <a:ext cx="561975" cy="365125"/>
          </a:xfrm>
        </p:spPr>
        <p:txBody>
          <a:bodyPr anchor="ctr">
            <a:normAutofit/>
          </a:bodyPr>
          <a:lstStyle/>
          <a:p>
            <a:pPr>
              <a:spcAft>
                <a:spcPts val="600"/>
              </a:spcAft>
            </a:pPr>
            <a:fld id="{BCBF9873-87BF-3E40-B65C-4328474BB062}" type="slidenum">
              <a:rPr lang="en-US" smtClean="0"/>
              <a:pPr>
                <a:spcAft>
                  <a:spcPts val="600"/>
                </a:spcAft>
              </a:pPr>
              <a:t>3</a:t>
            </a:fld>
            <a:endParaRPr lang="en-US"/>
          </a:p>
        </p:txBody>
      </p:sp>
      <p:sp>
        <p:nvSpPr>
          <p:cNvPr id="2" name="Title 1"/>
          <p:cNvSpPr>
            <a:spLocks noGrp="1"/>
          </p:cNvSpPr>
          <p:nvPr>
            <p:ph type="title"/>
          </p:nvPr>
        </p:nvSpPr>
        <p:spPr>
          <a:xfrm>
            <a:off x="457200" y="274638"/>
            <a:ext cx="8229600" cy="1143000"/>
          </a:xfrm>
        </p:spPr>
        <p:txBody>
          <a:bodyPr anchor="ctr">
            <a:normAutofit/>
          </a:bodyPr>
          <a:lstStyle/>
          <a:p>
            <a:r>
              <a:rPr lang="en-US" dirty="0"/>
              <a:t>Introduction</a:t>
            </a:r>
          </a:p>
        </p:txBody>
      </p:sp>
      <p:pic>
        <p:nvPicPr>
          <p:cNvPr id="6" name="Picture 5" descr="Group of people posing for a photo">
            <a:extLst>
              <a:ext uri="{FF2B5EF4-FFF2-40B4-BE49-F238E27FC236}">
                <a16:creationId xmlns:a16="http://schemas.microsoft.com/office/drawing/2014/main" id="{9B23F929-1C04-4614-840A-308A29761BD5}"/>
              </a:ext>
            </a:extLst>
          </p:cNvPr>
          <p:cNvPicPr>
            <a:picLocks noChangeAspect="1"/>
          </p:cNvPicPr>
          <p:nvPr/>
        </p:nvPicPr>
        <p:blipFill>
          <a:blip r:embed="rId2"/>
          <a:srcRect l="34761" r="5676" b="-1"/>
          <a:stretch>
            <a:fillRect/>
          </a:stretch>
        </p:blipFill>
        <p:spPr>
          <a:xfrm>
            <a:off x="457200" y="1917289"/>
            <a:ext cx="3456039" cy="3195485"/>
          </a:xfrm>
          <a:prstGeom prst="rect">
            <a:avLst/>
          </a:prstGeom>
          <a:noFill/>
        </p:spPr>
      </p:pic>
      <p:sp>
        <p:nvSpPr>
          <p:cNvPr id="3" name="Content Placeholder 2"/>
          <p:cNvSpPr>
            <a:spLocks noGrp="1"/>
          </p:cNvSpPr>
          <p:nvPr>
            <p:ph sz="half" idx="2"/>
          </p:nvPr>
        </p:nvSpPr>
        <p:spPr>
          <a:xfrm>
            <a:off x="4648200" y="1600200"/>
            <a:ext cx="4038600" cy="4525963"/>
          </a:xfrm>
        </p:spPr>
        <p:txBody>
          <a:bodyPr>
            <a:normAutofit/>
          </a:bodyPr>
          <a:lstStyle/>
          <a:p>
            <a:pPr>
              <a:lnSpc>
                <a:spcPct val="90000"/>
              </a:lnSpc>
            </a:pPr>
            <a:r>
              <a:rPr lang="en-US" sz="1500"/>
              <a:t>“When people are invited to participate in research, there is a strong belief that it should be their choice based on their understanding of what the study is about, and what the risks and benefits of the study are,” said Dr. Christine Grady, chief of the NIH Clinical Center Department of Bioethics, to Clinical Center Radio in a podcast.</a:t>
            </a:r>
            <a:br>
              <a:rPr lang="en-US" sz="1500"/>
            </a:br>
            <a:endParaRPr lang="en-US" sz="1500"/>
          </a:p>
          <a:p>
            <a:pPr>
              <a:lnSpc>
                <a:spcPct val="90000"/>
              </a:lnSpc>
            </a:pPr>
            <a:r>
              <a:rPr lang="en-US" sz="1500"/>
              <a:t>It is important to remember that researchers should take precautions in the planning, implementation and follow-up of studies to protect research participants.  </a:t>
            </a:r>
            <a:br>
              <a:rPr lang="en-US" sz="1500"/>
            </a:br>
            <a:endParaRPr lang="en-US" sz="1500"/>
          </a:p>
          <a:p>
            <a:pPr>
              <a:lnSpc>
                <a:spcPct val="90000"/>
              </a:lnSpc>
            </a:pPr>
            <a:r>
              <a:rPr lang="en-US" sz="1500"/>
              <a:t>Ethical guidelines are established for clinical research to protect patient volunteers and to preserve the integrity of the science. </a:t>
            </a:r>
            <a:br>
              <a:rPr lang="en-US" sz="1500"/>
            </a:br>
            <a:endParaRPr lang="en-US" sz="1500"/>
          </a:p>
          <a:p>
            <a:pPr marL="0" indent="0">
              <a:lnSpc>
                <a:spcPct val="90000"/>
              </a:lnSpc>
              <a:buNone/>
            </a:pPr>
            <a:endParaRPr lang="en-US" sz="1500"/>
          </a:p>
        </p:txBody>
      </p:sp>
    </p:spTree>
    <p:extLst>
      <p:ext uri="{BB962C8B-B14F-4D97-AF65-F5344CB8AC3E}">
        <p14:creationId xmlns:p14="http://schemas.microsoft.com/office/powerpoint/2010/main" val="1655019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CBF9873-87BF-3E40-B65C-4328474BB062}" type="slidenum">
              <a:rPr lang="en-US" smtClean="0"/>
              <a:pPr/>
              <a:t>4</a:t>
            </a:fld>
            <a:endParaRPr lang="en-US"/>
          </a:p>
        </p:txBody>
      </p:sp>
      <p:sp>
        <p:nvSpPr>
          <p:cNvPr id="4" name="Title 3"/>
          <p:cNvSpPr>
            <a:spLocks noGrp="1"/>
          </p:cNvSpPr>
          <p:nvPr>
            <p:ph type="title"/>
          </p:nvPr>
        </p:nvSpPr>
        <p:spPr>
          <a:xfrm>
            <a:off x="623888" y="690664"/>
            <a:ext cx="7886700" cy="933855"/>
          </a:xfrm>
        </p:spPr>
        <p:txBody>
          <a:bodyPr>
            <a:normAutofit/>
          </a:bodyPr>
          <a:lstStyle/>
          <a:p>
            <a:r>
              <a:rPr lang="en-US" sz="2000" dirty="0"/>
              <a:t>NIH Clinical Center – 7 Main Principles to Guide the Conduct of Ethical Research</a:t>
            </a:r>
          </a:p>
        </p:txBody>
      </p:sp>
      <p:sp>
        <p:nvSpPr>
          <p:cNvPr id="5" name="Text Placeholder 4"/>
          <p:cNvSpPr>
            <a:spLocks noGrp="1"/>
          </p:cNvSpPr>
          <p:nvPr>
            <p:ph type="body" idx="1"/>
          </p:nvPr>
        </p:nvSpPr>
        <p:spPr>
          <a:xfrm>
            <a:off x="623888" y="2052536"/>
            <a:ext cx="7886700" cy="4012088"/>
          </a:xfrm>
        </p:spPr>
        <p:txBody>
          <a:bodyPr>
            <a:normAutofit/>
          </a:bodyPr>
          <a:lstStyle/>
          <a:p>
            <a:pPr marL="342900" indent="-342900">
              <a:buFont typeface="Arial" panose="020B0604020202020204" pitchFamily="34" charset="0"/>
              <a:buChar char="•"/>
            </a:pPr>
            <a:r>
              <a:rPr lang="en-US" sz="1600" dirty="0"/>
              <a:t>Social &amp; Clinical Value</a:t>
            </a:r>
            <a:br>
              <a:rPr lang="en-US" sz="1600" dirty="0"/>
            </a:br>
            <a:endParaRPr lang="en-US" sz="1600" dirty="0"/>
          </a:p>
          <a:p>
            <a:pPr marL="342900" indent="-342900">
              <a:buFont typeface="Arial" panose="020B0604020202020204" pitchFamily="34" charset="0"/>
              <a:buChar char="•"/>
            </a:pPr>
            <a:r>
              <a:rPr lang="en-US" sz="1600" dirty="0"/>
              <a:t>Scientific Validity</a:t>
            </a:r>
            <a:br>
              <a:rPr lang="en-US" sz="1600" dirty="0"/>
            </a:br>
            <a:endParaRPr lang="en-US" sz="1600" dirty="0"/>
          </a:p>
          <a:p>
            <a:pPr marL="342900" indent="-342900">
              <a:buFont typeface="Arial" panose="020B0604020202020204" pitchFamily="34" charset="0"/>
              <a:buChar char="•"/>
            </a:pPr>
            <a:r>
              <a:rPr lang="en-US" sz="1600" dirty="0"/>
              <a:t>Fair Subject Selection</a:t>
            </a:r>
            <a:br>
              <a:rPr lang="en-US" sz="1600" dirty="0"/>
            </a:br>
            <a:endParaRPr lang="en-US" sz="1600" dirty="0"/>
          </a:p>
          <a:p>
            <a:pPr marL="342900" indent="-342900">
              <a:buFont typeface="Arial" panose="020B0604020202020204" pitchFamily="34" charset="0"/>
              <a:buChar char="•"/>
            </a:pPr>
            <a:r>
              <a:rPr lang="en-US" sz="1600" dirty="0"/>
              <a:t>Favorable Risk-Benefit Ratio</a:t>
            </a:r>
            <a:br>
              <a:rPr lang="en-US" sz="1600" dirty="0"/>
            </a:br>
            <a:endParaRPr lang="en-US" sz="1600" dirty="0"/>
          </a:p>
          <a:p>
            <a:pPr marL="342900" indent="-342900">
              <a:buFont typeface="Arial" panose="020B0604020202020204" pitchFamily="34" charset="0"/>
              <a:buChar char="•"/>
            </a:pPr>
            <a:r>
              <a:rPr lang="en-US" sz="1600" dirty="0"/>
              <a:t>Independent Review</a:t>
            </a:r>
            <a:br>
              <a:rPr lang="en-US" sz="1600" dirty="0"/>
            </a:br>
            <a:endParaRPr lang="en-US" sz="1600" dirty="0"/>
          </a:p>
          <a:p>
            <a:pPr marL="342900" indent="-342900">
              <a:buFont typeface="Arial" panose="020B0604020202020204" pitchFamily="34" charset="0"/>
              <a:buChar char="•"/>
            </a:pPr>
            <a:r>
              <a:rPr lang="en-US" sz="1600" dirty="0"/>
              <a:t>Informed Consent</a:t>
            </a:r>
            <a:br>
              <a:rPr lang="en-US" sz="1600" dirty="0"/>
            </a:br>
            <a:endParaRPr lang="en-US" sz="1600" dirty="0"/>
          </a:p>
          <a:p>
            <a:pPr marL="342900" indent="-342900">
              <a:buFont typeface="Arial" panose="020B0604020202020204" pitchFamily="34" charset="0"/>
              <a:buChar char="•"/>
            </a:pPr>
            <a:r>
              <a:rPr lang="en-US" sz="1600" dirty="0"/>
              <a:t>Respect for Potential &amp; Enrolled Subjects</a:t>
            </a:r>
          </a:p>
        </p:txBody>
      </p:sp>
    </p:spTree>
    <p:extLst>
      <p:ext uri="{BB962C8B-B14F-4D97-AF65-F5344CB8AC3E}">
        <p14:creationId xmlns:p14="http://schemas.microsoft.com/office/powerpoint/2010/main" val="1510957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CBF9873-87BF-3E40-B65C-4328474BB062}" type="slidenum">
              <a:rPr lang="en-US" smtClean="0"/>
              <a:pPr/>
              <a:t>5</a:t>
            </a:fld>
            <a:endParaRPr lang="en-US"/>
          </a:p>
        </p:txBody>
      </p:sp>
      <p:sp>
        <p:nvSpPr>
          <p:cNvPr id="4" name="Title 3"/>
          <p:cNvSpPr>
            <a:spLocks noGrp="1"/>
          </p:cNvSpPr>
          <p:nvPr>
            <p:ph type="title"/>
          </p:nvPr>
        </p:nvSpPr>
        <p:spPr/>
        <p:txBody>
          <a:bodyPr>
            <a:normAutofit/>
          </a:bodyPr>
          <a:lstStyle/>
          <a:p>
            <a:r>
              <a:rPr lang="en-US" sz="2000" dirty="0"/>
              <a:t>Social &amp; Clinical Value</a:t>
            </a:r>
          </a:p>
        </p:txBody>
      </p:sp>
      <p:sp>
        <p:nvSpPr>
          <p:cNvPr id="5" name="Content Placeholder 4"/>
          <p:cNvSpPr>
            <a:spLocks noGrp="1"/>
          </p:cNvSpPr>
          <p:nvPr>
            <p:ph sz="half" idx="1"/>
          </p:nvPr>
        </p:nvSpPr>
        <p:spPr>
          <a:xfrm>
            <a:off x="457199" y="1682886"/>
            <a:ext cx="8229599" cy="3657599"/>
          </a:xfrm>
        </p:spPr>
        <p:txBody>
          <a:bodyPr>
            <a:normAutofit/>
          </a:bodyPr>
          <a:lstStyle/>
          <a:p>
            <a:r>
              <a:rPr lang="en-US" sz="1600" dirty="0"/>
              <a:t>Every research study is designed to answer a specific question. The answer should be important enough to justify asking people to accept some risk or inconvenience for others. In other words, answers to the research question should contribute to scientific understanding of health or improve our ways of preventing, treating, or caring for people with a given disease to justify exposing participants to the risk and burden of research. </a:t>
            </a:r>
          </a:p>
          <a:p>
            <a:endParaRPr lang="en-US" sz="1600" dirty="0"/>
          </a:p>
          <a:p>
            <a:endParaRPr lang="en-US" sz="1600" dirty="0"/>
          </a:p>
        </p:txBody>
      </p:sp>
      <p:pic>
        <p:nvPicPr>
          <p:cNvPr id="3" name="Picture 2" descr="Group of students working in library">
            <a:extLst>
              <a:ext uri="{FF2B5EF4-FFF2-40B4-BE49-F238E27FC236}">
                <a16:creationId xmlns:a16="http://schemas.microsoft.com/office/drawing/2014/main" id="{AF196D52-9303-5EBB-7B9E-390B247BE81F}"/>
              </a:ext>
            </a:extLst>
          </p:cNvPr>
          <p:cNvPicPr>
            <a:picLocks noChangeAspect="1"/>
          </p:cNvPicPr>
          <p:nvPr/>
        </p:nvPicPr>
        <p:blipFill>
          <a:blip r:embed="rId2"/>
          <a:stretch>
            <a:fillRect/>
          </a:stretch>
        </p:blipFill>
        <p:spPr>
          <a:xfrm>
            <a:off x="2081719" y="3429000"/>
            <a:ext cx="4951379" cy="2475689"/>
          </a:xfrm>
          <a:prstGeom prst="rect">
            <a:avLst/>
          </a:prstGeom>
        </p:spPr>
      </p:pic>
    </p:spTree>
    <p:extLst>
      <p:ext uri="{BB962C8B-B14F-4D97-AF65-F5344CB8AC3E}">
        <p14:creationId xmlns:p14="http://schemas.microsoft.com/office/powerpoint/2010/main" val="3954540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BCBF9873-87BF-3E40-B65C-4328474BB062}" type="slidenum">
              <a:rPr lang="en-US" smtClean="0"/>
              <a:pPr/>
              <a:t>6</a:t>
            </a:fld>
            <a:endParaRPr lang="en-US"/>
          </a:p>
        </p:txBody>
      </p:sp>
      <p:sp>
        <p:nvSpPr>
          <p:cNvPr id="5" name="Title 4"/>
          <p:cNvSpPr>
            <a:spLocks noGrp="1"/>
          </p:cNvSpPr>
          <p:nvPr>
            <p:ph type="title"/>
          </p:nvPr>
        </p:nvSpPr>
        <p:spPr/>
        <p:txBody>
          <a:bodyPr>
            <a:normAutofit/>
          </a:bodyPr>
          <a:lstStyle/>
          <a:p>
            <a:r>
              <a:rPr lang="en-US" sz="2000" dirty="0"/>
              <a:t>Scientific Validity</a:t>
            </a:r>
          </a:p>
        </p:txBody>
      </p:sp>
      <p:sp>
        <p:nvSpPr>
          <p:cNvPr id="7" name="Content Placeholder 6"/>
          <p:cNvSpPr>
            <a:spLocks noGrp="1"/>
          </p:cNvSpPr>
          <p:nvPr>
            <p:ph sz="half" idx="2"/>
          </p:nvPr>
        </p:nvSpPr>
        <p:spPr>
          <a:xfrm>
            <a:off x="457200" y="1731523"/>
            <a:ext cx="8229600" cy="3287949"/>
          </a:xfrm>
        </p:spPr>
        <p:txBody>
          <a:bodyPr>
            <a:normAutofit/>
          </a:bodyPr>
          <a:lstStyle/>
          <a:p>
            <a:r>
              <a:rPr lang="en-US" sz="1600" dirty="0"/>
              <a:t>A study should be designed in a way that will get an understandable answer to the important research question. This includes considering whether the question asked is answerable, whether the research methods are valid and feasible, and whether the study is designed with accepted principles, clear methods and reliable practices. Invalid research is unethical because it is a waste of resources and exposes people to risk for no purpose. </a:t>
            </a:r>
          </a:p>
          <a:p>
            <a:endParaRPr lang="en-US" sz="1600" dirty="0"/>
          </a:p>
          <a:p>
            <a:endParaRPr lang="en-US" sz="1600" dirty="0"/>
          </a:p>
        </p:txBody>
      </p:sp>
      <p:pic>
        <p:nvPicPr>
          <p:cNvPr id="3" name="Graphic 2" descr="Clipboard with solid fill">
            <a:extLst>
              <a:ext uri="{FF2B5EF4-FFF2-40B4-BE49-F238E27FC236}">
                <a16:creationId xmlns:a16="http://schemas.microsoft.com/office/drawing/2014/main" id="{B69FB471-6B0E-3694-7DC0-F84EAFF3CE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54877" y="4056434"/>
            <a:ext cx="1429966" cy="1196502"/>
          </a:xfrm>
          <a:prstGeom prst="rect">
            <a:avLst/>
          </a:prstGeom>
        </p:spPr>
      </p:pic>
    </p:spTree>
    <p:extLst>
      <p:ext uri="{BB962C8B-B14F-4D97-AF65-F5344CB8AC3E}">
        <p14:creationId xmlns:p14="http://schemas.microsoft.com/office/powerpoint/2010/main" val="3688706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B803F-3070-5907-CCC7-6C97738BF1B9}"/>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898A76CD-AACD-0D1A-6F97-726BF61E5C54}"/>
              </a:ext>
            </a:extLst>
          </p:cNvPr>
          <p:cNvSpPr>
            <a:spLocks noGrp="1"/>
          </p:cNvSpPr>
          <p:nvPr>
            <p:ph type="sldNum" sz="quarter" idx="12"/>
          </p:nvPr>
        </p:nvSpPr>
        <p:spPr/>
        <p:txBody>
          <a:bodyPr/>
          <a:lstStyle/>
          <a:p>
            <a:fld id="{BCBF9873-87BF-3E40-B65C-4328474BB062}" type="slidenum">
              <a:rPr lang="en-US" smtClean="0"/>
              <a:pPr/>
              <a:t>7</a:t>
            </a:fld>
            <a:endParaRPr lang="en-US"/>
          </a:p>
        </p:txBody>
      </p:sp>
      <p:sp>
        <p:nvSpPr>
          <p:cNvPr id="5" name="Title 4">
            <a:extLst>
              <a:ext uri="{FF2B5EF4-FFF2-40B4-BE49-F238E27FC236}">
                <a16:creationId xmlns:a16="http://schemas.microsoft.com/office/drawing/2014/main" id="{76416D6B-CFAA-6891-4D2C-14149227521A}"/>
              </a:ext>
            </a:extLst>
          </p:cNvPr>
          <p:cNvSpPr>
            <a:spLocks noGrp="1"/>
          </p:cNvSpPr>
          <p:nvPr>
            <p:ph type="title"/>
          </p:nvPr>
        </p:nvSpPr>
        <p:spPr/>
        <p:txBody>
          <a:bodyPr>
            <a:normAutofit/>
          </a:bodyPr>
          <a:lstStyle/>
          <a:p>
            <a:r>
              <a:rPr lang="en-US" sz="2000" dirty="0"/>
              <a:t>Fair Subject Selection</a:t>
            </a:r>
          </a:p>
        </p:txBody>
      </p:sp>
      <p:sp>
        <p:nvSpPr>
          <p:cNvPr id="7" name="Content Placeholder 6">
            <a:extLst>
              <a:ext uri="{FF2B5EF4-FFF2-40B4-BE49-F238E27FC236}">
                <a16:creationId xmlns:a16="http://schemas.microsoft.com/office/drawing/2014/main" id="{690773C9-1432-7E6A-5580-47061ED0B174}"/>
              </a:ext>
            </a:extLst>
          </p:cNvPr>
          <p:cNvSpPr>
            <a:spLocks noGrp="1"/>
          </p:cNvSpPr>
          <p:nvPr>
            <p:ph sz="half" idx="2"/>
          </p:nvPr>
        </p:nvSpPr>
        <p:spPr>
          <a:xfrm>
            <a:off x="457200" y="1673157"/>
            <a:ext cx="8229600" cy="3083669"/>
          </a:xfrm>
        </p:spPr>
        <p:txBody>
          <a:bodyPr>
            <a:normAutofit/>
          </a:bodyPr>
          <a:lstStyle/>
          <a:p>
            <a:r>
              <a:rPr lang="en-US" sz="1600" dirty="0"/>
              <a:t>The primary basis for recruiting participants should be the scientific goals of the study – not vulnerability, privilege, or other unrelated factors. Participants who accept the risks of research should be in a position to enjoy its benefits. Specific groups of participants (for example, women or children) should not be excluded from the research opportunities without a good scientific reason or a particular susceptibility risk. </a:t>
            </a:r>
          </a:p>
          <a:p>
            <a:endParaRPr lang="en-US" sz="1600" dirty="0"/>
          </a:p>
          <a:p>
            <a:endParaRPr lang="en-US" sz="1600" dirty="0"/>
          </a:p>
        </p:txBody>
      </p:sp>
      <p:pic>
        <p:nvPicPr>
          <p:cNvPr id="3" name="Picture 2" descr="Stick figure families holding hands">
            <a:extLst>
              <a:ext uri="{FF2B5EF4-FFF2-40B4-BE49-F238E27FC236}">
                <a16:creationId xmlns:a16="http://schemas.microsoft.com/office/drawing/2014/main" id="{29D86874-9784-6CA6-E73E-C8CEFF4FD67D}"/>
              </a:ext>
            </a:extLst>
          </p:cNvPr>
          <p:cNvPicPr>
            <a:picLocks noChangeAspect="1"/>
          </p:cNvPicPr>
          <p:nvPr/>
        </p:nvPicPr>
        <p:blipFill>
          <a:blip r:embed="rId2"/>
          <a:stretch>
            <a:fillRect/>
          </a:stretch>
        </p:blipFill>
        <p:spPr>
          <a:xfrm>
            <a:off x="1498060" y="3317132"/>
            <a:ext cx="6118697" cy="2120630"/>
          </a:xfrm>
          <a:prstGeom prst="rect">
            <a:avLst/>
          </a:prstGeom>
        </p:spPr>
      </p:pic>
    </p:spTree>
    <p:extLst>
      <p:ext uri="{BB962C8B-B14F-4D97-AF65-F5344CB8AC3E}">
        <p14:creationId xmlns:p14="http://schemas.microsoft.com/office/powerpoint/2010/main" val="21478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470E-7B08-7540-90F8-1BF8EEA0DFE7}"/>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FF952624-EA3D-B9C0-3B61-64736B757B25}"/>
              </a:ext>
            </a:extLst>
          </p:cNvPr>
          <p:cNvSpPr>
            <a:spLocks noGrp="1"/>
          </p:cNvSpPr>
          <p:nvPr>
            <p:ph type="sldNum" sz="quarter" idx="12"/>
          </p:nvPr>
        </p:nvSpPr>
        <p:spPr/>
        <p:txBody>
          <a:bodyPr/>
          <a:lstStyle/>
          <a:p>
            <a:fld id="{BCBF9873-87BF-3E40-B65C-4328474BB062}" type="slidenum">
              <a:rPr lang="en-US" smtClean="0"/>
              <a:pPr/>
              <a:t>8</a:t>
            </a:fld>
            <a:endParaRPr lang="en-US"/>
          </a:p>
        </p:txBody>
      </p:sp>
      <p:sp>
        <p:nvSpPr>
          <p:cNvPr id="5" name="Title 4">
            <a:extLst>
              <a:ext uri="{FF2B5EF4-FFF2-40B4-BE49-F238E27FC236}">
                <a16:creationId xmlns:a16="http://schemas.microsoft.com/office/drawing/2014/main" id="{7F0B4AB2-6448-A185-A672-79AD01998ED6}"/>
              </a:ext>
            </a:extLst>
          </p:cNvPr>
          <p:cNvSpPr>
            <a:spLocks noGrp="1"/>
          </p:cNvSpPr>
          <p:nvPr>
            <p:ph type="title"/>
          </p:nvPr>
        </p:nvSpPr>
        <p:spPr/>
        <p:txBody>
          <a:bodyPr>
            <a:normAutofit/>
          </a:bodyPr>
          <a:lstStyle/>
          <a:p>
            <a:r>
              <a:rPr lang="en-US" sz="2000" dirty="0"/>
              <a:t>Favorable Risk-Benefit Ratio</a:t>
            </a:r>
          </a:p>
        </p:txBody>
      </p:sp>
      <p:sp>
        <p:nvSpPr>
          <p:cNvPr id="7" name="Content Placeholder 6">
            <a:extLst>
              <a:ext uri="{FF2B5EF4-FFF2-40B4-BE49-F238E27FC236}">
                <a16:creationId xmlns:a16="http://schemas.microsoft.com/office/drawing/2014/main" id="{AE8B6F90-5E97-A85B-A223-81BEF39902AB}"/>
              </a:ext>
            </a:extLst>
          </p:cNvPr>
          <p:cNvSpPr>
            <a:spLocks noGrp="1"/>
          </p:cNvSpPr>
          <p:nvPr>
            <p:ph sz="half" idx="2"/>
          </p:nvPr>
        </p:nvSpPr>
        <p:spPr>
          <a:xfrm>
            <a:off x="457200" y="1741251"/>
            <a:ext cx="8229600" cy="3307404"/>
          </a:xfrm>
        </p:spPr>
        <p:txBody>
          <a:bodyPr>
            <a:normAutofit/>
          </a:bodyPr>
          <a:lstStyle/>
          <a:p>
            <a:r>
              <a:rPr lang="en-US" sz="1600" dirty="0"/>
              <a:t>Uncertainty about the degree of risks and benefits associated with a clinical research study is inherent. Research risks may be trivial or serious, transient or long-term. Risks can be physical, psychological, economic or social. Everything should be done to minimize the risks and inconvenience to research participants to maximize the potential benefits, and to determine that the potential benefits are proportionate to, or outweigh, the risks. </a:t>
            </a:r>
          </a:p>
          <a:p>
            <a:endParaRPr lang="en-US" sz="1600" dirty="0"/>
          </a:p>
          <a:p>
            <a:endParaRPr lang="en-US" sz="1600" dirty="0"/>
          </a:p>
        </p:txBody>
      </p:sp>
      <p:pic>
        <p:nvPicPr>
          <p:cNvPr id="3" name="Graphic 2" descr="Scales of justice outline">
            <a:extLst>
              <a:ext uri="{FF2B5EF4-FFF2-40B4-BE49-F238E27FC236}">
                <a16:creationId xmlns:a16="http://schemas.microsoft.com/office/drawing/2014/main" id="{C8A577CD-A93C-1BDC-FD86-859F58CAD4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18689" y="4056434"/>
            <a:ext cx="1780162" cy="1498060"/>
          </a:xfrm>
          <a:prstGeom prst="rect">
            <a:avLst/>
          </a:prstGeom>
        </p:spPr>
      </p:pic>
    </p:spTree>
    <p:extLst>
      <p:ext uri="{BB962C8B-B14F-4D97-AF65-F5344CB8AC3E}">
        <p14:creationId xmlns:p14="http://schemas.microsoft.com/office/powerpoint/2010/main" val="154542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4A828-62E0-92DC-6FF7-B76239307D63}"/>
            </a:ext>
          </a:extLst>
        </p:cNvPr>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185F174B-37CB-50C1-8255-5A4AEDF3252C}"/>
              </a:ext>
            </a:extLst>
          </p:cNvPr>
          <p:cNvSpPr>
            <a:spLocks noGrp="1"/>
          </p:cNvSpPr>
          <p:nvPr>
            <p:ph type="sldNum" sz="quarter" idx="12"/>
          </p:nvPr>
        </p:nvSpPr>
        <p:spPr/>
        <p:txBody>
          <a:bodyPr/>
          <a:lstStyle/>
          <a:p>
            <a:fld id="{BCBF9873-87BF-3E40-B65C-4328474BB062}" type="slidenum">
              <a:rPr lang="en-US" smtClean="0"/>
              <a:pPr/>
              <a:t>9</a:t>
            </a:fld>
            <a:endParaRPr lang="en-US"/>
          </a:p>
        </p:txBody>
      </p:sp>
      <p:sp>
        <p:nvSpPr>
          <p:cNvPr id="5" name="Title 4">
            <a:extLst>
              <a:ext uri="{FF2B5EF4-FFF2-40B4-BE49-F238E27FC236}">
                <a16:creationId xmlns:a16="http://schemas.microsoft.com/office/drawing/2014/main" id="{307D77CD-2247-D662-BB28-50FC220C2570}"/>
              </a:ext>
            </a:extLst>
          </p:cNvPr>
          <p:cNvSpPr>
            <a:spLocks noGrp="1"/>
          </p:cNvSpPr>
          <p:nvPr>
            <p:ph type="title"/>
          </p:nvPr>
        </p:nvSpPr>
        <p:spPr/>
        <p:txBody>
          <a:bodyPr>
            <a:normAutofit/>
          </a:bodyPr>
          <a:lstStyle/>
          <a:p>
            <a:r>
              <a:rPr lang="en-US" sz="2000" dirty="0"/>
              <a:t>Independent Review</a:t>
            </a:r>
          </a:p>
        </p:txBody>
      </p:sp>
      <p:sp>
        <p:nvSpPr>
          <p:cNvPr id="7" name="Content Placeholder 6">
            <a:extLst>
              <a:ext uri="{FF2B5EF4-FFF2-40B4-BE49-F238E27FC236}">
                <a16:creationId xmlns:a16="http://schemas.microsoft.com/office/drawing/2014/main" id="{669BB836-1CD1-7582-4A42-F80F68E9D039}"/>
              </a:ext>
            </a:extLst>
          </p:cNvPr>
          <p:cNvSpPr>
            <a:spLocks noGrp="1"/>
          </p:cNvSpPr>
          <p:nvPr>
            <p:ph sz="half" idx="2"/>
          </p:nvPr>
        </p:nvSpPr>
        <p:spPr>
          <a:xfrm>
            <a:off x="457200" y="1780162"/>
            <a:ext cx="8229600" cy="3229583"/>
          </a:xfrm>
        </p:spPr>
        <p:txBody>
          <a:bodyPr>
            <a:normAutofit/>
          </a:bodyPr>
          <a:lstStyle/>
          <a:p>
            <a:r>
              <a:rPr lang="en-US" sz="1600" dirty="0"/>
              <a:t>To minimize potential conflicts of interest and make sure a study is ethically acceptable before it starts, an independent review panel should review the proposal and ask important questions including: Are those conducting the trial sufficiently free of bias? Is the study doing all it can to protect research participants? Has the trial been ethically designed and is the risk-benefit ratio favorable? The panel also monitors a study while it is ongoing.  </a:t>
            </a:r>
          </a:p>
        </p:txBody>
      </p:sp>
    </p:spTree>
    <p:extLst>
      <p:ext uri="{BB962C8B-B14F-4D97-AF65-F5344CB8AC3E}">
        <p14:creationId xmlns:p14="http://schemas.microsoft.com/office/powerpoint/2010/main" val="882404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TH Green">
      <a:srgbClr val="009543"/>
    </a:custClr>
    <a:custClr name="TH Blue">
      <a:srgbClr val="003798"/>
    </a:custClr>
    <a:custClr name="Lime">
      <a:srgbClr val="54B948"/>
    </a:custClr>
    <a:custClr name="Soft Blue">
      <a:srgbClr val="0077C8"/>
    </a:custClr>
    <a:custClr name="Orange">
      <a:srgbClr val="FF8200"/>
    </a:custClr>
    <a:custClr name="Bright Blue">
      <a:srgbClr val="00A9CE"/>
    </a:custClr>
    <a:custClr name="Gold">
      <a:srgbClr val="FFB81C"/>
    </a:custClr>
    <a:custClr name="Pink">
      <a:srgbClr val="E31C79"/>
    </a:custClr>
    <a:custClr name="Teal">
      <a:srgbClr val="00A499"/>
    </a:custClr>
  </a:custClrLst>
  <a:extLst>
    <a:ext uri="{05A4C25C-085E-4340-85A3-A5531E510DB2}">
      <thm15:themeFamily xmlns:thm15="http://schemas.microsoft.com/office/thememl/2012/main" name="Office Theme" id="{ADE180AC-3316-4407-B8C4-4B334DD8A025}" vid="{D8669E36-48A3-4AAE-981E-AD86EF1687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47B0994CF4774690C7DCA3829C9A37" ma:contentTypeVersion="20" ma:contentTypeDescription="Create a new document." ma:contentTypeScope="" ma:versionID="5e1260a08aeb3512dc443087f896e643">
  <xsd:schema xmlns:xsd="http://www.w3.org/2001/XMLSchema" xmlns:xs="http://www.w3.org/2001/XMLSchema" xmlns:p="http://schemas.microsoft.com/office/2006/metadata/properties" xmlns:ns2="ec2f4b92-435f-4ea9-a6a4-60251e1e104b" xmlns:ns3="53fe7c45-93dd-4d09-b96e-6e98fe245a46" xmlns:ns4="d11e29a7-46c2-446a-b486-57ed413a83ca" targetNamespace="http://schemas.microsoft.com/office/2006/metadata/properties" ma:root="true" ma:fieldsID="c5eedaad5c1eae0084a2a981439a412d" ns2:_="" ns3:_="" ns4:_="">
    <xsd:import namespace="ec2f4b92-435f-4ea9-a6a4-60251e1e104b"/>
    <xsd:import namespace="53fe7c45-93dd-4d09-b96e-6e98fe245a46"/>
    <xsd:import namespace="d11e29a7-46c2-446a-b486-57ed413a83ca"/>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CG_Data_x0020_Type" minOccurs="0"/>
                <xsd:element ref="ns4:CG_Classification" minOccurs="0"/>
                <xsd:element ref="ns4:CG_Critical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f4b92-435f-4ea9-a6a4-60251e1e104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fe7c45-93dd-4d09-b96e-6e98fe245a46"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11e29a7-46c2-446a-b486-57ed413a83c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CG_Data_x0020_Type" ma:index="19" nillable="true" ma:displayName="CG_Data Type" ma:internalName="CG_Data_x0020_Type">
      <xsd:simpleType>
        <xsd:restriction base="dms:Text"/>
      </xsd:simpleType>
    </xsd:element>
    <xsd:element name="CG_Classification" ma:index="20" nillable="true" ma:displayName="CG_Classification" ma:internalName="CG_Classification">
      <xsd:simpleType>
        <xsd:restriction base="dms:Text"/>
      </xsd:simpleType>
    </xsd:element>
    <xsd:element name="CG_Criticality" ma:index="21" nillable="true" ma:displayName="CG_Criticality" ma:internalName="CG_Criticalit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G_Data_x0020_Type xmlns="d11e29a7-46c2-446a-b486-57ed413a83ca">None</CG_Data_x0020_Type>
    <CG_Criticality xmlns="d11e29a7-46c2-446a-b486-57ed413a83ca">None</CG_Criticality>
    <CG_Classification xmlns="d11e29a7-46c2-446a-b486-57ed413a83ca">Confidential</CG_Classification>
  </documentManagement>
</p:properties>
</file>

<file path=customXml/itemProps1.xml><?xml version="1.0" encoding="utf-8"?>
<ds:datastoreItem xmlns:ds="http://schemas.openxmlformats.org/officeDocument/2006/customXml" ds:itemID="{D949B1A7-E18C-41A5-A4F1-A9F770E148A5}">
  <ds:schemaRefs>
    <ds:schemaRef ds:uri="http://schemas.microsoft.com/sharepoint/v3/contenttype/forms"/>
  </ds:schemaRefs>
</ds:datastoreItem>
</file>

<file path=customXml/itemProps2.xml><?xml version="1.0" encoding="utf-8"?>
<ds:datastoreItem xmlns:ds="http://schemas.openxmlformats.org/officeDocument/2006/customXml" ds:itemID="{B1ACE934-B9C9-4917-813B-053B8BB6D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f4b92-435f-4ea9-a6a4-60251e1e104b"/>
    <ds:schemaRef ds:uri="53fe7c45-93dd-4d09-b96e-6e98fe245a46"/>
    <ds:schemaRef ds:uri="d11e29a7-46c2-446a-b486-57ed413a8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BF0835-F7D3-4579-8809-9A32A2B3D35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d11e29a7-46c2-446a-b486-57ed413a83ca"/>
    <ds:schemaRef ds:uri="http://schemas.microsoft.com/office/infopath/2007/PartnerControls"/>
    <ds:schemaRef ds:uri="ec2f4b92-435f-4ea9-a6a4-60251e1e104b"/>
    <ds:schemaRef ds:uri="53fe7c45-93dd-4d09-b96e-6e98fe245a4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444</TotalTime>
  <Words>2463</Words>
  <Application>Microsoft Office PowerPoint</Application>
  <PresentationFormat>On-screen Show (4:3)</PresentationFormat>
  <Paragraphs>91</Paragraphs>
  <Slides>20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20</vt:i4>
      </vt:variant>
    </vt:vector>
  </HeadingPairs>
  <TitlesOfParts>
    <vt:vector size="22" baseType="lpstr">
      <vt:lpstr>Arial</vt:lpstr>
      <vt:lpstr>Office Theme</vt:lpstr>
      <vt:lpstr>PowerPoint Presentation</vt:lpstr>
      <vt:lpstr>PowerPoint Presentation</vt:lpstr>
      <vt:lpstr>Introduction</vt:lpstr>
      <vt:lpstr>NIH Clinical Center – 7 Main Principles to Guide the Conduct of Ethical Research</vt:lpstr>
      <vt:lpstr>Social &amp; Clinical Value</vt:lpstr>
      <vt:lpstr>Scientific Validity</vt:lpstr>
      <vt:lpstr>Fair Subject Selection</vt:lpstr>
      <vt:lpstr>Favorable Risk-Benefit Ratio</vt:lpstr>
      <vt:lpstr>Independent Review</vt:lpstr>
      <vt:lpstr>Informed Consent</vt:lpstr>
      <vt:lpstr>Respect for Potential and Enrolled Participants</vt:lpstr>
      <vt:lpstr>Influential Codes of Ethics and Regulations that Guide Ethical Clinical Research </vt:lpstr>
      <vt:lpstr>Nuremberg Code (1947)</vt:lpstr>
      <vt:lpstr>Declaration of Helsinki (2000) </vt:lpstr>
      <vt:lpstr>Belmont Report (1979) </vt:lpstr>
      <vt:lpstr>Council for International Organizations of Medical Sciences - CIOMS (2002) </vt:lpstr>
      <vt:lpstr>Council for International Organizations of Medical Sciences - CIOMS (2002) Con’t </vt:lpstr>
      <vt:lpstr>Council for International Organizations of Medical Sciences - CIOMS (2002) Con’t</vt:lpstr>
      <vt:lpstr>U.S. Common Rule (1991)</vt:lpstr>
      <vt:lpstr>THR Clinical Research Policies &amp;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Health Lecture Series</dc:title>
  <dc:creator>Alex</dc:creator>
  <cp:lastModifiedBy>Cantrell, Carrie</cp:lastModifiedBy>
  <cp:revision>52</cp:revision>
  <dcterms:created xsi:type="dcterms:W3CDTF">2015-06-19T19:03:17Z</dcterms:created>
  <dcterms:modified xsi:type="dcterms:W3CDTF">2025-08-07T16:46:32Z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0x0101004F47B0994CF4774690C7DCA3829C9A37</vt:lpwstr>
  </property>
</Properties>
</file>