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20"/>
  </p:notesMasterIdLst>
  <p:handoutMasterIdLst>
    <p:handoutMasterId r:id="rId21"/>
  </p:handoutMasterIdLst>
  <p:sldIdLst>
    <p:sldId id="266" r:id="rId5"/>
    <p:sldId id="267" r:id="rId6"/>
    <p:sldId id="258" r:id="rId7"/>
    <p:sldId id="268" r:id="rId8"/>
    <p:sldId id="269" r:id="rId9"/>
    <p:sldId id="270" r:id="rId10"/>
    <p:sldId id="271" r:id="rId11"/>
    <p:sldId id="272" r:id="rId12"/>
    <p:sldId id="273" r:id="rId13"/>
    <p:sldId id="274" r:id="rId14"/>
    <p:sldId id="275" r:id="rId15"/>
    <p:sldId id="276" r:id="rId16"/>
    <p:sldId id="277" r:id="rId17"/>
    <p:sldId id="279" r:id="rId18"/>
    <p:sldId id="278"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AF38"/>
    <a:srgbClr val="3FAE2A"/>
    <a:srgbClr val="00539B"/>
    <a:srgbClr val="0077C8"/>
    <a:srgbClr val="012486"/>
    <a:srgbClr val="3BA42A"/>
    <a:srgbClr val="118633"/>
    <a:srgbClr val="00A1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E7BC63-8B69-42AD-BA59-47CD7916833A}" v="7" dt="2025-08-07T16:28:22.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94" autoAdjust="0"/>
  </p:normalViewPr>
  <p:slideViewPr>
    <p:cSldViewPr snapToGrid="0" snapToObjects="1">
      <p:cViewPr varScale="1">
        <p:scale>
          <a:sx n="78" d="100"/>
          <a:sy n="78" d="100"/>
        </p:scale>
        <p:origin x="72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73" d="100"/>
          <a:sy n="73" d="100"/>
        </p:scale>
        <p:origin x="317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trell, Carrie" userId="e9260fd1-0467-4b81-9027-9354690bb536" providerId="ADAL" clId="{F7E7BC63-8B69-42AD-BA59-47CD7916833A}"/>
    <pc:docChg chg="undo custSel modSld">
      <pc:chgData name="Cantrell, Carrie" userId="e9260fd1-0467-4b81-9027-9354690bb536" providerId="ADAL" clId="{F7E7BC63-8B69-42AD-BA59-47CD7916833A}" dt="2025-08-07T16:28:30.228" v="81" actId="1076"/>
      <pc:docMkLst>
        <pc:docMk/>
      </pc:docMkLst>
      <pc:sldChg chg="addSp delSp modSp mod modClrScheme chgLayout">
        <pc:chgData name="Cantrell, Carrie" userId="e9260fd1-0467-4b81-9027-9354690bb536" providerId="ADAL" clId="{F7E7BC63-8B69-42AD-BA59-47CD7916833A}" dt="2025-08-07T16:13:58.665" v="26" actId="14100"/>
        <pc:sldMkLst>
          <pc:docMk/>
          <pc:sldMk cId="1192936033" sldId="268"/>
        </pc:sldMkLst>
        <pc:spChg chg="mod">
          <ac:chgData name="Cantrell, Carrie" userId="e9260fd1-0467-4b81-9027-9354690bb536" providerId="ADAL" clId="{F7E7BC63-8B69-42AD-BA59-47CD7916833A}" dt="2025-08-07T16:13:49.187" v="24" actId="26606"/>
          <ac:spMkLst>
            <pc:docMk/>
            <pc:sldMk cId="1192936033" sldId="268"/>
            <ac:spMk id="2" creationId="{FC4567EE-B078-6B4C-5088-4696C90BCE98}"/>
          </ac:spMkLst>
        </pc:spChg>
        <pc:spChg chg="mod">
          <ac:chgData name="Cantrell, Carrie" userId="e9260fd1-0467-4b81-9027-9354690bb536" providerId="ADAL" clId="{F7E7BC63-8B69-42AD-BA59-47CD7916833A}" dt="2025-08-07T16:13:49.187" v="24" actId="26606"/>
          <ac:spMkLst>
            <pc:docMk/>
            <pc:sldMk cId="1192936033" sldId="268"/>
            <ac:spMk id="3" creationId="{3E80322F-F58E-CF2B-6CA0-6D840DA60691}"/>
          </ac:spMkLst>
        </pc:spChg>
        <pc:spChg chg="mod ord">
          <ac:chgData name="Cantrell, Carrie" userId="e9260fd1-0467-4b81-9027-9354690bb536" providerId="ADAL" clId="{F7E7BC63-8B69-42AD-BA59-47CD7916833A}" dt="2025-08-07T16:13:49.187" v="24" actId="26606"/>
          <ac:spMkLst>
            <pc:docMk/>
            <pc:sldMk cId="1192936033" sldId="268"/>
            <ac:spMk id="4" creationId="{D9FF276B-B1CA-F303-1386-085748A5C509}"/>
          </ac:spMkLst>
        </pc:spChg>
        <pc:picChg chg="add del mod">
          <ac:chgData name="Cantrell, Carrie" userId="e9260fd1-0467-4b81-9027-9354690bb536" providerId="ADAL" clId="{F7E7BC63-8B69-42AD-BA59-47CD7916833A}" dt="2025-08-07T16:10:42.761" v="16" actId="478"/>
          <ac:picMkLst>
            <pc:docMk/>
            <pc:sldMk cId="1192936033" sldId="268"/>
            <ac:picMk id="6" creationId="{C7E8BF85-0872-5D9A-C863-7879D5974FAA}"/>
          </ac:picMkLst>
        </pc:picChg>
        <pc:picChg chg="add mod">
          <ac:chgData name="Cantrell, Carrie" userId="e9260fd1-0467-4b81-9027-9354690bb536" providerId="ADAL" clId="{F7E7BC63-8B69-42AD-BA59-47CD7916833A}" dt="2025-08-07T16:13:58.665" v="26" actId="14100"/>
          <ac:picMkLst>
            <pc:docMk/>
            <pc:sldMk cId="1192936033" sldId="268"/>
            <ac:picMk id="8" creationId="{EB55E728-565A-D206-2886-804D24984DE5}"/>
          </ac:picMkLst>
        </pc:picChg>
      </pc:sldChg>
      <pc:sldChg chg="addSp modSp mod">
        <pc:chgData name="Cantrell, Carrie" userId="e9260fd1-0467-4b81-9027-9354690bb536" providerId="ADAL" clId="{F7E7BC63-8B69-42AD-BA59-47CD7916833A}" dt="2025-08-07T16:20:47.036" v="71" actId="14100"/>
        <pc:sldMkLst>
          <pc:docMk/>
          <pc:sldMk cId="2179949293" sldId="272"/>
        </pc:sldMkLst>
        <pc:spChg chg="mod">
          <ac:chgData name="Cantrell, Carrie" userId="e9260fd1-0467-4b81-9027-9354690bb536" providerId="ADAL" clId="{F7E7BC63-8B69-42AD-BA59-47CD7916833A}" dt="2025-08-07T16:15:47.180" v="42" actId="122"/>
          <ac:spMkLst>
            <pc:docMk/>
            <pc:sldMk cId="2179949293" sldId="272"/>
            <ac:spMk id="2" creationId="{D38A3536-D264-6789-FD93-E7366D4BE4F2}"/>
          </ac:spMkLst>
        </pc:spChg>
        <pc:spChg chg="mod">
          <ac:chgData name="Cantrell, Carrie" userId="e9260fd1-0467-4b81-9027-9354690bb536" providerId="ADAL" clId="{F7E7BC63-8B69-42AD-BA59-47CD7916833A}" dt="2025-08-07T16:15:14.212" v="32" actId="14100"/>
          <ac:spMkLst>
            <pc:docMk/>
            <pc:sldMk cId="2179949293" sldId="272"/>
            <ac:spMk id="3" creationId="{7EF00D96-173B-B626-12C3-6093DE451C27}"/>
          </ac:spMkLst>
        </pc:spChg>
        <pc:picChg chg="add mod">
          <ac:chgData name="Cantrell, Carrie" userId="e9260fd1-0467-4b81-9027-9354690bb536" providerId="ADAL" clId="{F7E7BC63-8B69-42AD-BA59-47CD7916833A}" dt="2025-08-07T16:20:39.350" v="69" actId="14100"/>
          <ac:picMkLst>
            <pc:docMk/>
            <pc:sldMk cId="2179949293" sldId="272"/>
            <ac:picMk id="6" creationId="{E7F66399-4DCE-EBCC-D757-DFD55D7647D8}"/>
          </ac:picMkLst>
        </pc:picChg>
        <pc:picChg chg="add mod">
          <ac:chgData name="Cantrell, Carrie" userId="e9260fd1-0467-4b81-9027-9354690bb536" providerId="ADAL" clId="{F7E7BC63-8B69-42AD-BA59-47CD7916833A}" dt="2025-08-07T16:20:47.036" v="71" actId="14100"/>
          <ac:picMkLst>
            <pc:docMk/>
            <pc:sldMk cId="2179949293" sldId="272"/>
            <ac:picMk id="8" creationId="{1A0590C6-F6EC-5209-BD12-74F18BAA2855}"/>
          </ac:picMkLst>
        </pc:picChg>
      </pc:sldChg>
      <pc:sldChg chg="addSp modSp mod">
        <pc:chgData name="Cantrell, Carrie" userId="e9260fd1-0467-4b81-9027-9354690bb536" providerId="ADAL" clId="{F7E7BC63-8B69-42AD-BA59-47CD7916833A}" dt="2025-08-07T16:25:44.935" v="76" actId="1076"/>
        <pc:sldMkLst>
          <pc:docMk/>
          <pc:sldMk cId="1396835028" sldId="275"/>
        </pc:sldMkLst>
        <pc:spChg chg="mod">
          <ac:chgData name="Cantrell, Carrie" userId="e9260fd1-0467-4b81-9027-9354690bb536" providerId="ADAL" clId="{F7E7BC63-8B69-42AD-BA59-47CD7916833A}" dt="2025-08-07T16:25:38.606" v="75" actId="14100"/>
          <ac:spMkLst>
            <pc:docMk/>
            <pc:sldMk cId="1396835028" sldId="275"/>
            <ac:spMk id="2" creationId="{5E44EA77-EE2D-83B0-8AC0-01FA81058169}"/>
          </ac:spMkLst>
        </pc:spChg>
        <pc:picChg chg="add mod">
          <ac:chgData name="Cantrell, Carrie" userId="e9260fd1-0467-4b81-9027-9354690bb536" providerId="ADAL" clId="{F7E7BC63-8B69-42AD-BA59-47CD7916833A}" dt="2025-08-07T16:25:44.935" v="76" actId="1076"/>
          <ac:picMkLst>
            <pc:docMk/>
            <pc:sldMk cId="1396835028" sldId="275"/>
            <ac:picMk id="7" creationId="{7E681151-EB15-C19B-4BE5-3A5DA516773A}"/>
          </ac:picMkLst>
        </pc:picChg>
      </pc:sldChg>
      <pc:sldChg chg="addSp modSp mod">
        <pc:chgData name="Cantrell, Carrie" userId="e9260fd1-0467-4b81-9027-9354690bb536" providerId="ADAL" clId="{F7E7BC63-8B69-42AD-BA59-47CD7916833A}" dt="2025-08-07T16:28:30.228" v="81" actId="1076"/>
        <pc:sldMkLst>
          <pc:docMk/>
          <pc:sldMk cId="3710243227" sldId="276"/>
        </pc:sldMkLst>
        <pc:spChg chg="mod">
          <ac:chgData name="Cantrell, Carrie" userId="e9260fd1-0467-4b81-9027-9354690bb536" providerId="ADAL" clId="{F7E7BC63-8B69-42AD-BA59-47CD7916833A}" dt="2025-08-07T16:27:56.837" v="79" actId="14100"/>
          <ac:spMkLst>
            <pc:docMk/>
            <pc:sldMk cId="3710243227" sldId="276"/>
            <ac:spMk id="2" creationId="{7BBDBCE0-F3A8-F3DC-F552-A66B7D65981C}"/>
          </ac:spMkLst>
        </pc:spChg>
        <pc:picChg chg="add mod">
          <ac:chgData name="Cantrell, Carrie" userId="e9260fd1-0467-4b81-9027-9354690bb536" providerId="ADAL" clId="{F7E7BC63-8B69-42AD-BA59-47CD7916833A}" dt="2025-08-07T16:28:30.228" v="81" actId="1076"/>
          <ac:picMkLst>
            <pc:docMk/>
            <pc:sldMk cId="3710243227" sldId="276"/>
            <ac:picMk id="7" creationId="{E2511643-0863-115A-7CF5-2D867FBC989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74D2C4-127C-4360-BBB5-042742FD1C82}" type="datetimeFigureOut">
              <a:rPr lang="en-US" smtClean="0">
                <a:latin typeface="Arial" panose="020B0604020202020204" pitchFamily="34" charset="0"/>
              </a:rPr>
              <a:t>8/7/2025</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FBE6DA-F82B-4FDB-9AEC-B28E6638CED2}"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605092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6781DB74-6EF2-4759-9BC1-38FE02B32512}" type="datetimeFigureOut">
              <a:rPr lang="en-US" smtClean="0"/>
              <a:pPr/>
              <a:t>8/7/2025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9F89A11-15DC-4DBE-A120-3D07A0020CD2}" type="slidenum">
              <a:rPr lang="en-US" smtClean="0"/>
              <a:pPr/>
              <a:t>‹#›</a:t>
            </a:fld>
            <a:endParaRPr lang="en-US" dirty="0"/>
          </a:p>
        </p:txBody>
      </p:sp>
    </p:spTree>
    <p:extLst>
      <p:ext uri="{BB962C8B-B14F-4D97-AF65-F5344CB8AC3E}">
        <p14:creationId xmlns:p14="http://schemas.microsoft.com/office/powerpoint/2010/main" val="379624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F89A11-15DC-4DBE-A120-3D07A0020CD2}" type="slidenum">
              <a:rPr lang="en-US" smtClean="0"/>
              <a:pPr/>
              <a:t>15</a:t>
            </a:fld>
            <a:endParaRPr lang="en-US" dirty="0"/>
          </a:p>
        </p:txBody>
      </p:sp>
    </p:spTree>
    <p:extLst>
      <p:ext uri="{BB962C8B-B14F-4D97-AF65-F5344CB8AC3E}">
        <p14:creationId xmlns:p14="http://schemas.microsoft.com/office/powerpoint/2010/main" val="4093251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8" name="Title 1"/>
          <p:cNvSpPr>
            <a:spLocks noGrp="1"/>
          </p:cNvSpPr>
          <p:nvPr>
            <p:ph type="ctrTitle"/>
          </p:nvPr>
        </p:nvSpPr>
        <p:spPr>
          <a:xfrm>
            <a:off x="588677" y="1417378"/>
            <a:ext cx="1859555" cy="384721"/>
          </a:xfrm>
          <a:solidFill>
            <a:srgbClr val="3FAE2A"/>
          </a:solidFill>
        </p:spPr>
        <p:txBody>
          <a:bodyPr wrap="square" lIns="91440" bIns="91440" anchor="ctr" anchorCtr="0">
            <a:spAutoFit/>
          </a:bodyPr>
          <a:lstStyle>
            <a:lvl1pPr>
              <a:defRPr lang="en-US" sz="1700" dirty="0">
                <a:solidFill>
                  <a:schemeClr val="bg1"/>
                </a:solidFill>
              </a:defRPr>
            </a:lvl1pPr>
          </a:lstStyle>
          <a:p>
            <a:pPr algn="l"/>
            <a:r>
              <a:rPr lang="en-US" sz="1600">
                <a:solidFill>
                  <a:schemeClr val="bg1"/>
                </a:solidFill>
                <a:latin typeface="Arial"/>
                <a:cs typeface="Arial"/>
              </a:rPr>
              <a:t>Click to edit Master title style</a:t>
            </a:r>
            <a:endParaRPr lang="en-US" sz="1600" dirty="0">
              <a:solidFill>
                <a:schemeClr val="bg1"/>
              </a:solidFill>
              <a:latin typeface="Arial"/>
              <a:cs typeface="Arial"/>
            </a:endParaRPr>
          </a:p>
        </p:txBody>
      </p:sp>
      <p:sp>
        <p:nvSpPr>
          <p:cNvPr id="9" name="Subtitle 2"/>
          <p:cNvSpPr>
            <a:spLocks noGrp="1"/>
          </p:cNvSpPr>
          <p:nvPr>
            <p:ph type="subTitle" idx="1"/>
          </p:nvPr>
        </p:nvSpPr>
        <p:spPr>
          <a:xfrm>
            <a:off x="588677" y="2055313"/>
            <a:ext cx="7770906" cy="553998"/>
          </a:xfrm>
        </p:spPr>
        <p:txBody>
          <a:bodyPr wrap="square" lIns="91440" tIns="0" rIns="0" bIns="0">
            <a:spAutoFit/>
          </a:bodyPr>
          <a:lstStyle>
            <a:lvl1pPr marL="0" indent="0">
              <a:buNone/>
              <a:defRPr b="0">
                <a:solidFill>
                  <a:schemeClr val="tx1"/>
                </a:solidFill>
              </a:defRPr>
            </a:lvl1pPr>
          </a:lstStyle>
          <a:p>
            <a:pPr algn="l"/>
            <a:r>
              <a:rPr lang="en-US" sz="3600" b="1">
                <a:solidFill>
                  <a:srgbClr val="FFFFFF"/>
                </a:solidFill>
                <a:latin typeface="Arial"/>
                <a:cs typeface="Arial"/>
              </a:rPr>
              <a:t>Click to edit Master subtitle style</a:t>
            </a:r>
            <a:endParaRPr lang="en-US" sz="3600" b="1" dirty="0">
              <a:solidFill>
                <a:srgbClr val="FFFFFF"/>
              </a:solidFill>
              <a:latin typeface="Arial"/>
              <a:cs typeface="Arial"/>
            </a:endParaRPr>
          </a:p>
        </p:txBody>
      </p:sp>
      <p:pic>
        <p:nvPicPr>
          <p:cNvPr id="29" name="Picture 3" descr="K:\Work Archives\PHS\THR branding\Logos\THR logos\THR Logo 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81801" y="6268482"/>
            <a:ext cx="1918082" cy="4023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DCFFC2-F340-C449-AFC2-09B3075944BB}"/>
              </a:ext>
            </a:extLst>
          </p:cNvPr>
          <p:cNvSpPr txBox="1"/>
          <p:nvPr/>
        </p:nvSpPr>
        <p:spPr>
          <a:xfrm>
            <a:off x="588678" y="6451509"/>
            <a:ext cx="3696022" cy="215444"/>
          </a:xfrm>
          <a:prstGeom prst="rect">
            <a:avLst/>
          </a:prstGeom>
          <a:noFill/>
        </p:spPr>
        <p:txBody>
          <a:bodyPr wrap="square" rtlCol="0">
            <a:spAutoFit/>
          </a:bodyPr>
          <a:lstStyle/>
          <a:p>
            <a:r>
              <a:rPr lang="en-US" sz="800" b="0" i="0" u="none" strike="noStrike" dirty="0">
                <a:solidFill>
                  <a:schemeClr val="tx1"/>
                </a:solidFill>
                <a:effectLst/>
                <a:latin typeface="Arial" panose="020B0604020202020204" pitchFamily="34" charset="0"/>
              </a:rPr>
              <a:t>Confidential and proprietary. All rights reserved.</a:t>
            </a:r>
            <a:endParaRPr lang="en-US" sz="800" dirty="0">
              <a:solidFill>
                <a:schemeClr val="tx1"/>
              </a:solidFill>
            </a:endParaRPr>
          </a:p>
        </p:txBody>
      </p:sp>
    </p:spTree>
    <p:extLst>
      <p:ext uri="{BB962C8B-B14F-4D97-AF65-F5344CB8AC3E}">
        <p14:creationId xmlns:p14="http://schemas.microsoft.com/office/powerpoint/2010/main" val="21238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8" name="Rectangle 7"/>
          <p:cNvSpPr/>
          <p:nvPr/>
        </p:nvSpPr>
        <p:spPr>
          <a:xfrm>
            <a:off x="0" y="6223819"/>
            <a:ext cx="9151471" cy="641652"/>
          </a:xfrm>
          <a:prstGeom prst="rect">
            <a:avLst/>
          </a:prstGeom>
          <a:gradFill flip="none" rotWithShape="1">
            <a:gsLst>
              <a:gs pos="0">
                <a:srgbClr val="00539B"/>
              </a:gs>
              <a:gs pos="100000">
                <a:srgbClr val="0077C8"/>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12"/>
          </p:nvPr>
        </p:nvSpPr>
        <p:spPr>
          <a:xfrm>
            <a:off x="238125" y="6356350"/>
            <a:ext cx="561975" cy="365125"/>
          </a:xfrm>
        </p:spPr>
        <p:txBody>
          <a:bodyPr/>
          <a:lstStyle>
            <a:lvl1pPr algn="l">
              <a:defRPr>
                <a:solidFill>
                  <a:schemeClr val="bg1"/>
                </a:solidFill>
              </a:defRPr>
            </a:lvl1pPr>
          </a:lstStyle>
          <a:p>
            <a:fld id="{BCBF9873-87BF-3E40-B65C-4328474BB062}"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3" name="Picture 2" descr="K:\Work Archives\PHS\THR branding\Logos\THR logos\THR Logo 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934" y="6376014"/>
            <a:ext cx="1616445" cy="339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17510C-658F-F253-E503-4A4B8DF62376}"/>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bg1"/>
                </a:solidFill>
                <a:effectLst/>
                <a:latin typeface="Arial" panose="020B0604020202020204" pitchFamily="34" charset="0"/>
              </a:rPr>
              <a:t>Confidential and proprietary. All rights reserved.</a:t>
            </a:r>
            <a:endParaRPr lang="en-US" sz="800" dirty="0">
              <a:solidFill>
                <a:schemeClr val="bg1"/>
              </a:solidFill>
            </a:endParaRPr>
          </a:p>
        </p:txBody>
      </p:sp>
    </p:spTree>
    <p:extLst>
      <p:ext uri="{BB962C8B-B14F-4D97-AF65-F5344CB8AC3E}">
        <p14:creationId xmlns:p14="http://schemas.microsoft.com/office/powerpoint/2010/main" val="341449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8" name="Rectangle 7"/>
          <p:cNvSpPr/>
          <p:nvPr/>
        </p:nvSpPr>
        <p:spPr>
          <a:xfrm>
            <a:off x="0" y="6223819"/>
            <a:ext cx="9151471" cy="641652"/>
          </a:xfrm>
          <a:prstGeom prst="rect">
            <a:avLst/>
          </a:prstGeom>
          <a:gradFill flip="none" rotWithShape="1">
            <a:gsLst>
              <a:gs pos="0">
                <a:srgbClr val="00539B"/>
              </a:gs>
              <a:gs pos="100000">
                <a:srgbClr val="0077C8"/>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12"/>
          </p:nvPr>
        </p:nvSpPr>
        <p:spPr>
          <a:xfrm>
            <a:off x="238125" y="6356350"/>
            <a:ext cx="561975" cy="365125"/>
          </a:xfrm>
        </p:spPr>
        <p:txBody>
          <a:bodyPr/>
          <a:lstStyle>
            <a:lvl1pPr algn="l">
              <a:defRPr>
                <a:solidFill>
                  <a:schemeClr val="bg1"/>
                </a:solidFill>
              </a:defRPr>
            </a:lvl1pPr>
          </a:lstStyle>
          <a:p>
            <a:fld id="{BCBF9873-87BF-3E40-B65C-4328474BB062}" type="slidenum">
              <a:rPr lang="en-US" smtClean="0"/>
              <a:pPr/>
              <a:t>‹#›</a:t>
            </a:fld>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3" name="Picture 2" descr="K:\Work Archives\PHS\THR branding\Logos\THR logos\THR Logo 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934" y="6376014"/>
            <a:ext cx="1616445" cy="3390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47CFA3-4AD4-2DAE-ABB0-57FD0C25F232}"/>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bg1"/>
                </a:solidFill>
                <a:effectLst/>
                <a:latin typeface="Arial" panose="020B0604020202020204" pitchFamily="34" charset="0"/>
              </a:rPr>
              <a:t>Confidential and proprietary. All rights reserved.</a:t>
            </a:r>
            <a:endParaRPr lang="en-US" sz="800" dirty="0">
              <a:solidFill>
                <a:schemeClr val="bg1"/>
              </a:solidFill>
            </a:endParaRPr>
          </a:p>
        </p:txBody>
      </p:sp>
    </p:spTree>
    <p:extLst>
      <p:ext uri="{BB962C8B-B14F-4D97-AF65-F5344CB8AC3E}">
        <p14:creationId xmlns:p14="http://schemas.microsoft.com/office/powerpoint/2010/main" val="124839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5" name="Picture 14"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8" name="Rectangle 7"/>
          <p:cNvSpPr/>
          <p:nvPr/>
        </p:nvSpPr>
        <p:spPr>
          <a:xfrm>
            <a:off x="0" y="6223819"/>
            <a:ext cx="9151471" cy="641652"/>
          </a:xfrm>
          <a:prstGeom prst="rect">
            <a:avLst/>
          </a:prstGeom>
          <a:gradFill flip="none" rotWithShape="1">
            <a:gsLst>
              <a:gs pos="0">
                <a:srgbClr val="00539B"/>
              </a:gs>
              <a:gs pos="100000">
                <a:srgbClr val="0077C8"/>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322730" y="291380"/>
            <a:ext cx="8498540" cy="646331"/>
          </a:xfrm>
        </p:spPr>
        <p:txBody>
          <a:bodyPr wrap="square">
            <a:spAutoFit/>
          </a:bodyPr>
          <a:lstStyle>
            <a:lvl1pPr algn="l">
              <a:defRPr sz="3600" b="1">
                <a:solidFill>
                  <a:schemeClr val="tx1"/>
                </a:solidFill>
                <a:latin typeface="Arial"/>
                <a:cs typeface="Arial"/>
              </a:defRPr>
            </a:lvl1pPr>
          </a:lstStyle>
          <a:p>
            <a:r>
              <a:rPr lang="en-US"/>
              <a:t>Click to edit Master title style</a:t>
            </a:r>
            <a:endParaRPr lang="en-US" dirty="0"/>
          </a:p>
        </p:txBody>
      </p:sp>
      <p:sp>
        <p:nvSpPr>
          <p:cNvPr id="14" name="Content Placeholder 2"/>
          <p:cNvSpPr>
            <a:spLocks noGrp="1"/>
          </p:cNvSpPr>
          <p:nvPr>
            <p:ph idx="1"/>
          </p:nvPr>
        </p:nvSpPr>
        <p:spPr>
          <a:xfrm>
            <a:off x="322730" y="1419412"/>
            <a:ext cx="8498540" cy="4176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12"/>
          </p:nvPr>
        </p:nvSpPr>
        <p:spPr>
          <a:xfrm>
            <a:off x="238125" y="6356350"/>
            <a:ext cx="561975" cy="365125"/>
          </a:xfrm>
        </p:spPr>
        <p:txBody>
          <a:bodyPr/>
          <a:lstStyle>
            <a:lvl1pPr algn="l">
              <a:defRPr>
                <a:solidFill>
                  <a:schemeClr val="bg1"/>
                </a:solidFill>
              </a:defRPr>
            </a:lvl1pPr>
          </a:lstStyle>
          <a:p>
            <a:fld id="{BCBF9873-87BF-3E40-B65C-4328474BB062}" type="slidenum">
              <a:rPr lang="en-US" smtClean="0"/>
              <a:pPr/>
              <a:t>‹#›</a:t>
            </a:fld>
            <a:endParaRPr lang="en-US"/>
          </a:p>
        </p:txBody>
      </p:sp>
      <p:pic>
        <p:nvPicPr>
          <p:cNvPr id="35" name="Picture 2" descr="K:\Work Archives\PHS\THR branding\Logos\THR logos\THR Logo 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934" y="6376014"/>
            <a:ext cx="1616445" cy="339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D1AE4C-E41A-B19C-B458-F5A30805A4B7}"/>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bg1"/>
                </a:solidFill>
                <a:effectLst/>
                <a:latin typeface="Arial" panose="020B0604020202020204" pitchFamily="34" charset="0"/>
              </a:rPr>
              <a:t>Confidential and proprietary. All rights reserved.</a:t>
            </a:r>
            <a:endParaRPr lang="en-US" sz="800" dirty="0">
              <a:solidFill>
                <a:schemeClr val="bg1"/>
              </a:solidFill>
            </a:endParaRPr>
          </a:p>
        </p:txBody>
      </p:sp>
    </p:spTree>
    <p:extLst>
      <p:ext uri="{BB962C8B-B14F-4D97-AF65-F5344CB8AC3E}">
        <p14:creationId xmlns:p14="http://schemas.microsoft.com/office/powerpoint/2010/main" val="549220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10" name="Picture 9"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11" name="Rectangle 10"/>
          <p:cNvSpPr/>
          <p:nvPr/>
        </p:nvSpPr>
        <p:spPr>
          <a:xfrm>
            <a:off x="0" y="6223819"/>
            <a:ext cx="9151471" cy="641652"/>
          </a:xfrm>
          <a:prstGeom prst="rect">
            <a:avLst/>
          </a:prstGeom>
          <a:gradFill flip="none" rotWithShape="1">
            <a:gsLst>
              <a:gs pos="0">
                <a:srgbClr val="00539B"/>
              </a:gs>
              <a:gs pos="100000">
                <a:srgbClr val="0077C8"/>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lide Number Placeholder 5"/>
          <p:cNvSpPr>
            <a:spLocks noGrp="1"/>
          </p:cNvSpPr>
          <p:nvPr>
            <p:ph type="sldNum" sz="quarter" idx="12"/>
          </p:nvPr>
        </p:nvSpPr>
        <p:spPr>
          <a:xfrm>
            <a:off x="238125" y="6356350"/>
            <a:ext cx="561975" cy="365125"/>
          </a:xfrm>
        </p:spPr>
        <p:txBody>
          <a:bodyPr/>
          <a:lstStyle>
            <a:lvl1pPr algn="l">
              <a:defRPr>
                <a:solidFill>
                  <a:schemeClr val="bg1"/>
                </a:solidFill>
              </a:defRPr>
            </a:lvl1pPr>
          </a:lstStyle>
          <a:p>
            <a:fld id="{BCBF9873-87BF-3E40-B65C-4328474BB062}" type="slidenum">
              <a:rPr lang="en-US" smtClean="0"/>
              <a:pPr/>
              <a:t>‹#›</a:t>
            </a:fld>
            <a:endParaRPr lang="en-US"/>
          </a:p>
        </p:txBody>
      </p:sp>
      <p:sp>
        <p:nvSpPr>
          <p:cNvPr id="17" name="Title 1"/>
          <p:cNvSpPr>
            <a:spLocks noGrp="1"/>
          </p:cNvSpPr>
          <p:nvPr>
            <p:ph type="title"/>
          </p:nvPr>
        </p:nvSpPr>
        <p:spPr>
          <a:xfrm>
            <a:off x="623888" y="1304982"/>
            <a:ext cx="7886700" cy="2852737"/>
          </a:xfrm>
        </p:spPr>
        <p:txBody>
          <a:bodyPr anchor="b"/>
          <a:lstStyle>
            <a:lvl1pPr algn="l">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2"/>
          <p:cNvSpPr>
            <a:spLocks noGrp="1"/>
          </p:cNvSpPr>
          <p:nvPr>
            <p:ph type="body" idx="1"/>
          </p:nvPr>
        </p:nvSpPr>
        <p:spPr>
          <a:xfrm>
            <a:off x="623888" y="4184707"/>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8" name="Picture 2" descr="K:\Work Archives\PHS\THR branding\Logos\THR logos\THR Logo 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934" y="6376014"/>
            <a:ext cx="1616445" cy="339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7D0F07-F3BF-1A35-141C-AE4554723BD5}"/>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bg1"/>
                </a:solidFill>
                <a:effectLst/>
                <a:latin typeface="Arial" panose="020B0604020202020204" pitchFamily="34" charset="0"/>
              </a:rPr>
              <a:t>Confidential and proprietary. All rights reserved.</a:t>
            </a:r>
            <a:endParaRPr lang="en-US" sz="800" dirty="0">
              <a:solidFill>
                <a:schemeClr val="bg1"/>
              </a:solidFill>
            </a:endParaRPr>
          </a:p>
        </p:txBody>
      </p:sp>
      <p:sp>
        <p:nvSpPr>
          <p:cNvPr id="5" name="Rectangle 4">
            <a:extLst>
              <a:ext uri="{FF2B5EF4-FFF2-40B4-BE49-F238E27FC236}">
                <a16:creationId xmlns:a16="http://schemas.microsoft.com/office/drawing/2014/main" id="{3D79F7B5-D59B-9A69-38D2-D7913DCB2194}"/>
              </a:ext>
            </a:extLst>
          </p:cNvPr>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408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9" name="Rectangle 8"/>
          <p:cNvSpPr/>
          <p:nvPr/>
        </p:nvSpPr>
        <p:spPr>
          <a:xfrm>
            <a:off x="0" y="6223819"/>
            <a:ext cx="9151471" cy="641652"/>
          </a:xfrm>
          <a:prstGeom prst="rect">
            <a:avLst/>
          </a:prstGeom>
          <a:gradFill flip="none" rotWithShape="1">
            <a:gsLst>
              <a:gs pos="0">
                <a:srgbClr val="00539B"/>
              </a:gs>
              <a:gs pos="100000">
                <a:srgbClr val="0077C8"/>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5"/>
          <p:cNvSpPr>
            <a:spLocks noGrp="1"/>
          </p:cNvSpPr>
          <p:nvPr>
            <p:ph type="sldNum" sz="quarter" idx="12"/>
          </p:nvPr>
        </p:nvSpPr>
        <p:spPr>
          <a:xfrm>
            <a:off x="238125" y="6356350"/>
            <a:ext cx="561975" cy="365125"/>
          </a:xfrm>
        </p:spPr>
        <p:txBody>
          <a:bodyPr/>
          <a:lstStyle>
            <a:lvl1pPr algn="l">
              <a:defRPr>
                <a:solidFill>
                  <a:schemeClr val="bg1"/>
                </a:solidFill>
              </a:defRPr>
            </a:lvl1pPr>
          </a:lstStyle>
          <a:p>
            <a:fld id="{BCBF9873-87BF-3E40-B65C-4328474BB062}" type="slidenum">
              <a:rPr lang="en-US" smtClean="0"/>
              <a:pPr/>
              <a:t>‹#›</a:t>
            </a:fld>
            <a:endParaRPr lang="en-US"/>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4" name="Picture 2" descr="K:\Work Archives\PHS\THR branding\Logos\THR logos\THR Logo 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934" y="6376014"/>
            <a:ext cx="1616445" cy="3390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86230A-6A34-0602-C9BF-0EA5FA3A057F}"/>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bg1"/>
                </a:solidFill>
                <a:effectLst/>
                <a:latin typeface="Arial" panose="020B0604020202020204" pitchFamily="34" charset="0"/>
              </a:rPr>
              <a:t>Confidential and proprietary. All rights reserved.</a:t>
            </a:r>
            <a:endParaRPr lang="en-US" sz="800" dirty="0">
              <a:solidFill>
                <a:schemeClr val="bg1"/>
              </a:solidFill>
            </a:endParaRPr>
          </a:p>
        </p:txBody>
      </p:sp>
    </p:spTree>
    <p:extLst>
      <p:ext uri="{BB962C8B-B14F-4D97-AF65-F5344CB8AC3E}">
        <p14:creationId xmlns:p14="http://schemas.microsoft.com/office/powerpoint/2010/main" val="2681425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6" name="Picture 15"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17" name="Rectangle 16"/>
          <p:cNvSpPr/>
          <p:nvPr/>
        </p:nvSpPr>
        <p:spPr>
          <a:xfrm>
            <a:off x="0" y="6223819"/>
            <a:ext cx="9151471" cy="641652"/>
          </a:xfrm>
          <a:prstGeom prst="rect">
            <a:avLst/>
          </a:prstGeom>
          <a:gradFill flip="none" rotWithShape="1">
            <a:gsLst>
              <a:gs pos="0">
                <a:srgbClr val="00539B"/>
              </a:gs>
              <a:gs pos="100000">
                <a:srgbClr val="0077C8"/>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Slide Number Placeholder 5"/>
          <p:cNvSpPr>
            <a:spLocks noGrp="1"/>
          </p:cNvSpPr>
          <p:nvPr>
            <p:ph type="sldNum" sz="quarter" idx="12"/>
          </p:nvPr>
        </p:nvSpPr>
        <p:spPr>
          <a:xfrm>
            <a:off x="238125" y="6356350"/>
            <a:ext cx="561975" cy="365125"/>
          </a:xfrm>
        </p:spPr>
        <p:txBody>
          <a:bodyPr/>
          <a:lstStyle>
            <a:lvl1pPr algn="l">
              <a:defRPr>
                <a:solidFill>
                  <a:schemeClr val="bg1"/>
                </a:solidFill>
              </a:defRPr>
            </a:lvl1pPr>
          </a:lstStyle>
          <a:p>
            <a:fld id="{BCBF9873-87BF-3E40-B65C-4328474BB062}" type="slidenum">
              <a:rPr lang="en-US" smtClean="0"/>
              <a:pPr/>
              <a:t>‹#›</a:t>
            </a:fld>
            <a:endParaRPr lang="en-US"/>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8" name="Picture 2" descr="K:\Work Archives\PHS\THR branding\Logos\THR logos\THR Logo 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934" y="6376014"/>
            <a:ext cx="1616445" cy="3390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ECAFA2-F12B-4253-0504-0FB61EBD4AFE}"/>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bg1"/>
                </a:solidFill>
                <a:effectLst/>
                <a:latin typeface="Arial" panose="020B0604020202020204" pitchFamily="34" charset="0"/>
              </a:rPr>
              <a:t>Confidential and proprietary. All rights reserved.</a:t>
            </a:r>
            <a:endParaRPr lang="en-US" sz="800" dirty="0">
              <a:solidFill>
                <a:schemeClr val="bg1"/>
              </a:solidFill>
            </a:endParaRPr>
          </a:p>
        </p:txBody>
      </p:sp>
    </p:spTree>
    <p:extLst>
      <p:ext uri="{BB962C8B-B14F-4D97-AF65-F5344CB8AC3E}">
        <p14:creationId xmlns:p14="http://schemas.microsoft.com/office/powerpoint/2010/main" val="174668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8" name="Subtitle 2"/>
          <p:cNvSpPr>
            <a:spLocks noGrp="1"/>
          </p:cNvSpPr>
          <p:nvPr>
            <p:ph type="subTitle" idx="1"/>
          </p:nvPr>
        </p:nvSpPr>
        <p:spPr>
          <a:xfrm>
            <a:off x="588677" y="2055313"/>
            <a:ext cx="7770906" cy="553998"/>
          </a:xfrm>
        </p:spPr>
        <p:txBody>
          <a:bodyPr wrap="square" lIns="91440" tIns="0" rIns="0" bIns="0">
            <a:spAutoFit/>
          </a:bodyPr>
          <a:lstStyle>
            <a:lvl1pPr marL="0" indent="0">
              <a:buNone/>
              <a:defRPr b="0">
                <a:solidFill>
                  <a:schemeClr val="tx1"/>
                </a:solidFill>
              </a:defRPr>
            </a:lvl1pPr>
          </a:lstStyle>
          <a:p>
            <a:pPr algn="l"/>
            <a:r>
              <a:rPr lang="en-US" sz="3600" b="1" dirty="0">
                <a:solidFill>
                  <a:srgbClr val="FFFFFF"/>
                </a:solidFill>
                <a:latin typeface="Arial"/>
                <a:cs typeface="Arial"/>
              </a:rPr>
              <a:t>Click to edit Master subtitle style</a:t>
            </a:r>
          </a:p>
        </p:txBody>
      </p:sp>
      <p:sp>
        <p:nvSpPr>
          <p:cNvPr id="11" name="Title 1"/>
          <p:cNvSpPr>
            <a:spLocks noGrp="1"/>
          </p:cNvSpPr>
          <p:nvPr>
            <p:ph type="ctrTitle"/>
          </p:nvPr>
        </p:nvSpPr>
        <p:spPr>
          <a:xfrm>
            <a:off x="588677" y="1417378"/>
            <a:ext cx="1859555" cy="384721"/>
          </a:xfrm>
          <a:solidFill>
            <a:srgbClr val="3FAE2A"/>
          </a:solidFill>
        </p:spPr>
        <p:txBody>
          <a:bodyPr wrap="square" lIns="91440" bIns="91440" anchor="ctr" anchorCtr="0">
            <a:spAutoFit/>
          </a:bodyPr>
          <a:lstStyle>
            <a:lvl1pPr>
              <a:defRPr lang="en-US" sz="1700" dirty="0">
                <a:solidFill>
                  <a:schemeClr val="bg1"/>
                </a:solidFill>
              </a:defRPr>
            </a:lvl1pPr>
          </a:lstStyle>
          <a:p>
            <a:pPr algn="l"/>
            <a:r>
              <a:rPr lang="en-US" sz="1600" dirty="0">
                <a:solidFill>
                  <a:schemeClr val="bg1"/>
                </a:solidFill>
                <a:latin typeface="Arial"/>
                <a:cs typeface="Arial"/>
              </a:rPr>
              <a:t>Click to edit Master title style</a:t>
            </a:r>
          </a:p>
        </p:txBody>
      </p:sp>
      <p:pic>
        <p:nvPicPr>
          <p:cNvPr id="30" name="Picture 3" descr="K:\Work Archives\PHS\THR branding\Logos\THR logos\THR Logo 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1801" y="6268482"/>
            <a:ext cx="1918082" cy="4023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2DE4ED-DD57-4F1B-64C7-AE22455B1F6F}"/>
              </a:ext>
            </a:extLst>
          </p:cNvPr>
          <p:cNvSpPr txBox="1"/>
          <p:nvPr/>
        </p:nvSpPr>
        <p:spPr>
          <a:xfrm>
            <a:off x="588678" y="6451509"/>
            <a:ext cx="3696022" cy="215444"/>
          </a:xfrm>
          <a:prstGeom prst="rect">
            <a:avLst/>
          </a:prstGeom>
          <a:noFill/>
        </p:spPr>
        <p:txBody>
          <a:bodyPr wrap="square" rtlCol="0">
            <a:spAutoFit/>
          </a:bodyPr>
          <a:lstStyle/>
          <a:p>
            <a:r>
              <a:rPr lang="en-US" sz="800" b="0" i="0" u="none" strike="noStrike" dirty="0">
                <a:solidFill>
                  <a:schemeClr val="tx1"/>
                </a:solidFill>
                <a:effectLst/>
                <a:latin typeface="Arial" panose="020B0604020202020204" pitchFamily="34" charset="0"/>
              </a:rPr>
              <a:t>Confidential and proprietary. All rights reserved.</a:t>
            </a:r>
            <a:endParaRPr lang="en-US" sz="800" dirty="0">
              <a:solidFill>
                <a:schemeClr val="tx1"/>
              </a:solidFill>
            </a:endParaRPr>
          </a:p>
        </p:txBody>
      </p:sp>
    </p:spTree>
    <p:extLst>
      <p:ext uri="{BB962C8B-B14F-4D97-AF65-F5344CB8AC3E}">
        <p14:creationId xmlns:p14="http://schemas.microsoft.com/office/powerpoint/2010/main" val="14307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238125" y="6356350"/>
            <a:ext cx="561975" cy="365125"/>
          </a:xfrm>
        </p:spPr>
        <p:txBody>
          <a:bodyPr/>
          <a:lstStyle>
            <a:lvl1pPr algn="l">
              <a:defRPr>
                <a:solidFill>
                  <a:schemeClr val="bg1">
                    <a:lumMod val="75000"/>
                  </a:schemeClr>
                </a:solidFill>
              </a:defRPr>
            </a:lvl1pPr>
          </a:lstStyle>
          <a:p>
            <a:fld id="{BCBF9873-87BF-3E40-B65C-4328474BB062}" type="slidenum">
              <a:rPr lang="en-US" smtClean="0"/>
              <a:pPr/>
              <a:t>‹#›</a:t>
            </a:fld>
            <a:endParaRPr lang="en-US" dirty="0"/>
          </a:p>
        </p:txBody>
      </p:sp>
      <p:sp>
        <p:nvSpPr>
          <p:cNvPr id="2" name="TextBox 1">
            <a:extLst>
              <a:ext uri="{FF2B5EF4-FFF2-40B4-BE49-F238E27FC236}">
                <a16:creationId xmlns:a16="http://schemas.microsoft.com/office/drawing/2014/main" id="{43015270-CF3F-68E8-14EA-618C2518ED90}"/>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tx1"/>
                </a:solidFill>
                <a:effectLst/>
                <a:latin typeface="Arial" panose="020B0604020202020204" pitchFamily="34" charset="0"/>
              </a:rPr>
              <a:t>Confidential and proprietary. All rights reserved.</a:t>
            </a:r>
            <a:endParaRPr lang="en-US" sz="800" dirty="0">
              <a:solidFill>
                <a:schemeClr val="tx1"/>
              </a:solidFill>
            </a:endParaRPr>
          </a:p>
        </p:txBody>
      </p:sp>
    </p:spTree>
    <p:extLst>
      <p:ext uri="{BB962C8B-B14F-4D97-AF65-F5344CB8AC3E}">
        <p14:creationId xmlns:p14="http://schemas.microsoft.com/office/powerpoint/2010/main" val="278988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9" name="Rectangle 8"/>
          <p:cNvSpPr/>
          <p:nvPr/>
        </p:nvSpPr>
        <p:spPr>
          <a:xfrm>
            <a:off x="0" y="6223819"/>
            <a:ext cx="9151471" cy="641652"/>
          </a:xfrm>
          <a:prstGeom prst="rect">
            <a:avLst/>
          </a:prstGeom>
          <a:gradFill flip="none" rotWithShape="1">
            <a:gsLst>
              <a:gs pos="0">
                <a:srgbClr val="00539B"/>
              </a:gs>
              <a:gs pos="100000">
                <a:srgbClr val="0077C8"/>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5"/>
          <p:cNvSpPr>
            <a:spLocks noGrp="1"/>
          </p:cNvSpPr>
          <p:nvPr>
            <p:ph type="sldNum" sz="quarter" idx="12"/>
          </p:nvPr>
        </p:nvSpPr>
        <p:spPr>
          <a:xfrm>
            <a:off x="238125" y="6356350"/>
            <a:ext cx="561975" cy="365125"/>
          </a:xfrm>
        </p:spPr>
        <p:txBody>
          <a:bodyPr/>
          <a:lstStyle>
            <a:lvl1pPr algn="l">
              <a:defRPr>
                <a:solidFill>
                  <a:schemeClr val="bg1"/>
                </a:solidFill>
              </a:defRPr>
            </a:lvl1pPr>
          </a:lstStyle>
          <a:p>
            <a:fld id="{BCBF9873-87BF-3E40-B65C-4328474BB062}" type="slidenum">
              <a:rPr lang="en-US" smtClean="0"/>
              <a:pPr/>
              <a:t>‹#›</a:t>
            </a:fld>
            <a:endParaRPr lang="en-US"/>
          </a:p>
        </p:txBody>
      </p:sp>
      <p:sp>
        <p:nvSpPr>
          <p:cNvPr id="2" name="Title 1"/>
          <p:cNvSpPr>
            <a:spLocks noGrp="1"/>
          </p:cNvSpPr>
          <p:nvPr>
            <p:ph type="title"/>
          </p:nvPr>
        </p:nvSpPr>
        <p:spPr>
          <a:xfrm>
            <a:off x="457200" y="273050"/>
            <a:ext cx="3008313" cy="1162050"/>
          </a:xfrm>
        </p:spPr>
        <p:txBody>
          <a:bodyPr anchor="ct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7533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009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34" name="Picture 2" descr="K:\Work Archives\PHS\THR branding\Logos\THR logos\THR Logo 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934" y="6376014"/>
            <a:ext cx="1616445" cy="3390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D8B4C3-4E1F-7A00-D490-AB3D63A2CCAF}"/>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bg1"/>
                </a:solidFill>
                <a:effectLst/>
                <a:latin typeface="Arial" panose="020B0604020202020204" pitchFamily="34" charset="0"/>
              </a:rPr>
              <a:t>Confidential and proprietary. All rights reserved.</a:t>
            </a:r>
            <a:endParaRPr lang="en-US" sz="800" dirty="0">
              <a:solidFill>
                <a:schemeClr val="bg1"/>
              </a:solidFill>
            </a:endParaRPr>
          </a:p>
        </p:txBody>
      </p:sp>
    </p:spTree>
    <p:extLst>
      <p:ext uri="{BB962C8B-B14F-4D97-AF65-F5344CB8AC3E}">
        <p14:creationId xmlns:p14="http://schemas.microsoft.com/office/powerpoint/2010/main" val="2693341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diagonal-stri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577776"/>
          </a:xfrm>
          <a:prstGeom prst="rect">
            <a:avLst/>
          </a:prstGeom>
        </p:spPr>
      </p:pic>
      <p:sp>
        <p:nvSpPr>
          <p:cNvPr id="9" name="Rectangle 8"/>
          <p:cNvSpPr/>
          <p:nvPr/>
        </p:nvSpPr>
        <p:spPr>
          <a:xfrm>
            <a:off x="0" y="6223819"/>
            <a:ext cx="9151471" cy="641652"/>
          </a:xfrm>
          <a:prstGeom prst="rect">
            <a:avLst/>
          </a:prstGeom>
          <a:gradFill flip="none" rotWithShape="1">
            <a:gsLst>
              <a:gs pos="0">
                <a:srgbClr val="00539B"/>
              </a:gs>
              <a:gs pos="100000">
                <a:srgbClr val="0077C8"/>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470" y="6158826"/>
            <a:ext cx="9158942" cy="74701"/>
          </a:xfrm>
          <a:prstGeom prst="rect">
            <a:avLst/>
          </a:prstGeom>
          <a:solidFill>
            <a:srgbClr val="3FA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5"/>
          <p:cNvSpPr>
            <a:spLocks noGrp="1"/>
          </p:cNvSpPr>
          <p:nvPr>
            <p:ph type="sldNum" sz="quarter" idx="12"/>
          </p:nvPr>
        </p:nvSpPr>
        <p:spPr>
          <a:xfrm>
            <a:off x="238125" y="6356350"/>
            <a:ext cx="561975" cy="365125"/>
          </a:xfrm>
        </p:spPr>
        <p:txBody>
          <a:bodyPr/>
          <a:lstStyle>
            <a:lvl1pPr algn="l">
              <a:defRPr>
                <a:solidFill>
                  <a:schemeClr val="bg1"/>
                </a:solidFill>
              </a:defRPr>
            </a:lvl1pPr>
          </a:lstStyle>
          <a:p>
            <a:fld id="{BCBF9873-87BF-3E40-B65C-4328474BB062}" type="slidenum">
              <a:rPr lang="en-US" smtClean="0"/>
              <a:pPr/>
              <a:t>‹#›</a:t>
            </a:fld>
            <a:endParaRPr 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5418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34" name="Picture 2" descr="K:\Work Archives\PHS\THR branding\Logos\THR logos\THR Logo 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934" y="6376014"/>
            <a:ext cx="1616445" cy="3390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60E1E1-EFE7-A341-B565-CA0689C23FF8}"/>
              </a:ext>
            </a:extLst>
          </p:cNvPr>
          <p:cNvSpPr txBox="1"/>
          <p:nvPr/>
        </p:nvSpPr>
        <p:spPr>
          <a:xfrm>
            <a:off x="1038224" y="6441349"/>
            <a:ext cx="3246475" cy="215444"/>
          </a:xfrm>
          <a:prstGeom prst="rect">
            <a:avLst/>
          </a:prstGeom>
          <a:noFill/>
        </p:spPr>
        <p:txBody>
          <a:bodyPr wrap="square" rtlCol="0">
            <a:spAutoFit/>
          </a:bodyPr>
          <a:lstStyle/>
          <a:p>
            <a:r>
              <a:rPr lang="en-US" sz="800" b="0" i="0" u="none" strike="noStrike" dirty="0">
                <a:solidFill>
                  <a:schemeClr val="bg1"/>
                </a:solidFill>
                <a:effectLst/>
                <a:latin typeface="Arial" panose="020B0604020202020204" pitchFamily="34" charset="0"/>
              </a:rPr>
              <a:t>Confidential and proprietary. All rights reserved.</a:t>
            </a:r>
            <a:endParaRPr lang="en-US" sz="800" dirty="0">
              <a:solidFill>
                <a:schemeClr val="bg1"/>
              </a:solidFill>
            </a:endParaRPr>
          </a:p>
        </p:txBody>
      </p:sp>
    </p:spTree>
    <p:extLst>
      <p:ext uri="{BB962C8B-B14F-4D97-AF65-F5344CB8AC3E}">
        <p14:creationId xmlns:p14="http://schemas.microsoft.com/office/powerpoint/2010/main" val="149927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F9873-87BF-3E40-B65C-4328474BB062}" type="slidenum">
              <a:rPr lang="en-US" smtClean="0"/>
              <a:t>‹#›</a:t>
            </a:fld>
            <a:endParaRPr lang="en-US"/>
          </a:p>
        </p:txBody>
      </p:sp>
    </p:spTree>
    <p:extLst>
      <p:ext uri="{BB962C8B-B14F-4D97-AF65-F5344CB8AC3E}">
        <p14:creationId xmlns:p14="http://schemas.microsoft.com/office/powerpoint/2010/main" val="4046835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genome.gov/about-genomics/educational-resources/fact-sheets/why-is-informed-consent-required"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code-medical-ethics.ama-assn.org/sites/default/files/2022-08/7.1.2%20Informed%20consent%20in%20research%20--%20background%20reports.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texashealth.org/research" TargetMode="External"/><Relationship Id="rId2" Type="http://schemas.openxmlformats.org/officeDocument/2006/relationships/hyperlink" Target="https://thr.policytech.com/?public=true&amp;siteid=116"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hhs.gov/ohrp/regulations-and-policy/decision-charts/index.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88677" y="1048871"/>
            <a:ext cx="7770906" cy="2609945"/>
          </a:xfrm>
        </p:spPr>
        <p:txBody>
          <a:bodyPr/>
          <a:lstStyle/>
          <a:p>
            <a:r>
              <a:rPr lang="en-US" dirty="0">
                <a:highlight>
                  <a:srgbClr val="47AF38"/>
                </a:highlight>
              </a:rPr>
              <a:t>NIH – Informed Consent </a:t>
            </a:r>
            <a:br>
              <a:rPr lang="en-US" dirty="0"/>
            </a:br>
            <a:br>
              <a:rPr lang="en-US" dirty="0"/>
            </a:br>
            <a:r>
              <a:rPr lang="en-US" sz="1600" dirty="0"/>
              <a:t>National Human Genome Research Institute, NIH, 25 March 2024, </a:t>
            </a:r>
            <a:r>
              <a:rPr lang="en-US" sz="1600" dirty="0">
                <a:hlinkClick r:id="rId2"/>
              </a:rPr>
              <a:t>https://www.genome.gov/about-genomics/educational-resources/fact-sheets/why-is-informed-consent-required</a:t>
            </a:r>
            <a:r>
              <a:rPr lang="en-US" sz="1600" dirty="0"/>
              <a:t>. Accessed 7 April 2025. </a:t>
            </a:r>
          </a:p>
          <a:p>
            <a:endParaRPr lang="en-US" sz="1600" dirty="0"/>
          </a:p>
          <a:p>
            <a:endParaRPr lang="en-US" sz="1600" dirty="0"/>
          </a:p>
          <a:p>
            <a:endParaRPr lang="en-US" sz="1600" dirty="0"/>
          </a:p>
        </p:txBody>
      </p:sp>
      <p:pic>
        <p:nvPicPr>
          <p:cNvPr id="3" name="Picture 2" descr="Woman signing contract">
            <a:extLst>
              <a:ext uri="{FF2B5EF4-FFF2-40B4-BE49-F238E27FC236}">
                <a16:creationId xmlns:a16="http://schemas.microsoft.com/office/drawing/2014/main" id="{64D615BF-6A26-ED8A-4A58-D22F1BC3087E}"/>
              </a:ext>
            </a:extLst>
          </p:cNvPr>
          <p:cNvPicPr>
            <a:picLocks noChangeAspect="1"/>
          </p:cNvPicPr>
          <p:nvPr/>
        </p:nvPicPr>
        <p:blipFill>
          <a:blip r:embed="rId3"/>
          <a:stretch>
            <a:fillRect/>
          </a:stretch>
        </p:blipFill>
        <p:spPr>
          <a:xfrm>
            <a:off x="2470826" y="3658817"/>
            <a:ext cx="3521412" cy="1817856"/>
          </a:xfrm>
          <a:prstGeom prst="rect">
            <a:avLst/>
          </a:prstGeom>
        </p:spPr>
      </p:pic>
    </p:spTree>
    <p:extLst>
      <p:ext uri="{BB962C8B-B14F-4D97-AF65-F5344CB8AC3E}">
        <p14:creationId xmlns:p14="http://schemas.microsoft.com/office/powerpoint/2010/main" val="363622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3360-E535-C02F-B175-FB3CE271C0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9B4AB4-760F-2D3E-0981-2AFBD92DC624}"/>
              </a:ext>
            </a:extLst>
          </p:cNvPr>
          <p:cNvSpPr>
            <a:spLocks noGrp="1"/>
          </p:cNvSpPr>
          <p:nvPr>
            <p:ph idx="1"/>
          </p:nvPr>
        </p:nvSpPr>
        <p:spPr>
          <a:xfrm>
            <a:off x="322730" y="1089498"/>
            <a:ext cx="8498540" cy="4505973"/>
          </a:xfrm>
        </p:spPr>
        <p:txBody>
          <a:bodyPr>
            <a:normAutofit fontScale="47500" lnSpcReduction="20000"/>
          </a:bodyPr>
          <a:lstStyle/>
          <a:p>
            <a:r>
              <a:rPr lang="en-US" dirty="0"/>
              <a:t>Participation in research by minors or other individuals who lack decision-making capacity is permissible in limited circumstances when: </a:t>
            </a:r>
            <a:br>
              <a:rPr lang="en-US" dirty="0"/>
            </a:br>
            <a:r>
              <a:rPr lang="en-US" dirty="0"/>
              <a:t>-Consent is given by the individual’s legally authorized representative, under circumstances in which informed and prudent adults would reasonably be expected to volunteer themselves or their children in research. </a:t>
            </a:r>
            <a:br>
              <a:rPr lang="en-US" dirty="0"/>
            </a:br>
            <a:r>
              <a:rPr lang="en-US" dirty="0"/>
              <a:t>-The participant gives his or her assent to participation, where possible. Physicians should respect the refusal of an individual who lacks decision-making capacity. </a:t>
            </a:r>
            <a:br>
              <a:rPr lang="en-US" dirty="0"/>
            </a:br>
            <a:r>
              <a:rPr lang="en-US" dirty="0"/>
              <a:t>-There is potential for the individual to benefit from the study. </a:t>
            </a:r>
            <a:br>
              <a:rPr lang="en-US" dirty="0"/>
            </a:br>
            <a:endParaRPr lang="en-US" dirty="0"/>
          </a:p>
          <a:p>
            <a:r>
              <a:rPr lang="en-US" dirty="0"/>
              <a:t>In certain situations, with special safeguards in keeping with ethics guidance, the obligation to obtain informed consent may be waived in research on emergency interventions. </a:t>
            </a:r>
            <a:br>
              <a:rPr lang="en-US" dirty="0"/>
            </a:br>
            <a:br>
              <a:rPr lang="en-US" dirty="0"/>
            </a:br>
            <a:r>
              <a:rPr lang="en-US" dirty="0"/>
              <a:t>See the link below for the AMA Code of Medical Ethics, 7.1.2 Informed Consent in Research:</a:t>
            </a:r>
            <a:br>
              <a:rPr lang="en-US" dirty="0"/>
            </a:br>
            <a:r>
              <a:rPr lang="en-US" dirty="0"/>
              <a:t> </a:t>
            </a:r>
            <a:br>
              <a:rPr lang="en-US" dirty="0"/>
            </a:br>
            <a:r>
              <a:rPr lang="en-US" dirty="0">
                <a:hlinkClick r:id="rId2"/>
              </a:rPr>
              <a:t>https://code-medical-ethics.ama-assn.org/sites/default/files/2022-08/7.1.2%20Informed%20consent%20in%20research%20--%20background%20reports.pdf</a:t>
            </a:r>
            <a:br>
              <a:rPr lang="en-US" dirty="0"/>
            </a:br>
            <a:br>
              <a:rPr lang="en-US" dirty="0"/>
            </a:br>
            <a:br>
              <a:rPr lang="en-US" dirty="0"/>
            </a:br>
            <a:br>
              <a:rPr lang="en-US" dirty="0"/>
            </a:br>
            <a:br>
              <a:rPr lang="en-US" dirty="0"/>
            </a:br>
            <a:r>
              <a:rPr lang="en-US" sz="2100" dirty="0"/>
              <a:t>American Medical Association, 7.1.2 Informed Consent in Research, Code of Medical Ethics, </a:t>
            </a:r>
            <a:r>
              <a:rPr lang="en-US" sz="2100" dirty="0">
                <a:hlinkClick r:id="rId2"/>
              </a:rPr>
              <a:t>https://code-medical-ethics.ama-assn.org/sites/default/files/2022-08/7.1.2%20Informed%20consent%20in%20research%20--%20background%20reports.pdf</a:t>
            </a:r>
            <a:r>
              <a:rPr lang="en-US" sz="2100" dirty="0"/>
              <a:t>, Accessed 7 April 2025.  </a:t>
            </a:r>
          </a:p>
        </p:txBody>
      </p:sp>
      <p:sp>
        <p:nvSpPr>
          <p:cNvPr id="4" name="Slide Number Placeholder 3">
            <a:extLst>
              <a:ext uri="{FF2B5EF4-FFF2-40B4-BE49-F238E27FC236}">
                <a16:creationId xmlns:a16="http://schemas.microsoft.com/office/drawing/2014/main" id="{2C2FD4D1-67A0-4118-0942-F606674DD968}"/>
              </a:ext>
            </a:extLst>
          </p:cNvPr>
          <p:cNvSpPr>
            <a:spLocks noGrp="1"/>
          </p:cNvSpPr>
          <p:nvPr>
            <p:ph type="sldNum" sz="quarter" idx="12"/>
          </p:nvPr>
        </p:nvSpPr>
        <p:spPr/>
        <p:txBody>
          <a:bodyPr/>
          <a:lstStyle/>
          <a:p>
            <a:fld id="{BCBF9873-87BF-3E40-B65C-4328474BB062}" type="slidenum">
              <a:rPr lang="en-US" smtClean="0"/>
              <a:pPr/>
              <a:t>10</a:t>
            </a:fld>
            <a:endParaRPr lang="en-US"/>
          </a:p>
        </p:txBody>
      </p:sp>
    </p:spTree>
    <p:extLst>
      <p:ext uri="{BB962C8B-B14F-4D97-AF65-F5344CB8AC3E}">
        <p14:creationId xmlns:p14="http://schemas.microsoft.com/office/powerpoint/2010/main" val="1380530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D15DD-E86C-8AA9-C6F2-38444BD569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379099-437F-158B-7560-585B1E162310}"/>
              </a:ext>
            </a:extLst>
          </p:cNvPr>
          <p:cNvSpPr>
            <a:spLocks noGrp="1"/>
          </p:cNvSpPr>
          <p:nvPr>
            <p:ph type="sldNum" sz="quarter" idx="12"/>
          </p:nvPr>
        </p:nvSpPr>
        <p:spPr/>
        <p:txBody>
          <a:bodyPr/>
          <a:lstStyle/>
          <a:p>
            <a:fld id="{BCBF9873-87BF-3E40-B65C-4328474BB062}" type="slidenum">
              <a:rPr lang="en-US" smtClean="0"/>
              <a:pPr/>
              <a:t>11</a:t>
            </a:fld>
            <a:endParaRPr lang="en-US"/>
          </a:p>
        </p:txBody>
      </p:sp>
      <p:sp>
        <p:nvSpPr>
          <p:cNvPr id="2" name="Title 1">
            <a:extLst>
              <a:ext uri="{FF2B5EF4-FFF2-40B4-BE49-F238E27FC236}">
                <a16:creationId xmlns:a16="http://schemas.microsoft.com/office/drawing/2014/main" id="{5E44EA77-EE2D-83B0-8AC0-01FA81058169}"/>
              </a:ext>
            </a:extLst>
          </p:cNvPr>
          <p:cNvSpPr>
            <a:spLocks noGrp="1"/>
          </p:cNvSpPr>
          <p:nvPr>
            <p:ph type="title"/>
          </p:nvPr>
        </p:nvSpPr>
        <p:spPr>
          <a:xfrm>
            <a:off x="457200" y="274638"/>
            <a:ext cx="7379110" cy="1143000"/>
          </a:xfrm>
        </p:spPr>
        <p:txBody>
          <a:bodyPr/>
          <a:lstStyle/>
          <a:p>
            <a:r>
              <a:rPr lang="en-US" dirty="0"/>
              <a:t>What is Protected Health Information?  </a:t>
            </a:r>
          </a:p>
        </p:txBody>
      </p:sp>
      <p:sp>
        <p:nvSpPr>
          <p:cNvPr id="3" name="Content Placeholder 2">
            <a:extLst>
              <a:ext uri="{FF2B5EF4-FFF2-40B4-BE49-F238E27FC236}">
                <a16:creationId xmlns:a16="http://schemas.microsoft.com/office/drawing/2014/main" id="{9BB121CF-4AAC-99F7-9F48-6505B9F226D0}"/>
              </a:ext>
            </a:extLst>
          </p:cNvPr>
          <p:cNvSpPr>
            <a:spLocks noGrp="1"/>
          </p:cNvSpPr>
          <p:nvPr>
            <p:ph sz="half" idx="1"/>
          </p:nvPr>
        </p:nvSpPr>
        <p:spPr>
          <a:xfrm>
            <a:off x="457200" y="1498060"/>
            <a:ext cx="4038600" cy="4628103"/>
          </a:xfrm>
        </p:spPr>
        <p:txBody>
          <a:bodyPr>
            <a:noAutofit/>
          </a:bodyPr>
          <a:lstStyle/>
          <a:p>
            <a:r>
              <a:rPr lang="en-US" sz="1400" dirty="0"/>
              <a:t>Name</a:t>
            </a:r>
            <a:br>
              <a:rPr lang="en-US" sz="1400" dirty="0"/>
            </a:br>
            <a:endParaRPr lang="en-US" sz="1400" dirty="0"/>
          </a:p>
          <a:p>
            <a:r>
              <a:rPr lang="en-US" sz="1400" dirty="0"/>
              <a:t>Dates</a:t>
            </a:r>
            <a:br>
              <a:rPr lang="en-US" sz="1400" dirty="0"/>
            </a:br>
            <a:endParaRPr lang="en-US" sz="1400" dirty="0"/>
          </a:p>
          <a:p>
            <a:r>
              <a:rPr lang="en-US" sz="1400" dirty="0"/>
              <a:t>Address/Zip Code/Geocode</a:t>
            </a:r>
            <a:br>
              <a:rPr lang="en-US" sz="1400" dirty="0"/>
            </a:br>
            <a:endParaRPr lang="en-US" sz="1400" dirty="0"/>
          </a:p>
          <a:p>
            <a:r>
              <a:rPr lang="en-US" sz="1400" dirty="0"/>
              <a:t>Phone Numbers</a:t>
            </a:r>
            <a:br>
              <a:rPr lang="en-US" sz="1400" dirty="0"/>
            </a:br>
            <a:endParaRPr lang="en-US" sz="1400" dirty="0"/>
          </a:p>
          <a:p>
            <a:r>
              <a:rPr lang="en-US" sz="1400" dirty="0"/>
              <a:t>Fax Numbers</a:t>
            </a:r>
            <a:br>
              <a:rPr lang="en-US" sz="1400" dirty="0"/>
            </a:br>
            <a:endParaRPr lang="en-US" sz="1400" dirty="0"/>
          </a:p>
          <a:p>
            <a:r>
              <a:rPr lang="en-US" sz="1400" dirty="0"/>
              <a:t>Email Addresses</a:t>
            </a:r>
            <a:br>
              <a:rPr lang="en-US" sz="1400" dirty="0"/>
            </a:br>
            <a:endParaRPr lang="en-US" sz="1400" dirty="0"/>
          </a:p>
          <a:p>
            <a:r>
              <a:rPr lang="en-US" sz="1400" dirty="0"/>
              <a:t>Social Security Number</a:t>
            </a:r>
            <a:br>
              <a:rPr lang="en-US" sz="1400" dirty="0"/>
            </a:br>
            <a:endParaRPr lang="en-US" sz="1400" dirty="0"/>
          </a:p>
          <a:p>
            <a:r>
              <a:rPr lang="en-US" sz="1400" dirty="0"/>
              <a:t>Medical Record Number</a:t>
            </a:r>
            <a:br>
              <a:rPr lang="en-US" sz="1400" dirty="0"/>
            </a:br>
            <a:endParaRPr lang="en-US" sz="1400" dirty="0"/>
          </a:p>
          <a:p>
            <a:r>
              <a:rPr lang="en-US" sz="1400" dirty="0"/>
              <a:t>Health Plan Beneficiary Number</a:t>
            </a:r>
            <a:br>
              <a:rPr lang="en-US" sz="800" dirty="0"/>
            </a:br>
            <a:endParaRPr lang="en-US" sz="800" dirty="0"/>
          </a:p>
        </p:txBody>
      </p:sp>
      <p:sp>
        <p:nvSpPr>
          <p:cNvPr id="6" name="Content Placeholder 5">
            <a:extLst>
              <a:ext uri="{FF2B5EF4-FFF2-40B4-BE49-F238E27FC236}">
                <a16:creationId xmlns:a16="http://schemas.microsoft.com/office/drawing/2014/main" id="{208C3A4B-AEF8-1AD7-1DD5-5710C86FE3AE}"/>
              </a:ext>
            </a:extLst>
          </p:cNvPr>
          <p:cNvSpPr>
            <a:spLocks noGrp="1"/>
          </p:cNvSpPr>
          <p:nvPr>
            <p:ph sz="half" idx="2"/>
          </p:nvPr>
        </p:nvSpPr>
        <p:spPr>
          <a:xfrm>
            <a:off x="4648200" y="1498060"/>
            <a:ext cx="4038600" cy="4628103"/>
          </a:xfrm>
        </p:spPr>
        <p:txBody>
          <a:bodyPr>
            <a:normAutofit/>
          </a:bodyPr>
          <a:lstStyle/>
          <a:p>
            <a:r>
              <a:rPr lang="en-US" sz="1400" dirty="0"/>
              <a:t>Account Number </a:t>
            </a:r>
            <a:br>
              <a:rPr lang="en-US" sz="1400" dirty="0"/>
            </a:br>
            <a:endParaRPr lang="en-US" sz="1400" dirty="0"/>
          </a:p>
          <a:p>
            <a:r>
              <a:rPr lang="en-US" sz="1400" dirty="0"/>
              <a:t>Certificate/License Number</a:t>
            </a:r>
            <a:br>
              <a:rPr lang="en-US" sz="1400" dirty="0"/>
            </a:br>
            <a:endParaRPr lang="en-US" sz="1400" dirty="0"/>
          </a:p>
          <a:p>
            <a:r>
              <a:rPr lang="en-US" sz="1400" dirty="0"/>
              <a:t>Device Identifier</a:t>
            </a:r>
            <a:br>
              <a:rPr lang="en-US" sz="1400" dirty="0"/>
            </a:br>
            <a:endParaRPr lang="en-US" sz="1400" dirty="0"/>
          </a:p>
          <a:p>
            <a:r>
              <a:rPr lang="en-US" sz="1400" dirty="0"/>
              <a:t>Vehicle Identifier</a:t>
            </a:r>
            <a:br>
              <a:rPr lang="en-US" sz="1400" dirty="0"/>
            </a:br>
            <a:endParaRPr lang="en-US" sz="1400" dirty="0"/>
          </a:p>
          <a:p>
            <a:r>
              <a:rPr lang="en-US" sz="1400" dirty="0"/>
              <a:t>URLs</a:t>
            </a:r>
            <a:br>
              <a:rPr lang="en-US" sz="1400" dirty="0"/>
            </a:br>
            <a:endParaRPr lang="en-US" sz="1400" dirty="0"/>
          </a:p>
          <a:p>
            <a:r>
              <a:rPr lang="en-US" sz="1400" dirty="0"/>
              <a:t>IP Address</a:t>
            </a:r>
            <a:br>
              <a:rPr lang="en-US" sz="1400" dirty="0"/>
            </a:br>
            <a:endParaRPr lang="en-US" sz="1400" dirty="0"/>
          </a:p>
          <a:p>
            <a:r>
              <a:rPr lang="en-US" sz="1400" dirty="0"/>
              <a:t>Biometric Identifier</a:t>
            </a:r>
            <a:br>
              <a:rPr lang="en-US" sz="1400" dirty="0"/>
            </a:br>
            <a:endParaRPr lang="en-US" sz="1400" dirty="0"/>
          </a:p>
          <a:p>
            <a:r>
              <a:rPr lang="en-US" sz="1400" dirty="0"/>
              <a:t>Facial Images</a:t>
            </a:r>
            <a:br>
              <a:rPr lang="en-US" sz="1400" dirty="0"/>
            </a:br>
            <a:endParaRPr lang="en-US" sz="1400" dirty="0"/>
          </a:p>
          <a:p>
            <a:r>
              <a:rPr lang="en-US" sz="1400" dirty="0"/>
              <a:t>Any Unique Identifier</a:t>
            </a:r>
          </a:p>
        </p:txBody>
      </p:sp>
      <p:pic>
        <p:nvPicPr>
          <p:cNvPr id="7" name="Graphic 6" descr="Clipboard with solid fill">
            <a:extLst>
              <a:ext uri="{FF2B5EF4-FFF2-40B4-BE49-F238E27FC236}">
                <a16:creationId xmlns:a16="http://schemas.microsoft.com/office/drawing/2014/main" id="{7E681151-EB15-C19B-4BE5-3A5DA5167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0300" y="388938"/>
            <a:ext cx="914400" cy="914400"/>
          </a:xfrm>
          <a:prstGeom prst="rect">
            <a:avLst/>
          </a:prstGeom>
        </p:spPr>
      </p:pic>
    </p:spTree>
    <p:extLst>
      <p:ext uri="{BB962C8B-B14F-4D97-AF65-F5344CB8AC3E}">
        <p14:creationId xmlns:p14="http://schemas.microsoft.com/office/powerpoint/2010/main" val="1396835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062EA-4C39-93FC-7532-DC624927051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08A8E8-605F-92CD-ACD8-6C4542447246}"/>
              </a:ext>
            </a:extLst>
          </p:cNvPr>
          <p:cNvSpPr>
            <a:spLocks noGrp="1"/>
          </p:cNvSpPr>
          <p:nvPr>
            <p:ph type="sldNum" sz="quarter" idx="12"/>
          </p:nvPr>
        </p:nvSpPr>
        <p:spPr/>
        <p:txBody>
          <a:bodyPr/>
          <a:lstStyle/>
          <a:p>
            <a:fld id="{BCBF9873-87BF-3E40-B65C-4328474BB062}" type="slidenum">
              <a:rPr lang="en-US" smtClean="0"/>
              <a:pPr/>
              <a:t>12</a:t>
            </a:fld>
            <a:endParaRPr lang="en-US"/>
          </a:p>
        </p:txBody>
      </p:sp>
      <p:sp>
        <p:nvSpPr>
          <p:cNvPr id="2" name="Title 1">
            <a:extLst>
              <a:ext uri="{FF2B5EF4-FFF2-40B4-BE49-F238E27FC236}">
                <a16:creationId xmlns:a16="http://schemas.microsoft.com/office/drawing/2014/main" id="{7BBDBCE0-F3A8-F3DC-F552-A66B7D65981C}"/>
              </a:ext>
            </a:extLst>
          </p:cNvPr>
          <p:cNvSpPr>
            <a:spLocks noGrp="1"/>
          </p:cNvSpPr>
          <p:nvPr>
            <p:ph type="title"/>
          </p:nvPr>
        </p:nvSpPr>
        <p:spPr>
          <a:xfrm>
            <a:off x="457200" y="525294"/>
            <a:ext cx="8229600" cy="1160868"/>
          </a:xfrm>
        </p:spPr>
        <p:txBody>
          <a:bodyPr>
            <a:normAutofit fontScale="90000"/>
          </a:bodyPr>
          <a:lstStyle/>
          <a:p>
            <a:r>
              <a:rPr lang="en-US" dirty="0"/>
              <a:t>What is a Limited Data Set?</a:t>
            </a:r>
            <a:br>
              <a:rPr lang="en-US" dirty="0"/>
            </a:br>
            <a:r>
              <a:rPr lang="en-US" sz="1200" dirty="0"/>
              <a:t>A limited Data Set is protected health information that excludes the following direct identifiers of the individual or of relatives, employers or household members of the individual. </a:t>
            </a:r>
            <a:r>
              <a:rPr lang="en-US" dirty="0"/>
              <a:t> </a:t>
            </a:r>
          </a:p>
        </p:txBody>
      </p:sp>
      <p:sp>
        <p:nvSpPr>
          <p:cNvPr id="3" name="Content Placeholder 2">
            <a:extLst>
              <a:ext uri="{FF2B5EF4-FFF2-40B4-BE49-F238E27FC236}">
                <a16:creationId xmlns:a16="http://schemas.microsoft.com/office/drawing/2014/main" id="{9333E3AF-A2B3-F07F-E8D1-1297A75C7591}"/>
              </a:ext>
            </a:extLst>
          </p:cNvPr>
          <p:cNvSpPr>
            <a:spLocks noGrp="1"/>
          </p:cNvSpPr>
          <p:nvPr>
            <p:ph sz="half" idx="1"/>
          </p:nvPr>
        </p:nvSpPr>
        <p:spPr>
          <a:xfrm>
            <a:off x="457200" y="1916349"/>
            <a:ext cx="4038600" cy="4209814"/>
          </a:xfrm>
        </p:spPr>
        <p:txBody>
          <a:bodyPr>
            <a:noAutofit/>
          </a:bodyPr>
          <a:lstStyle/>
          <a:p>
            <a:r>
              <a:rPr lang="en-US" sz="1400" dirty="0"/>
              <a:t>Name</a:t>
            </a:r>
            <a:br>
              <a:rPr lang="en-US" sz="1400" dirty="0"/>
            </a:br>
            <a:endParaRPr lang="en-US" sz="1400" dirty="0"/>
          </a:p>
          <a:p>
            <a:r>
              <a:rPr lang="en-US" sz="1400" dirty="0"/>
              <a:t>Postal Address other than town or city, state, zip code</a:t>
            </a:r>
            <a:br>
              <a:rPr lang="en-US" sz="1400" dirty="0"/>
            </a:br>
            <a:endParaRPr lang="en-US" sz="1400" dirty="0"/>
          </a:p>
          <a:p>
            <a:r>
              <a:rPr lang="en-US" sz="1400" dirty="0"/>
              <a:t>Phone Numbers</a:t>
            </a:r>
            <a:br>
              <a:rPr lang="en-US" sz="1400" dirty="0"/>
            </a:br>
            <a:endParaRPr lang="en-US" sz="1400" dirty="0"/>
          </a:p>
          <a:p>
            <a:r>
              <a:rPr lang="en-US" sz="1400" dirty="0"/>
              <a:t>Fax Numbers</a:t>
            </a:r>
            <a:br>
              <a:rPr lang="en-US" sz="1400" dirty="0"/>
            </a:br>
            <a:endParaRPr lang="en-US" sz="1400" dirty="0"/>
          </a:p>
          <a:p>
            <a:r>
              <a:rPr lang="en-US" sz="1400" dirty="0"/>
              <a:t>Email Address</a:t>
            </a:r>
            <a:br>
              <a:rPr lang="en-US" sz="1400" dirty="0"/>
            </a:br>
            <a:endParaRPr lang="en-US" sz="1400" dirty="0"/>
          </a:p>
          <a:p>
            <a:r>
              <a:rPr lang="en-US" sz="1400" dirty="0"/>
              <a:t>Social Security Number </a:t>
            </a:r>
            <a:br>
              <a:rPr lang="en-US" sz="1400" dirty="0"/>
            </a:br>
            <a:endParaRPr lang="en-US" sz="1400" dirty="0"/>
          </a:p>
          <a:p>
            <a:r>
              <a:rPr lang="en-US" sz="1400" dirty="0"/>
              <a:t>Medical Record Number</a:t>
            </a:r>
            <a:br>
              <a:rPr lang="en-US" sz="1400" dirty="0"/>
            </a:br>
            <a:endParaRPr lang="en-US" sz="1400" dirty="0"/>
          </a:p>
          <a:p>
            <a:r>
              <a:rPr lang="en-US" sz="1400" dirty="0"/>
              <a:t>Health Plan Beneficiary Number</a:t>
            </a:r>
            <a:br>
              <a:rPr lang="en-US" sz="800" dirty="0"/>
            </a:br>
            <a:endParaRPr lang="en-US" sz="800" dirty="0"/>
          </a:p>
        </p:txBody>
      </p:sp>
      <p:sp>
        <p:nvSpPr>
          <p:cNvPr id="5" name="Content Placeholder 4">
            <a:extLst>
              <a:ext uri="{FF2B5EF4-FFF2-40B4-BE49-F238E27FC236}">
                <a16:creationId xmlns:a16="http://schemas.microsoft.com/office/drawing/2014/main" id="{18DB75B0-BF11-027F-A8C7-EA3DBBDFC42A}"/>
              </a:ext>
            </a:extLst>
          </p:cNvPr>
          <p:cNvSpPr>
            <a:spLocks noGrp="1"/>
          </p:cNvSpPr>
          <p:nvPr>
            <p:ph sz="half" idx="2"/>
          </p:nvPr>
        </p:nvSpPr>
        <p:spPr>
          <a:xfrm>
            <a:off x="4648200" y="1916349"/>
            <a:ext cx="4038600" cy="4209814"/>
          </a:xfrm>
        </p:spPr>
        <p:txBody>
          <a:bodyPr>
            <a:normAutofit/>
          </a:bodyPr>
          <a:lstStyle/>
          <a:p>
            <a:r>
              <a:rPr lang="en-US" sz="1400" dirty="0"/>
              <a:t>Account Number</a:t>
            </a:r>
            <a:br>
              <a:rPr lang="en-US" sz="1400" dirty="0"/>
            </a:br>
            <a:endParaRPr lang="en-US" sz="1400" dirty="0"/>
          </a:p>
          <a:p>
            <a:r>
              <a:rPr lang="en-US" sz="1400" dirty="0"/>
              <a:t>Certificate/License Number</a:t>
            </a:r>
            <a:br>
              <a:rPr lang="en-US" sz="1400" dirty="0"/>
            </a:br>
            <a:endParaRPr lang="en-US" sz="1400" dirty="0"/>
          </a:p>
          <a:p>
            <a:r>
              <a:rPr lang="en-US" sz="1400" dirty="0"/>
              <a:t>Device Identifier</a:t>
            </a:r>
            <a:br>
              <a:rPr lang="en-US" sz="1400" dirty="0"/>
            </a:br>
            <a:endParaRPr lang="en-US" sz="1400" dirty="0"/>
          </a:p>
          <a:p>
            <a:r>
              <a:rPr lang="en-US" sz="1400" dirty="0"/>
              <a:t>Vehicle Identifier</a:t>
            </a:r>
            <a:br>
              <a:rPr lang="en-US" sz="1400" dirty="0"/>
            </a:br>
            <a:endParaRPr lang="en-US" sz="1400" dirty="0"/>
          </a:p>
          <a:p>
            <a:r>
              <a:rPr lang="en-US" sz="1400" dirty="0"/>
              <a:t>URLs</a:t>
            </a:r>
            <a:br>
              <a:rPr lang="en-US" sz="1400" dirty="0"/>
            </a:br>
            <a:endParaRPr lang="en-US" sz="1400" dirty="0"/>
          </a:p>
          <a:p>
            <a:r>
              <a:rPr lang="en-US" sz="1400" dirty="0"/>
              <a:t>IP Address </a:t>
            </a:r>
            <a:br>
              <a:rPr lang="en-US" sz="1400" dirty="0"/>
            </a:br>
            <a:endParaRPr lang="en-US" sz="1400" dirty="0"/>
          </a:p>
          <a:p>
            <a:r>
              <a:rPr lang="en-US" sz="1400" dirty="0"/>
              <a:t>Biometric Identifier</a:t>
            </a:r>
            <a:br>
              <a:rPr lang="en-US" sz="1400" dirty="0"/>
            </a:br>
            <a:endParaRPr lang="en-US" sz="1400" dirty="0"/>
          </a:p>
          <a:p>
            <a:r>
              <a:rPr lang="en-US" sz="1400" dirty="0"/>
              <a:t>Facial Images </a:t>
            </a:r>
          </a:p>
        </p:txBody>
      </p:sp>
      <p:pic>
        <p:nvPicPr>
          <p:cNvPr id="7" name="Graphic 6" descr="Clipboard Checked with solid fill">
            <a:extLst>
              <a:ext uri="{FF2B5EF4-FFF2-40B4-BE49-F238E27FC236}">
                <a16:creationId xmlns:a16="http://schemas.microsoft.com/office/drawing/2014/main" id="{E2511643-0863-115A-7CF5-2D867FBC98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5755" y="4839929"/>
            <a:ext cx="914400" cy="914400"/>
          </a:xfrm>
          <a:prstGeom prst="rect">
            <a:avLst/>
          </a:prstGeom>
        </p:spPr>
      </p:pic>
    </p:spTree>
    <p:extLst>
      <p:ext uri="{BB962C8B-B14F-4D97-AF65-F5344CB8AC3E}">
        <p14:creationId xmlns:p14="http://schemas.microsoft.com/office/powerpoint/2010/main" val="371024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C51D-FFB4-20D1-E858-748C78B6C3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99A7C-6936-3CC1-3477-DABC14D01BE8}"/>
              </a:ext>
            </a:extLst>
          </p:cNvPr>
          <p:cNvSpPr>
            <a:spLocks noGrp="1"/>
          </p:cNvSpPr>
          <p:nvPr>
            <p:ph type="title"/>
          </p:nvPr>
        </p:nvSpPr>
        <p:spPr>
          <a:xfrm>
            <a:off x="322730" y="452277"/>
            <a:ext cx="8498540" cy="1200329"/>
          </a:xfrm>
        </p:spPr>
        <p:txBody>
          <a:bodyPr/>
          <a:lstStyle/>
          <a:p>
            <a:r>
              <a:rPr lang="en-US" dirty="0"/>
              <a:t>What does THR Require for Informed Consent? </a:t>
            </a:r>
          </a:p>
        </p:txBody>
      </p:sp>
      <p:sp>
        <p:nvSpPr>
          <p:cNvPr id="3" name="Content Placeholder 2">
            <a:extLst>
              <a:ext uri="{FF2B5EF4-FFF2-40B4-BE49-F238E27FC236}">
                <a16:creationId xmlns:a16="http://schemas.microsoft.com/office/drawing/2014/main" id="{B3993475-C6C2-BBBC-2186-498EE99738B1}"/>
              </a:ext>
            </a:extLst>
          </p:cNvPr>
          <p:cNvSpPr>
            <a:spLocks noGrp="1"/>
          </p:cNvSpPr>
          <p:nvPr>
            <p:ph idx="1"/>
          </p:nvPr>
        </p:nvSpPr>
        <p:spPr>
          <a:xfrm>
            <a:off x="322730" y="1815354"/>
            <a:ext cx="8498540" cy="4289612"/>
          </a:xfrm>
        </p:spPr>
        <p:txBody>
          <a:bodyPr>
            <a:noAutofit/>
          </a:bodyPr>
          <a:lstStyle/>
          <a:p>
            <a:r>
              <a:rPr lang="en-US" sz="1600" dirty="0"/>
              <a:t>A copy of the informed consent MUST be placed in the patient’s paper chart EACH time they come for hospital services, even if all charges are standard of care. This is very important in order to ensure that coding properly codes the claim even if procedures are considered standard of care. Even if the patient had a hospital visit a few days prior and the informed consent was placed in the chart at that time, another copy of the consent must be placed in the chart for the new visit date.</a:t>
            </a:r>
            <a:br>
              <a:rPr lang="en-US" sz="1600" dirty="0"/>
            </a:br>
            <a:endParaRPr lang="en-US" sz="1600" dirty="0"/>
          </a:p>
          <a:p>
            <a:r>
              <a:rPr lang="en-US" sz="1600" dirty="0"/>
              <a:t>To Access THR Research Policies visit </a:t>
            </a:r>
            <a:r>
              <a:rPr lang="en-US" sz="1600" dirty="0">
                <a:hlinkClick r:id="rId2"/>
              </a:rPr>
              <a:t>https://thr.policytech.com/?public=true&amp;siteid=116</a:t>
            </a:r>
            <a:r>
              <a:rPr lang="en-US" sz="1600" dirty="0"/>
              <a:t> and type “Research” in the search field. </a:t>
            </a:r>
            <a:br>
              <a:rPr lang="en-US" sz="1600" dirty="0"/>
            </a:br>
            <a:endParaRPr lang="en-US" sz="1600" dirty="0"/>
          </a:p>
          <a:p>
            <a:r>
              <a:rPr lang="en-US" sz="1600" dirty="0"/>
              <a:t>To Access the THRE Webpage for more information on clinical research visit </a:t>
            </a:r>
            <a:r>
              <a:rPr lang="en-US" sz="1600" dirty="0">
                <a:hlinkClick r:id="rId3"/>
              </a:rPr>
              <a:t>https://www.texashealth.org/research</a:t>
            </a:r>
            <a:r>
              <a:rPr lang="en-US" sz="1600" dirty="0"/>
              <a:t>.</a:t>
            </a:r>
          </a:p>
        </p:txBody>
      </p:sp>
      <p:sp>
        <p:nvSpPr>
          <p:cNvPr id="4" name="Slide Number Placeholder 3">
            <a:extLst>
              <a:ext uri="{FF2B5EF4-FFF2-40B4-BE49-F238E27FC236}">
                <a16:creationId xmlns:a16="http://schemas.microsoft.com/office/drawing/2014/main" id="{B5C2CCC0-4F2C-B9AD-4C94-C177F75217A2}"/>
              </a:ext>
            </a:extLst>
          </p:cNvPr>
          <p:cNvSpPr>
            <a:spLocks noGrp="1"/>
          </p:cNvSpPr>
          <p:nvPr>
            <p:ph type="sldNum" sz="quarter" idx="12"/>
          </p:nvPr>
        </p:nvSpPr>
        <p:spPr/>
        <p:txBody>
          <a:bodyPr/>
          <a:lstStyle/>
          <a:p>
            <a:fld id="{BCBF9873-87BF-3E40-B65C-4328474BB062}" type="slidenum">
              <a:rPr lang="en-US" smtClean="0"/>
              <a:pPr/>
              <a:t>13</a:t>
            </a:fld>
            <a:endParaRPr lang="en-US"/>
          </a:p>
        </p:txBody>
      </p:sp>
    </p:spTree>
    <p:extLst>
      <p:ext uri="{BB962C8B-B14F-4D97-AF65-F5344CB8AC3E}">
        <p14:creationId xmlns:p14="http://schemas.microsoft.com/office/powerpoint/2010/main" val="70151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74491-B293-2010-632C-846ED09026B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A74EE4-6FF5-9ACA-D1AB-CD4917B9D060}"/>
              </a:ext>
            </a:extLst>
          </p:cNvPr>
          <p:cNvSpPr>
            <a:spLocks noGrp="1"/>
          </p:cNvSpPr>
          <p:nvPr>
            <p:ph type="sldNum" sz="quarter" idx="12"/>
          </p:nvPr>
        </p:nvSpPr>
        <p:spPr>
          <a:xfrm>
            <a:off x="238125" y="6356350"/>
            <a:ext cx="561975" cy="365125"/>
          </a:xfrm>
        </p:spPr>
        <p:txBody>
          <a:bodyPr anchor="ctr">
            <a:normAutofit/>
          </a:bodyPr>
          <a:lstStyle/>
          <a:p>
            <a:pPr>
              <a:spcAft>
                <a:spcPts val="600"/>
              </a:spcAft>
            </a:pPr>
            <a:fld id="{BCBF9873-87BF-3E40-B65C-4328474BB062}" type="slidenum">
              <a:rPr lang="en-US" smtClean="0"/>
              <a:pPr>
                <a:spcAft>
                  <a:spcPts val="600"/>
                </a:spcAft>
              </a:pPr>
              <a:t>14</a:t>
            </a:fld>
            <a:endParaRPr lang="en-US"/>
          </a:p>
        </p:txBody>
      </p:sp>
      <p:sp>
        <p:nvSpPr>
          <p:cNvPr id="2" name="Title 1">
            <a:extLst>
              <a:ext uri="{FF2B5EF4-FFF2-40B4-BE49-F238E27FC236}">
                <a16:creationId xmlns:a16="http://schemas.microsoft.com/office/drawing/2014/main" id="{20F91F42-ABD2-72BD-8A45-85DF4CAEFE8D}"/>
              </a:ext>
            </a:extLst>
          </p:cNvPr>
          <p:cNvSpPr>
            <a:spLocks noGrp="1"/>
          </p:cNvSpPr>
          <p:nvPr>
            <p:ph type="title"/>
          </p:nvPr>
        </p:nvSpPr>
        <p:spPr>
          <a:xfrm>
            <a:off x="457200" y="274638"/>
            <a:ext cx="8229600" cy="1143000"/>
          </a:xfrm>
        </p:spPr>
        <p:txBody>
          <a:bodyPr anchor="ctr">
            <a:normAutofit/>
          </a:bodyPr>
          <a:lstStyle/>
          <a:p>
            <a:r>
              <a:rPr lang="en-US" dirty="0"/>
              <a:t>What does THR Require for Device Studies? </a:t>
            </a:r>
          </a:p>
        </p:txBody>
      </p:sp>
      <p:sp>
        <p:nvSpPr>
          <p:cNvPr id="3" name="Content Placeholder 2">
            <a:extLst>
              <a:ext uri="{FF2B5EF4-FFF2-40B4-BE49-F238E27FC236}">
                <a16:creationId xmlns:a16="http://schemas.microsoft.com/office/drawing/2014/main" id="{C082AD22-2F14-D2EA-F4B2-E39CBB60F841}"/>
              </a:ext>
            </a:extLst>
          </p:cNvPr>
          <p:cNvSpPr>
            <a:spLocks noGrp="1"/>
          </p:cNvSpPr>
          <p:nvPr>
            <p:ph sz="half" idx="1"/>
          </p:nvPr>
        </p:nvSpPr>
        <p:spPr>
          <a:xfrm>
            <a:off x="457200" y="1600200"/>
            <a:ext cx="4038600" cy="4525963"/>
          </a:xfrm>
        </p:spPr>
        <p:txBody>
          <a:bodyPr>
            <a:normAutofit/>
          </a:bodyPr>
          <a:lstStyle/>
          <a:p>
            <a:pPr>
              <a:lnSpc>
                <a:spcPct val="90000"/>
              </a:lnSpc>
            </a:pPr>
            <a:r>
              <a:rPr lang="en-US" sz="1500" dirty="0"/>
              <a:t>CMS Approval for Device A &amp; B Studies:</a:t>
            </a:r>
            <a:br>
              <a:rPr lang="en-US" sz="1500" dirty="0"/>
            </a:br>
            <a:br>
              <a:rPr lang="en-US" sz="1500" dirty="0"/>
            </a:br>
            <a:r>
              <a:rPr lang="en-US" sz="1500" dirty="0"/>
              <a:t>In order to bill standard of care costs for category A or B device trials, Medicare approval must be obtained by Research Administration. </a:t>
            </a:r>
            <a:br>
              <a:rPr lang="en-US" sz="1500" dirty="0"/>
            </a:br>
            <a:br>
              <a:rPr lang="en-US" sz="1500" dirty="0"/>
            </a:br>
            <a:r>
              <a:rPr lang="en-US" sz="1500" dirty="0"/>
              <a:t>Research Administration will review paperwork if Medicare request for approval was submitted by the sponsor or will submit the paperwork directly to Medicare on behalf of THR, as needed. For category A or B device trials, an approval from Medicare must be received by Research Administration prior to the providing approval for release of the IRB approved consent. </a:t>
            </a:r>
          </a:p>
        </p:txBody>
      </p:sp>
      <p:pic>
        <p:nvPicPr>
          <p:cNvPr id="6" name="Content Placeholder 5" descr="close up of calculator and stethoscope placed on invoice">
            <a:extLst>
              <a:ext uri="{FF2B5EF4-FFF2-40B4-BE49-F238E27FC236}">
                <a16:creationId xmlns:a16="http://schemas.microsoft.com/office/drawing/2014/main" id="{088098D8-0486-3798-A252-475E2B3EB514}"/>
              </a:ext>
            </a:extLst>
          </p:cNvPr>
          <p:cNvPicPr>
            <a:picLocks noGrp="1" noChangeAspect="1"/>
          </p:cNvPicPr>
          <p:nvPr>
            <p:ph sz="half" idx="2"/>
          </p:nvPr>
        </p:nvPicPr>
        <p:blipFill>
          <a:blip r:embed="rId2"/>
          <a:stretch>
            <a:fillRect/>
          </a:stretch>
        </p:blipFill>
        <p:spPr>
          <a:xfrm>
            <a:off x="5656082" y="1600200"/>
            <a:ext cx="2762053" cy="2445252"/>
          </a:xfrm>
        </p:spPr>
      </p:pic>
      <p:pic>
        <p:nvPicPr>
          <p:cNvPr id="8" name="Graphic 7" descr="Checkbox Checked with solid fill">
            <a:extLst>
              <a:ext uri="{FF2B5EF4-FFF2-40B4-BE49-F238E27FC236}">
                <a16:creationId xmlns:a16="http://schemas.microsoft.com/office/drawing/2014/main" id="{D9121103-365E-0C59-5979-B4B7A0625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8767" y="3131052"/>
            <a:ext cx="914400" cy="914400"/>
          </a:xfrm>
          <a:prstGeom prst="rect">
            <a:avLst/>
          </a:prstGeom>
        </p:spPr>
      </p:pic>
    </p:spTree>
    <p:extLst>
      <p:ext uri="{BB962C8B-B14F-4D97-AF65-F5344CB8AC3E}">
        <p14:creationId xmlns:p14="http://schemas.microsoft.com/office/powerpoint/2010/main" val="3167258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B4BBB-47A3-0486-9731-DFAB0C7735F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3FA6DE-8713-2F7C-1463-A1BCF1008EAD}"/>
              </a:ext>
            </a:extLst>
          </p:cNvPr>
          <p:cNvSpPr>
            <a:spLocks noGrp="1"/>
          </p:cNvSpPr>
          <p:nvPr>
            <p:ph type="sldNum" sz="quarter" idx="12"/>
          </p:nvPr>
        </p:nvSpPr>
        <p:spPr>
          <a:xfrm>
            <a:off x="238125" y="6356350"/>
            <a:ext cx="561975" cy="365125"/>
          </a:xfrm>
        </p:spPr>
        <p:txBody>
          <a:bodyPr anchor="ctr">
            <a:normAutofit/>
          </a:bodyPr>
          <a:lstStyle/>
          <a:p>
            <a:pPr>
              <a:spcAft>
                <a:spcPts val="600"/>
              </a:spcAft>
            </a:pPr>
            <a:fld id="{BCBF9873-87BF-3E40-B65C-4328474BB062}" type="slidenum">
              <a:rPr lang="en-US" smtClean="0"/>
              <a:pPr>
                <a:spcAft>
                  <a:spcPts val="600"/>
                </a:spcAft>
              </a:pPr>
              <a:t>15</a:t>
            </a:fld>
            <a:endParaRPr lang="en-US"/>
          </a:p>
        </p:txBody>
      </p:sp>
      <p:sp>
        <p:nvSpPr>
          <p:cNvPr id="2" name="Title 1">
            <a:extLst>
              <a:ext uri="{FF2B5EF4-FFF2-40B4-BE49-F238E27FC236}">
                <a16:creationId xmlns:a16="http://schemas.microsoft.com/office/drawing/2014/main" id="{33FF6219-C58C-C490-9AA8-FBDAF63FA6B1}"/>
              </a:ext>
            </a:extLst>
          </p:cNvPr>
          <p:cNvSpPr>
            <a:spLocks noGrp="1"/>
          </p:cNvSpPr>
          <p:nvPr>
            <p:ph type="title"/>
          </p:nvPr>
        </p:nvSpPr>
        <p:spPr>
          <a:xfrm>
            <a:off x="457200" y="273050"/>
            <a:ext cx="3008313" cy="1162050"/>
          </a:xfrm>
        </p:spPr>
        <p:txBody>
          <a:bodyPr anchor="ctr">
            <a:normAutofit/>
          </a:bodyPr>
          <a:lstStyle/>
          <a:p>
            <a:r>
              <a:rPr lang="en-US" dirty="0"/>
              <a:t>The Informed Consent Form (ICF) </a:t>
            </a:r>
          </a:p>
        </p:txBody>
      </p:sp>
      <p:sp>
        <p:nvSpPr>
          <p:cNvPr id="17" name="Content Placeholder 2">
            <a:extLst>
              <a:ext uri="{FF2B5EF4-FFF2-40B4-BE49-F238E27FC236}">
                <a16:creationId xmlns:a16="http://schemas.microsoft.com/office/drawing/2014/main" id="{476D7F41-8439-8D77-5722-F9B5477C9AA3}"/>
              </a:ext>
            </a:extLst>
          </p:cNvPr>
          <p:cNvSpPr>
            <a:spLocks noGrp="1"/>
          </p:cNvSpPr>
          <p:nvPr>
            <p:ph idx="1"/>
          </p:nvPr>
        </p:nvSpPr>
        <p:spPr>
          <a:xfrm>
            <a:off x="3575050" y="273051"/>
            <a:ext cx="5111750" cy="5753388"/>
          </a:xfrm>
        </p:spPr>
        <p:txBody>
          <a:bodyPr>
            <a:normAutofit/>
          </a:bodyPr>
          <a:lstStyle/>
          <a:p>
            <a:pPr>
              <a:lnSpc>
                <a:spcPct val="90000"/>
              </a:lnSpc>
            </a:pPr>
            <a:r>
              <a:rPr lang="en-US" sz="1000" dirty="0"/>
              <a:t>The ICF is </a:t>
            </a:r>
            <a:r>
              <a:rPr lang="en-US" sz="1000" i="1" dirty="0"/>
              <a:t>always</a:t>
            </a:r>
            <a:r>
              <a:rPr lang="en-US" sz="1000" dirty="0"/>
              <a:t> the first step conducted before any study procedure begins prior to the first visit.  It should be signed by the patient and a witness; a copy provided to the patient and filed in the patient’s chart.   </a:t>
            </a:r>
            <a:br>
              <a:rPr lang="en-US" sz="1000" dirty="0"/>
            </a:br>
            <a:endParaRPr lang="en-US" sz="1000" dirty="0"/>
          </a:p>
          <a:p>
            <a:pPr>
              <a:lnSpc>
                <a:spcPct val="90000"/>
              </a:lnSpc>
            </a:pPr>
            <a:r>
              <a:rPr lang="en-US" sz="1000" dirty="0"/>
              <a:t>Informed consents must be completed prior to any study related procedures. </a:t>
            </a:r>
            <a:br>
              <a:rPr lang="en-US" sz="1000" dirty="0"/>
            </a:br>
            <a:endParaRPr lang="en-US" sz="1000" dirty="0"/>
          </a:p>
          <a:p>
            <a:pPr>
              <a:lnSpc>
                <a:spcPct val="90000"/>
              </a:lnSpc>
            </a:pPr>
            <a:r>
              <a:rPr lang="en-US" sz="1000" dirty="0"/>
              <a:t>Informed consents allow the participant to make a voluntary and rational decision to participate. </a:t>
            </a:r>
            <a:br>
              <a:rPr lang="en-US" sz="1000" dirty="0"/>
            </a:br>
            <a:endParaRPr lang="en-US" sz="1000" dirty="0"/>
          </a:p>
          <a:p>
            <a:pPr>
              <a:lnSpc>
                <a:spcPct val="90000"/>
              </a:lnSpc>
            </a:pPr>
            <a:r>
              <a:rPr lang="en-US" sz="1000" dirty="0"/>
              <a:t>The informed consent (ICF) must contain the purpose of the study, study expectations, drug expectations, what is being studied and what procedures are being performed through-out the study. </a:t>
            </a:r>
            <a:br>
              <a:rPr lang="en-US" sz="1000" dirty="0"/>
            </a:br>
            <a:endParaRPr lang="en-US" sz="1000" dirty="0"/>
          </a:p>
          <a:p>
            <a:pPr>
              <a:lnSpc>
                <a:spcPct val="90000"/>
              </a:lnSpc>
            </a:pPr>
            <a:r>
              <a:rPr lang="en-US" sz="1000" dirty="0"/>
              <a:t>The ICF should be written in non-technical language that a participant can understand. </a:t>
            </a:r>
            <a:br>
              <a:rPr lang="en-US" sz="1000" dirty="0"/>
            </a:br>
            <a:endParaRPr lang="en-US" sz="1000" dirty="0"/>
          </a:p>
          <a:p>
            <a:pPr>
              <a:lnSpc>
                <a:spcPct val="90000"/>
              </a:lnSpc>
            </a:pPr>
            <a:r>
              <a:rPr lang="en-US" sz="1000" dirty="0"/>
              <a:t>The ICF should outline that the participant has the right to decline the study or can withdraw consent to participate at any time without a justification or reason. </a:t>
            </a:r>
            <a:br>
              <a:rPr lang="en-US" sz="1000" dirty="0"/>
            </a:br>
            <a:endParaRPr lang="en-US" sz="1000" dirty="0"/>
          </a:p>
          <a:p>
            <a:pPr>
              <a:lnSpc>
                <a:spcPct val="90000"/>
              </a:lnSpc>
            </a:pPr>
            <a:r>
              <a:rPr lang="en-US" sz="1000" dirty="0"/>
              <a:t>The informed consent should also outline how any complaints, comments or concerns may be filed with the Institutional Review Board (IRB). </a:t>
            </a:r>
            <a:br>
              <a:rPr lang="en-US" sz="1000" dirty="0"/>
            </a:br>
            <a:endParaRPr lang="en-US" sz="1000" dirty="0"/>
          </a:p>
          <a:p>
            <a:pPr>
              <a:lnSpc>
                <a:spcPct val="90000"/>
              </a:lnSpc>
            </a:pPr>
            <a:r>
              <a:rPr lang="en-US" sz="1000" dirty="0"/>
              <a:t>The informed consent should also outline risk factors and a breakdown of every study visit and the specific assessments to be conducted at each visit. </a:t>
            </a:r>
            <a:br>
              <a:rPr lang="en-US" sz="1000" dirty="0"/>
            </a:br>
            <a:endParaRPr lang="en-US" sz="1000" dirty="0"/>
          </a:p>
          <a:p>
            <a:pPr>
              <a:lnSpc>
                <a:spcPct val="90000"/>
              </a:lnSpc>
            </a:pPr>
            <a:r>
              <a:rPr lang="en-US" sz="1000" dirty="0"/>
              <a:t>Incentive benefits for the subject to enroll in the study are also contained in the ICF. </a:t>
            </a:r>
            <a:br>
              <a:rPr lang="en-US" sz="1000" dirty="0"/>
            </a:br>
            <a:endParaRPr lang="en-US" sz="1000" dirty="0"/>
          </a:p>
          <a:p>
            <a:pPr>
              <a:lnSpc>
                <a:spcPct val="90000"/>
              </a:lnSpc>
            </a:pPr>
            <a:r>
              <a:rPr lang="en-US" sz="1000" dirty="0"/>
              <a:t>Any time the protocol is amended, the ICF should be updated and all actively enrolled patients are required to be re-consented. </a:t>
            </a:r>
            <a:br>
              <a:rPr lang="en-US" sz="1000" dirty="0"/>
            </a:br>
            <a:br>
              <a:rPr lang="en-US" sz="1000" dirty="0"/>
            </a:br>
            <a:br>
              <a:rPr lang="en-US" sz="1000" dirty="0"/>
            </a:br>
            <a:br>
              <a:rPr lang="en-US" sz="1000" dirty="0"/>
            </a:br>
            <a:r>
              <a:rPr lang="en-US" sz="1000" dirty="0"/>
              <a:t>Sfera, Dan &amp; Sauber, Chris. The Comprehensive Guide to Clinical Research. DSCS, 2019.</a:t>
            </a:r>
            <a:br>
              <a:rPr lang="en-US" sz="1000" dirty="0"/>
            </a:br>
            <a:endParaRPr lang="en-US" sz="1000" dirty="0"/>
          </a:p>
        </p:txBody>
      </p:sp>
      <p:pic>
        <p:nvPicPr>
          <p:cNvPr id="5" name="Picture 4">
            <a:extLst>
              <a:ext uri="{FF2B5EF4-FFF2-40B4-BE49-F238E27FC236}">
                <a16:creationId xmlns:a16="http://schemas.microsoft.com/office/drawing/2014/main" id="{DF0E9050-1DF9-BBCD-E142-99EAAC1CCB7C}"/>
              </a:ext>
            </a:extLst>
          </p:cNvPr>
          <p:cNvPicPr>
            <a:picLocks noChangeAspect="1"/>
          </p:cNvPicPr>
          <p:nvPr/>
        </p:nvPicPr>
        <p:blipFill>
          <a:blip r:embed="rId3"/>
          <a:stretch>
            <a:fillRect/>
          </a:stretch>
        </p:blipFill>
        <p:spPr>
          <a:xfrm>
            <a:off x="806924" y="1610437"/>
            <a:ext cx="2525259" cy="2550638"/>
          </a:xfrm>
          <a:prstGeom prst="rect">
            <a:avLst/>
          </a:prstGeom>
        </p:spPr>
      </p:pic>
      <p:sp>
        <p:nvSpPr>
          <p:cNvPr id="9" name="Text Placeholder 4">
            <a:extLst>
              <a:ext uri="{FF2B5EF4-FFF2-40B4-BE49-F238E27FC236}">
                <a16:creationId xmlns:a16="http://schemas.microsoft.com/office/drawing/2014/main" id="{E9243E0B-53EF-5356-2D53-AF572DCA6EA9}"/>
              </a:ext>
            </a:extLst>
          </p:cNvPr>
          <p:cNvSpPr>
            <a:spLocks noGrp="1"/>
          </p:cNvSpPr>
          <p:nvPr>
            <p:ph type="body" sz="half" idx="2"/>
          </p:nvPr>
        </p:nvSpPr>
        <p:spPr>
          <a:xfrm>
            <a:off x="675564" y="1610437"/>
            <a:ext cx="2606723" cy="2450365"/>
          </a:xfrm>
        </p:spPr>
        <p:txBody>
          <a:bodyPr vert="vert270"/>
          <a:lstStyle/>
          <a:p>
            <a:r>
              <a:rPr lang="en-US" b="1" dirty="0">
                <a:latin typeface="Aharoni" panose="02010803020104030203" pitchFamily="2" charset="-79"/>
                <a:cs typeface="Aharoni" panose="02010803020104030203" pitchFamily="2" charset="-79"/>
              </a:rPr>
              <a:t>                     The First Step</a:t>
            </a:r>
          </a:p>
        </p:txBody>
      </p:sp>
    </p:spTree>
    <p:extLst>
      <p:ext uri="{BB962C8B-B14F-4D97-AF65-F5344CB8AC3E}">
        <p14:creationId xmlns:p14="http://schemas.microsoft.com/office/powerpoint/2010/main" val="1865895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730" y="544286"/>
            <a:ext cx="8498540" cy="5051185"/>
          </a:xfrm>
        </p:spPr>
        <p:txBody>
          <a:bodyPr>
            <a:normAutofit/>
          </a:bodyPr>
          <a:lstStyle/>
          <a:p>
            <a:pPr marL="0" indent="0">
              <a:spcBef>
                <a:spcPts val="0"/>
              </a:spcBef>
              <a:spcAft>
                <a:spcPts val="1200"/>
              </a:spcAft>
              <a:buFont typeface="Arial"/>
              <a:buNone/>
            </a:pPr>
            <a:r>
              <a:rPr lang="en-US" sz="1100" dirty="0">
                <a:solidFill>
                  <a:srgbClr val="000000"/>
                </a:solidFill>
              </a:rPr>
              <a:t>This document is marked with a dated date and speaks only as of that dated date. Readers are cautioned not to assume that any information has been updated beyond the dated date except as to any portion of the document that expressly states that it constitutes an update concerning specific recent events occurring after the dated date of the document.  Any information contained in the portion of the document indicated to concern recent events speaks only as of its date.  TEXAS HEALTH RESOURCES (“THR”) expressly disclaims any duty to provide an update of any information contained in this document. The information contained in this document may include "forward looking statements" by using forward-looking words such as "may," "will," "should," "expects," "believes," "anticipates," "estimates," or others. You are cautioned that forward-looking statements are subject to a variety of uncertainties that could cause actual results to differ from the projected results. Those risks and uncertainties include general economic and business conditions, receipt of funding grants, and various other factors which are beyond our control.  Because we cannot predict all factors that may affect future decisions, actions, events, or financial circumstances, what actually happens may be different from what THR includes in forward-looking statements.  Information contained in the presentation is confidential and proprietary and its use is expressly limited to the S&amp;P Global Ratings’ update presentation.</a:t>
            </a:r>
          </a:p>
          <a:p>
            <a:pPr marL="0" indent="0">
              <a:spcBef>
                <a:spcPts val="0"/>
              </a:spcBef>
              <a:spcAft>
                <a:spcPts val="1200"/>
              </a:spcAft>
              <a:buFont typeface="Arial"/>
              <a:buNone/>
            </a:pPr>
            <a:r>
              <a:rPr lang="en-US" sz="1100" dirty="0">
                <a:solidFill>
                  <a:srgbClr val="000000"/>
                </a:solidFill>
              </a:rPr>
              <a:t>INFORMATION CONTAINED IN THE PRESENTATION CAN NOT BE USED OR DISTRIBUTED TO ANY THIRD PARTY OR USED IN ANY REPORT WITHOUT THE WRITTEN CONSENT OF TEXAS HEALTH RESOURCES.</a:t>
            </a:r>
          </a:p>
        </p:txBody>
      </p:sp>
      <p:sp>
        <p:nvSpPr>
          <p:cNvPr id="4" name="Slide Number Placeholder 3"/>
          <p:cNvSpPr>
            <a:spLocks noGrp="1"/>
          </p:cNvSpPr>
          <p:nvPr>
            <p:ph type="sldNum" sz="quarter" idx="12"/>
          </p:nvPr>
        </p:nvSpPr>
        <p:spPr/>
        <p:txBody>
          <a:bodyPr/>
          <a:lstStyle/>
          <a:p>
            <a:fld id="{BCBF9873-87BF-3E40-B65C-4328474BB062}" type="slidenum">
              <a:rPr lang="en-US" smtClean="0"/>
              <a:pPr/>
              <a:t>2</a:t>
            </a:fld>
            <a:endParaRPr lang="en-US"/>
          </a:p>
        </p:txBody>
      </p:sp>
    </p:spTree>
    <p:extLst>
      <p:ext uri="{BB962C8B-B14F-4D97-AF65-F5344CB8AC3E}">
        <p14:creationId xmlns:p14="http://schemas.microsoft.com/office/powerpoint/2010/main" val="3095599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p>
        </p:txBody>
      </p:sp>
      <p:sp>
        <p:nvSpPr>
          <p:cNvPr id="3" name="Content Placeholder 2"/>
          <p:cNvSpPr>
            <a:spLocks noGrp="1"/>
          </p:cNvSpPr>
          <p:nvPr>
            <p:ph idx="1"/>
          </p:nvPr>
        </p:nvSpPr>
        <p:spPr/>
        <p:txBody>
          <a:bodyPr>
            <a:normAutofit fontScale="62500" lnSpcReduction="20000"/>
          </a:bodyPr>
          <a:lstStyle/>
          <a:p>
            <a:r>
              <a:rPr lang="en-US" dirty="0"/>
              <a:t>Several regulations and policies stipulate the information that must be given to research participants prior to their enrolling in a study. </a:t>
            </a:r>
            <a:br>
              <a:rPr lang="en-US" dirty="0"/>
            </a:br>
            <a:endParaRPr lang="en-US" dirty="0"/>
          </a:p>
          <a:p>
            <a:r>
              <a:rPr lang="en-US" dirty="0"/>
              <a:t>Informed consent is crucial in research as it ensures individuals have an informed choice about whether to participate in a research study. </a:t>
            </a:r>
            <a:br>
              <a:rPr lang="en-US" dirty="0"/>
            </a:br>
            <a:endParaRPr lang="en-US" dirty="0"/>
          </a:p>
          <a:p>
            <a:r>
              <a:rPr lang="en-US" dirty="0"/>
              <a:t>In the United States, the requirements for obtaining consent from research participants are stipulated by several regulations and policies. </a:t>
            </a:r>
            <a:br>
              <a:rPr lang="en-US" dirty="0"/>
            </a:br>
            <a:endParaRPr lang="en-US" dirty="0"/>
          </a:p>
          <a:p>
            <a:r>
              <a:rPr lang="en-US" dirty="0"/>
              <a:t>U.S. regulations may not require informed consent for all kinds of research (e.g., if the samples or data are de-identified); however, there may be other policy or ethical reasons for conveying that such research might or will be done. </a:t>
            </a:r>
          </a:p>
        </p:txBody>
      </p:sp>
      <p:sp>
        <p:nvSpPr>
          <p:cNvPr id="4" name="Slide Number Placeholder 3"/>
          <p:cNvSpPr>
            <a:spLocks noGrp="1"/>
          </p:cNvSpPr>
          <p:nvPr>
            <p:ph type="sldNum" sz="quarter" idx="12"/>
          </p:nvPr>
        </p:nvSpPr>
        <p:spPr/>
        <p:txBody>
          <a:bodyPr/>
          <a:lstStyle/>
          <a:p>
            <a:fld id="{BCBF9873-87BF-3E40-B65C-4328474BB062}" type="slidenum">
              <a:rPr lang="en-US" smtClean="0"/>
              <a:pPr/>
              <a:t>3</a:t>
            </a:fld>
            <a:endParaRPr lang="en-US"/>
          </a:p>
        </p:txBody>
      </p:sp>
    </p:spTree>
    <p:extLst>
      <p:ext uri="{BB962C8B-B14F-4D97-AF65-F5344CB8AC3E}">
        <p14:creationId xmlns:p14="http://schemas.microsoft.com/office/powerpoint/2010/main" val="1655019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44011-D42B-8401-B17C-01359EA29E4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FF276B-B1CA-F303-1386-085748A5C509}"/>
              </a:ext>
            </a:extLst>
          </p:cNvPr>
          <p:cNvSpPr>
            <a:spLocks noGrp="1"/>
          </p:cNvSpPr>
          <p:nvPr>
            <p:ph type="sldNum" sz="quarter" idx="12"/>
          </p:nvPr>
        </p:nvSpPr>
        <p:spPr>
          <a:xfrm>
            <a:off x="238125" y="6356350"/>
            <a:ext cx="561975" cy="365125"/>
          </a:xfrm>
        </p:spPr>
        <p:txBody>
          <a:bodyPr anchor="ctr">
            <a:normAutofit/>
          </a:bodyPr>
          <a:lstStyle/>
          <a:p>
            <a:pPr>
              <a:spcAft>
                <a:spcPts val="600"/>
              </a:spcAft>
            </a:pPr>
            <a:fld id="{BCBF9873-87BF-3E40-B65C-4328474BB062}" type="slidenum">
              <a:rPr lang="en-US" smtClean="0"/>
              <a:pPr>
                <a:spcAft>
                  <a:spcPts val="600"/>
                </a:spcAft>
              </a:pPr>
              <a:t>4</a:t>
            </a:fld>
            <a:endParaRPr lang="en-US"/>
          </a:p>
        </p:txBody>
      </p:sp>
      <p:sp>
        <p:nvSpPr>
          <p:cNvPr id="2" name="Title 1">
            <a:extLst>
              <a:ext uri="{FF2B5EF4-FFF2-40B4-BE49-F238E27FC236}">
                <a16:creationId xmlns:a16="http://schemas.microsoft.com/office/drawing/2014/main" id="{FC4567EE-B078-6B4C-5088-4696C90BCE98}"/>
              </a:ext>
            </a:extLst>
          </p:cNvPr>
          <p:cNvSpPr>
            <a:spLocks noGrp="1"/>
          </p:cNvSpPr>
          <p:nvPr>
            <p:ph type="title"/>
          </p:nvPr>
        </p:nvSpPr>
        <p:spPr>
          <a:xfrm>
            <a:off x="457200" y="274638"/>
            <a:ext cx="8229600" cy="1143000"/>
          </a:xfrm>
        </p:spPr>
        <p:txBody>
          <a:bodyPr anchor="ctr">
            <a:normAutofit/>
          </a:bodyPr>
          <a:lstStyle/>
          <a:p>
            <a:r>
              <a:rPr lang="en-US" dirty="0"/>
              <a:t>Why is informed consent important?  </a:t>
            </a:r>
          </a:p>
        </p:txBody>
      </p:sp>
      <p:sp>
        <p:nvSpPr>
          <p:cNvPr id="3" name="Content Placeholder 2">
            <a:extLst>
              <a:ext uri="{FF2B5EF4-FFF2-40B4-BE49-F238E27FC236}">
                <a16:creationId xmlns:a16="http://schemas.microsoft.com/office/drawing/2014/main" id="{3E80322F-F58E-CF2B-6CA0-6D840DA60691}"/>
              </a:ext>
            </a:extLst>
          </p:cNvPr>
          <p:cNvSpPr>
            <a:spLocks noGrp="1"/>
          </p:cNvSpPr>
          <p:nvPr>
            <p:ph sz="half" idx="1"/>
          </p:nvPr>
        </p:nvSpPr>
        <p:spPr>
          <a:xfrm>
            <a:off x="457200" y="1600200"/>
            <a:ext cx="4038600" cy="4525963"/>
          </a:xfrm>
        </p:spPr>
        <p:txBody>
          <a:bodyPr>
            <a:normAutofit/>
          </a:bodyPr>
          <a:lstStyle/>
          <a:p>
            <a:pPr>
              <a:lnSpc>
                <a:spcPct val="90000"/>
              </a:lnSpc>
            </a:pPr>
            <a:r>
              <a:rPr lang="en-US" sz="1100"/>
              <a:t>Informed consent demonstrates respect for personal autonomy and is an important ethical requirement in research. </a:t>
            </a:r>
          </a:p>
          <a:p>
            <a:pPr marL="0" indent="0">
              <a:lnSpc>
                <a:spcPct val="90000"/>
              </a:lnSpc>
              <a:buNone/>
            </a:pPr>
            <a:endParaRPr lang="en-US" sz="1100"/>
          </a:p>
          <a:p>
            <a:pPr>
              <a:lnSpc>
                <a:spcPct val="90000"/>
              </a:lnSpc>
            </a:pPr>
            <a:r>
              <a:rPr lang="en-US" sz="1100"/>
              <a:t>Modern regulations date back to addressing horrific experiments conducted on human subjects in the 1930s by Nazis. The Nuremberg Trials resulted in the Nuremberg Code – 10 ethical principles for physicians and researchers to follow when conducting experimentation on humans. </a:t>
            </a:r>
            <a:br>
              <a:rPr lang="en-US" sz="1100"/>
            </a:br>
            <a:endParaRPr lang="en-US" sz="1100"/>
          </a:p>
          <a:p>
            <a:pPr>
              <a:lnSpc>
                <a:spcPct val="90000"/>
              </a:lnSpc>
            </a:pPr>
            <a:r>
              <a:rPr lang="en-US" sz="1100"/>
              <a:t>Additionally, the Tuskegee Syphilis Study from 1932-1972 in the U.S. led to the creation of the National Commission for the Protection of Human Subjects of Biomedical and Behavioral Research in 1974. This commission published the Belmont Report which laid out the essential need for informed consent in human research. The findings of the Belmont Report were operationalized into a set of guidelines and principles and requirements which are collectively referred to as the “Common Rule”.  </a:t>
            </a:r>
          </a:p>
          <a:p>
            <a:pPr marL="0" indent="0">
              <a:lnSpc>
                <a:spcPct val="90000"/>
              </a:lnSpc>
              <a:buNone/>
            </a:pPr>
            <a:br>
              <a:rPr lang="en-US" sz="1100"/>
            </a:br>
            <a:endParaRPr lang="en-US" sz="1100"/>
          </a:p>
          <a:p>
            <a:pPr marL="0" indent="0">
              <a:lnSpc>
                <a:spcPct val="90000"/>
              </a:lnSpc>
              <a:buNone/>
            </a:pPr>
            <a:endParaRPr lang="en-US" sz="1100"/>
          </a:p>
        </p:txBody>
      </p:sp>
      <p:pic>
        <p:nvPicPr>
          <p:cNvPr id="8" name="Picture 7" descr="Needle and vial">
            <a:extLst>
              <a:ext uri="{FF2B5EF4-FFF2-40B4-BE49-F238E27FC236}">
                <a16:creationId xmlns:a16="http://schemas.microsoft.com/office/drawing/2014/main" id="{EB55E728-565A-D206-2886-804D24984DE5}"/>
              </a:ext>
            </a:extLst>
          </p:cNvPr>
          <p:cNvPicPr>
            <a:picLocks noChangeAspect="1"/>
          </p:cNvPicPr>
          <p:nvPr/>
        </p:nvPicPr>
        <p:blipFill>
          <a:blip r:embed="rId2"/>
          <a:stretch>
            <a:fillRect/>
          </a:stretch>
        </p:blipFill>
        <p:spPr>
          <a:xfrm>
            <a:off x="4648200" y="2515299"/>
            <a:ext cx="4038600" cy="2695765"/>
          </a:xfrm>
          <a:prstGeom prst="rect">
            <a:avLst/>
          </a:prstGeom>
          <a:noFill/>
        </p:spPr>
      </p:pic>
    </p:spTree>
    <p:extLst>
      <p:ext uri="{BB962C8B-B14F-4D97-AF65-F5344CB8AC3E}">
        <p14:creationId xmlns:p14="http://schemas.microsoft.com/office/powerpoint/2010/main" val="1192936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D16C4-E786-6EC3-5598-432A5A179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A71BE-5B89-71A6-9133-8696A348A3BF}"/>
              </a:ext>
            </a:extLst>
          </p:cNvPr>
          <p:cNvSpPr>
            <a:spLocks noGrp="1"/>
          </p:cNvSpPr>
          <p:nvPr>
            <p:ph type="title"/>
          </p:nvPr>
        </p:nvSpPr>
        <p:spPr>
          <a:xfrm>
            <a:off x="322730" y="651753"/>
            <a:ext cx="8498540" cy="1186775"/>
          </a:xfrm>
        </p:spPr>
        <p:txBody>
          <a:bodyPr/>
          <a:lstStyle/>
          <a:p>
            <a:r>
              <a:rPr lang="en-US" dirty="0"/>
              <a:t>Which U.S. regulations determine informed consent requirements?  </a:t>
            </a:r>
          </a:p>
        </p:txBody>
      </p:sp>
      <p:sp>
        <p:nvSpPr>
          <p:cNvPr id="3" name="Content Placeholder 2">
            <a:extLst>
              <a:ext uri="{FF2B5EF4-FFF2-40B4-BE49-F238E27FC236}">
                <a16:creationId xmlns:a16="http://schemas.microsoft.com/office/drawing/2014/main" id="{1B2385DF-E827-6631-7453-8313051D1CB2}"/>
              </a:ext>
            </a:extLst>
          </p:cNvPr>
          <p:cNvSpPr>
            <a:spLocks noGrp="1"/>
          </p:cNvSpPr>
          <p:nvPr>
            <p:ph idx="1"/>
          </p:nvPr>
        </p:nvSpPr>
        <p:spPr>
          <a:xfrm>
            <a:off x="322730" y="2383276"/>
            <a:ext cx="8498540" cy="3628417"/>
          </a:xfrm>
        </p:spPr>
        <p:txBody>
          <a:bodyPr>
            <a:normAutofit fontScale="47500" lnSpcReduction="20000"/>
          </a:bodyPr>
          <a:lstStyle/>
          <a:p>
            <a:r>
              <a:rPr lang="en-US" dirty="0"/>
              <a:t>The Common Rule (45 CFR 46) mandates that researchers obtain informed consent for federally funded research that involves “a living individual about whom an investigator (whether professional or student) conducting research: </a:t>
            </a:r>
            <a:br>
              <a:rPr lang="en-US" dirty="0"/>
            </a:br>
            <a:r>
              <a:rPr lang="en-US" dirty="0"/>
              <a:t>-obtains information or biospecimens through intervention or interaction with the individual, and uses, studies, or analyzes the information or biospecimens; or</a:t>
            </a:r>
            <a:br>
              <a:rPr lang="en-US" dirty="0"/>
            </a:br>
            <a:r>
              <a:rPr lang="en-US" dirty="0"/>
              <a:t>-obtains, uses, studies, analyzes, or generates identifiable private information or identifiable biospecimens.”</a:t>
            </a:r>
            <a:br>
              <a:rPr lang="en-US" dirty="0"/>
            </a:br>
            <a:endParaRPr lang="en-US" dirty="0"/>
          </a:p>
          <a:p>
            <a:r>
              <a:rPr lang="en-US" dirty="0"/>
              <a:t>Food and Drug Administration (FDA) regulations require informed consent for both private and federally funded clinical research involving drugs, biological products and devices.  </a:t>
            </a:r>
            <a:br>
              <a:rPr lang="en-US" dirty="0"/>
            </a:br>
            <a:endParaRPr lang="en-US" dirty="0"/>
          </a:p>
          <a:p>
            <a:r>
              <a:rPr lang="en-US" dirty="0"/>
              <a:t>The Health Information Portability and Accountability Act (HIPAA) Privacy Rule mandates that individuals or organizations who meet the definition of a HIPAA “covered entity” obtain patient/participant authorization to use or disclose individually identifiable health information for purposes other than clinical care or billing.  Some human subjects research is conducted at institutions that are not subject to HIPAA (including federal labs), but portions of the HIPAA Privacy Rule may still apply.  Researchers should check with institutional officials about their HIPAA requirements. </a:t>
            </a:r>
          </a:p>
        </p:txBody>
      </p:sp>
      <p:sp>
        <p:nvSpPr>
          <p:cNvPr id="4" name="Slide Number Placeholder 3">
            <a:extLst>
              <a:ext uri="{FF2B5EF4-FFF2-40B4-BE49-F238E27FC236}">
                <a16:creationId xmlns:a16="http://schemas.microsoft.com/office/drawing/2014/main" id="{75F06B9D-22EF-13A9-110D-3529AAE1B563}"/>
              </a:ext>
            </a:extLst>
          </p:cNvPr>
          <p:cNvSpPr>
            <a:spLocks noGrp="1"/>
          </p:cNvSpPr>
          <p:nvPr>
            <p:ph type="sldNum" sz="quarter" idx="12"/>
          </p:nvPr>
        </p:nvSpPr>
        <p:spPr/>
        <p:txBody>
          <a:bodyPr/>
          <a:lstStyle/>
          <a:p>
            <a:fld id="{BCBF9873-87BF-3E40-B65C-4328474BB062}" type="slidenum">
              <a:rPr lang="en-US" smtClean="0"/>
              <a:pPr/>
              <a:t>5</a:t>
            </a:fld>
            <a:endParaRPr lang="en-US"/>
          </a:p>
        </p:txBody>
      </p:sp>
    </p:spTree>
    <p:extLst>
      <p:ext uri="{BB962C8B-B14F-4D97-AF65-F5344CB8AC3E}">
        <p14:creationId xmlns:p14="http://schemas.microsoft.com/office/powerpoint/2010/main" val="3107871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BC2A-DC58-4275-F2C2-FA784B5B2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BCC04-741F-EFB1-8D55-2A334C7E0CDB}"/>
              </a:ext>
            </a:extLst>
          </p:cNvPr>
          <p:cNvSpPr>
            <a:spLocks noGrp="1"/>
          </p:cNvSpPr>
          <p:nvPr>
            <p:ph type="title"/>
          </p:nvPr>
        </p:nvSpPr>
        <p:spPr>
          <a:xfrm>
            <a:off x="322730" y="820272"/>
            <a:ext cx="8498540" cy="2290108"/>
          </a:xfrm>
        </p:spPr>
        <p:txBody>
          <a:bodyPr/>
          <a:lstStyle/>
          <a:p>
            <a:r>
              <a:rPr lang="en-US" dirty="0"/>
              <a:t>Are there instances where it might be appropriate to obtain informed consent even if regulations do not require it?  </a:t>
            </a:r>
          </a:p>
        </p:txBody>
      </p:sp>
      <p:sp>
        <p:nvSpPr>
          <p:cNvPr id="3" name="Content Placeholder 2">
            <a:extLst>
              <a:ext uri="{FF2B5EF4-FFF2-40B4-BE49-F238E27FC236}">
                <a16:creationId xmlns:a16="http://schemas.microsoft.com/office/drawing/2014/main" id="{5F7F9E71-5A76-F35F-724B-C3E9F64348F7}"/>
              </a:ext>
            </a:extLst>
          </p:cNvPr>
          <p:cNvSpPr>
            <a:spLocks noGrp="1"/>
          </p:cNvSpPr>
          <p:nvPr>
            <p:ph idx="1"/>
          </p:nvPr>
        </p:nvSpPr>
        <p:spPr>
          <a:xfrm>
            <a:off x="322730" y="3429000"/>
            <a:ext cx="8498540" cy="2608729"/>
          </a:xfrm>
        </p:spPr>
        <p:txBody>
          <a:bodyPr>
            <a:normAutofit fontScale="40000" lnSpcReduction="20000"/>
          </a:bodyPr>
          <a:lstStyle/>
          <a:p>
            <a:r>
              <a:rPr lang="en-US" dirty="0"/>
              <a:t>Not all research that involves human samples or data requires informed consent. According to the current definition of “human subject” in the Common Rule, informed consent is not required for use of samples and data that do not identify the person/donor (such as those stored in biobanks and data repositories for future research use) or for use of samples and data from people who are deceased. </a:t>
            </a:r>
            <a:br>
              <a:rPr lang="en-US" dirty="0"/>
            </a:br>
            <a:endParaRPr lang="en-US" dirty="0"/>
          </a:p>
          <a:p>
            <a:r>
              <a:rPr lang="en-US" dirty="0"/>
              <a:t>It may still be appropriate to obtain consent for using samples for certain purposes. NIH Genomic Data Sharing (GDS) policy states researchers who intend to use human-derived biospecimens or cell lines collected or created prior to January 25, 2015, to derive genomic data may only do so when the original informed consent process for collecting the biospecimens explicitly discuss future research use and broad data sharing, even if the data will be generated from de-identified specimens. </a:t>
            </a:r>
            <a:br>
              <a:rPr lang="en-US" dirty="0"/>
            </a:br>
            <a:endParaRPr lang="en-US" dirty="0"/>
          </a:p>
          <a:p>
            <a:r>
              <a:rPr lang="en-US" dirty="0"/>
              <a:t>HIPPA and the Common Rule permit research on information from deceased individuals who did not provide consent before death. However, under the Privacy Rule a legally defined personal representative must authorize disclosure of individual health information, including individual research results. </a:t>
            </a:r>
            <a:br>
              <a:rPr lang="en-US" dirty="0"/>
            </a:br>
            <a:r>
              <a:rPr lang="en-US" dirty="0"/>
              <a:t> </a:t>
            </a:r>
          </a:p>
        </p:txBody>
      </p:sp>
      <p:sp>
        <p:nvSpPr>
          <p:cNvPr id="4" name="Slide Number Placeholder 3">
            <a:extLst>
              <a:ext uri="{FF2B5EF4-FFF2-40B4-BE49-F238E27FC236}">
                <a16:creationId xmlns:a16="http://schemas.microsoft.com/office/drawing/2014/main" id="{51467D44-1ECD-164B-69AD-1A509EE032D4}"/>
              </a:ext>
            </a:extLst>
          </p:cNvPr>
          <p:cNvSpPr>
            <a:spLocks noGrp="1"/>
          </p:cNvSpPr>
          <p:nvPr>
            <p:ph type="sldNum" sz="quarter" idx="12"/>
          </p:nvPr>
        </p:nvSpPr>
        <p:spPr/>
        <p:txBody>
          <a:bodyPr/>
          <a:lstStyle/>
          <a:p>
            <a:fld id="{BCBF9873-87BF-3E40-B65C-4328474BB062}" type="slidenum">
              <a:rPr lang="en-US" smtClean="0"/>
              <a:pPr/>
              <a:t>6</a:t>
            </a:fld>
            <a:endParaRPr lang="en-US"/>
          </a:p>
        </p:txBody>
      </p:sp>
    </p:spTree>
    <p:extLst>
      <p:ext uri="{BB962C8B-B14F-4D97-AF65-F5344CB8AC3E}">
        <p14:creationId xmlns:p14="http://schemas.microsoft.com/office/powerpoint/2010/main" val="3308926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8CB11-D643-2FA1-47DE-7B47F45C6E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CC17B-E4BD-0A17-988B-FF49D5FE5FA7}"/>
              </a:ext>
            </a:extLst>
          </p:cNvPr>
          <p:cNvSpPr>
            <a:spLocks noGrp="1"/>
          </p:cNvSpPr>
          <p:nvPr>
            <p:ph idx="1"/>
          </p:nvPr>
        </p:nvSpPr>
        <p:spPr>
          <a:xfrm>
            <a:off x="322730" y="1031131"/>
            <a:ext cx="8498540" cy="4564339"/>
          </a:xfrm>
        </p:spPr>
        <p:txBody>
          <a:bodyPr>
            <a:normAutofit fontScale="47500" lnSpcReduction="20000"/>
          </a:bodyPr>
          <a:lstStyle/>
          <a:p>
            <a:r>
              <a:rPr lang="en-US" dirty="0"/>
              <a:t>It is ethically appropriate to continue to respect any known preferences of a research participant (e.g., as articulated in an advance directive) and/or conditions that were described in a consent form, even after that research participant has died. Researchers should consider: </a:t>
            </a:r>
            <a:br>
              <a:rPr lang="en-US" dirty="0"/>
            </a:br>
            <a:r>
              <a:rPr lang="en-US" dirty="0"/>
              <a:t>-whether prior consent or consent from surrogates can and should be sought, even if they are explicitly required by regulations. </a:t>
            </a:r>
            <a:br>
              <a:rPr lang="en-US" dirty="0"/>
            </a:br>
            <a:r>
              <a:rPr lang="en-US" dirty="0"/>
              <a:t>-how the interests of participants and surviving relatives will be protected if informed consent cannot be obtained.</a:t>
            </a:r>
            <a:br>
              <a:rPr lang="en-US" dirty="0"/>
            </a:br>
            <a:endParaRPr lang="en-US" dirty="0"/>
          </a:p>
          <a:p>
            <a:r>
              <a:rPr lang="en-US" dirty="0"/>
              <a:t>In some cases, IRBs – the ethical oversight bodies for the research – can waive or alter the requirements for obtaining informed consent in research using samples and data from human subjects. IRBs can grant waivers when certain conditions are met, such as if the research poses minimal risks and if seeking consent is impractical. The HHS Office for Human Research Protections developed decision trees to help determine whether consent requirements may be waived. </a:t>
            </a:r>
            <a:br>
              <a:rPr lang="en-US" dirty="0"/>
            </a:br>
            <a:r>
              <a:rPr lang="en-US" dirty="0"/>
              <a:t>See link below to the U.S. Department of Health and Human Services Human Subject Regulations Decision Charts: </a:t>
            </a:r>
            <a:br>
              <a:rPr lang="en-US" dirty="0"/>
            </a:br>
            <a:br>
              <a:rPr lang="en-US" dirty="0"/>
            </a:br>
            <a:r>
              <a:rPr lang="en-US" dirty="0">
                <a:hlinkClick r:id="rId2"/>
              </a:rPr>
              <a:t>https://www.hhs.gov/ohrp/regulations-and-policy/decision-charts/index.html</a:t>
            </a:r>
            <a:r>
              <a:rPr lang="en-US" dirty="0"/>
              <a:t> </a:t>
            </a:r>
            <a:br>
              <a:rPr lang="en-US" dirty="0"/>
            </a:br>
            <a:br>
              <a:rPr lang="en-US" dirty="0"/>
            </a:br>
            <a:br>
              <a:rPr lang="en-US" dirty="0"/>
            </a:br>
            <a:br>
              <a:rPr lang="en-US" dirty="0"/>
            </a:br>
            <a:r>
              <a:rPr lang="en-US" sz="2100" dirty="0"/>
              <a:t>U.S. Dept of Health and Human Services, Human Subject Regulations Decision Charts, 30 June 2020, </a:t>
            </a:r>
            <a:r>
              <a:rPr lang="en-US" sz="2100" dirty="0">
                <a:hlinkClick r:id="rId2"/>
              </a:rPr>
              <a:t>https://www.hhs.gov/ohrp/regulations-and-policy/decision-charts/index.html</a:t>
            </a:r>
            <a:r>
              <a:rPr lang="en-US" sz="2100" dirty="0"/>
              <a:t>, Accessed 7 April 2026.  </a:t>
            </a:r>
            <a:br>
              <a:rPr lang="en-US" dirty="0"/>
            </a:br>
            <a:r>
              <a:rPr lang="en-US" dirty="0"/>
              <a:t> </a:t>
            </a:r>
          </a:p>
        </p:txBody>
      </p:sp>
      <p:sp>
        <p:nvSpPr>
          <p:cNvPr id="4" name="Slide Number Placeholder 3">
            <a:extLst>
              <a:ext uri="{FF2B5EF4-FFF2-40B4-BE49-F238E27FC236}">
                <a16:creationId xmlns:a16="http://schemas.microsoft.com/office/drawing/2014/main" id="{33A9846B-E33E-5541-E02A-4639D315B615}"/>
              </a:ext>
            </a:extLst>
          </p:cNvPr>
          <p:cNvSpPr>
            <a:spLocks noGrp="1"/>
          </p:cNvSpPr>
          <p:nvPr>
            <p:ph type="sldNum" sz="quarter" idx="12"/>
          </p:nvPr>
        </p:nvSpPr>
        <p:spPr/>
        <p:txBody>
          <a:bodyPr/>
          <a:lstStyle/>
          <a:p>
            <a:fld id="{BCBF9873-87BF-3E40-B65C-4328474BB062}" type="slidenum">
              <a:rPr lang="en-US" smtClean="0"/>
              <a:pPr/>
              <a:t>7</a:t>
            </a:fld>
            <a:endParaRPr lang="en-US"/>
          </a:p>
        </p:txBody>
      </p:sp>
    </p:spTree>
    <p:extLst>
      <p:ext uri="{BB962C8B-B14F-4D97-AF65-F5344CB8AC3E}">
        <p14:creationId xmlns:p14="http://schemas.microsoft.com/office/powerpoint/2010/main" val="1734712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D2521-0304-4B0E-D9D1-DED821A08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A3536-D264-6789-FD93-E7366D4BE4F2}"/>
              </a:ext>
            </a:extLst>
          </p:cNvPr>
          <p:cNvSpPr>
            <a:spLocks noGrp="1"/>
          </p:cNvSpPr>
          <p:nvPr>
            <p:ph type="title"/>
          </p:nvPr>
        </p:nvSpPr>
        <p:spPr>
          <a:xfrm>
            <a:off x="322730" y="126500"/>
            <a:ext cx="8498540" cy="1815882"/>
          </a:xfrm>
        </p:spPr>
        <p:txBody>
          <a:bodyPr/>
          <a:lstStyle/>
          <a:p>
            <a:r>
              <a:rPr lang="en-US" sz="2800" dirty="0"/>
              <a:t>What is the difference between “opt-in” and “opt-out” types of approaches?</a:t>
            </a:r>
            <a:br>
              <a:rPr lang="en-US" sz="2800" dirty="0"/>
            </a:br>
            <a:br>
              <a:rPr lang="en-US" sz="2800" dirty="0"/>
            </a:br>
            <a:r>
              <a:rPr lang="en-US" sz="2800" dirty="0"/>
              <a:t> </a:t>
            </a:r>
          </a:p>
        </p:txBody>
      </p:sp>
      <p:sp>
        <p:nvSpPr>
          <p:cNvPr id="3" name="Content Placeholder 2">
            <a:extLst>
              <a:ext uri="{FF2B5EF4-FFF2-40B4-BE49-F238E27FC236}">
                <a16:creationId xmlns:a16="http://schemas.microsoft.com/office/drawing/2014/main" id="{7EF00D96-173B-B626-12C3-6093DE451C27}"/>
              </a:ext>
            </a:extLst>
          </p:cNvPr>
          <p:cNvSpPr>
            <a:spLocks noGrp="1"/>
          </p:cNvSpPr>
          <p:nvPr>
            <p:ph idx="1"/>
          </p:nvPr>
        </p:nvSpPr>
        <p:spPr>
          <a:xfrm>
            <a:off x="238125" y="2349910"/>
            <a:ext cx="8583145" cy="3677264"/>
          </a:xfrm>
        </p:spPr>
        <p:txBody>
          <a:bodyPr>
            <a:normAutofit fontScale="92500" lnSpcReduction="20000"/>
          </a:bodyPr>
          <a:lstStyle/>
          <a:p>
            <a:r>
              <a:rPr lang="en-US" sz="2100" dirty="0"/>
              <a:t>Research requires participants to actively choose to participate, or “opt-in” through a robust consent process.  </a:t>
            </a:r>
          </a:p>
          <a:p>
            <a:pPr marL="0" indent="0">
              <a:buNone/>
            </a:pPr>
            <a:endParaRPr lang="en-US" sz="2100" dirty="0"/>
          </a:p>
          <a:p>
            <a:r>
              <a:rPr lang="en-US" sz="2100" dirty="0"/>
              <a:t>In comparison, “opt-out” approaches assume a default of inclusion, in which people must actively decline to have their data and information stored or shared in order to not be included. </a:t>
            </a:r>
          </a:p>
          <a:p>
            <a:pPr marL="0" indent="0">
              <a:buNone/>
            </a:pPr>
            <a:endParaRPr lang="en-US" sz="2100" dirty="0"/>
          </a:p>
          <a:p>
            <a:r>
              <a:rPr lang="en-US" sz="2100" dirty="0"/>
              <a:t>At THR, ICF has a statement stating that taking part in the study is entirely voluntary and if a subject first agrees to participate and then changes their mind, they are free to withdraw their consent and discontinue their participation at any time. </a:t>
            </a:r>
            <a:br>
              <a:rPr lang="en-US" sz="2100" dirty="0"/>
            </a:br>
            <a:endParaRPr lang="en-US" sz="2100" dirty="0"/>
          </a:p>
          <a:p>
            <a:r>
              <a:rPr lang="en-US" sz="2100" dirty="0"/>
              <a:t>Whichever process is used in research – it should be transparent</a:t>
            </a:r>
            <a:r>
              <a:rPr lang="en-US" sz="2400" dirty="0"/>
              <a:t>.  </a:t>
            </a:r>
          </a:p>
        </p:txBody>
      </p:sp>
      <p:sp>
        <p:nvSpPr>
          <p:cNvPr id="4" name="Slide Number Placeholder 3">
            <a:extLst>
              <a:ext uri="{FF2B5EF4-FFF2-40B4-BE49-F238E27FC236}">
                <a16:creationId xmlns:a16="http://schemas.microsoft.com/office/drawing/2014/main" id="{2173178C-2793-19BC-8C28-E646173D83E4}"/>
              </a:ext>
            </a:extLst>
          </p:cNvPr>
          <p:cNvSpPr>
            <a:spLocks noGrp="1"/>
          </p:cNvSpPr>
          <p:nvPr>
            <p:ph type="sldNum" sz="quarter" idx="12"/>
          </p:nvPr>
        </p:nvSpPr>
        <p:spPr/>
        <p:txBody>
          <a:bodyPr/>
          <a:lstStyle/>
          <a:p>
            <a:fld id="{BCBF9873-87BF-3E40-B65C-4328474BB062}" type="slidenum">
              <a:rPr lang="en-US" smtClean="0"/>
              <a:pPr/>
              <a:t>8</a:t>
            </a:fld>
            <a:endParaRPr lang="en-US"/>
          </a:p>
        </p:txBody>
      </p:sp>
      <p:pic>
        <p:nvPicPr>
          <p:cNvPr id="6" name="Graphic 5" descr="Comment Like with solid fill">
            <a:extLst>
              <a:ext uri="{FF2B5EF4-FFF2-40B4-BE49-F238E27FC236}">
                <a16:creationId xmlns:a16="http://schemas.microsoft.com/office/drawing/2014/main" id="{E7F66399-4DCE-EBCC-D757-DFD55D7647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44876" y="1307690"/>
            <a:ext cx="1229033" cy="875071"/>
          </a:xfrm>
          <a:prstGeom prst="rect">
            <a:avLst/>
          </a:prstGeom>
        </p:spPr>
      </p:pic>
      <p:pic>
        <p:nvPicPr>
          <p:cNvPr id="8" name="Graphic 7" descr="Comment Dislike with solid fill">
            <a:extLst>
              <a:ext uri="{FF2B5EF4-FFF2-40B4-BE49-F238E27FC236}">
                <a16:creationId xmlns:a16="http://schemas.microsoft.com/office/drawing/2014/main" id="{1A0590C6-F6EC-5209-BD12-74F18BAA28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8140" y="1307690"/>
            <a:ext cx="1229034" cy="875071"/>
          </a:xfrm>
          <a:prstGeom prst="rect">
            <a:avLst/>
          </a:prstGeom>
        </p:spPr>
      </p:pic>
    </p:spTree>
    <p:extLst>
      <p:ext uri="{BB962C8B-B14F-4D97-AF65-F5344CB8AC3E}">
        <p14:creationId xmlns:p14="http://schemas.microsoft.com/office/powerpoint/2010/main" val="2179949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6EF99-0934-D94B-DFE9-0FB73FEBF9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2640F-4AC1-DD86-1E0A-50121E7FA619}"/>
              </a:ext>
            </a:extLst>
          </p:cNvPr>
          <p:cNvSpPr>
            <a:spLocks noGrp="1"/>
          </p:cNvSpPr>
          <p:nvPr>
            <p:ph type="title"/>
          </p:nvPr>
        </p:nvSpPr>
        <p:spPr>
          <a:xfrm>
            <a:off x="322730" y="452278"/>
            <a:ext cx="8498540" cy="826252"/>
          </a:xfrm>
        </p:spPr>
        <p:txBody>
          <a:bodyPr/>
          <a:lstStyle/>
          <a:p>
            <a:r>
              <a:rPr lang="en-US" dirty="0"/>
              <a:t>What does a valid consent process include? </a:t>
            </a:r>
          </a:p>
        </p:txBody>
      </p:sp>
      <p:sp>
        <p:nvSpPr>
          <p:cNvPr id="3" name="Content Placeholder 2">
            <a:extLst>
              <a:ext uri="{FF2B5EF4-FFF2-40B4-BE49-F238E27FC236}">
                <a16:creationId xmlns:a16="http://schemas.microsoft.com/office/drawing/2014/main" id="{80121F95-9FC7-EAF7-462B-98650868675E}"/>
              </a:ext>
            </a:extLst>
          </p:cNvPr>
          <p:cNvSpPr>
            <a:spLocks noGrp="1"/>
          </p:cNvSpPr>
          <p:nvPr>
            <p:ph idx="1"/>
          </p:nvPr>
        </p:nvSpPr>
        <p:spPr>
          <a:xfrm>
            <a:off x="238125" y="1583703"/>
            <a:ext cx="8583145" cy="4467473"/>
          </a:xfrm>
        </p:spPr>
        <p:txBody>
          <a:bodyPr>
            <a:noAutofit/>
          </a:bodyPr>
          <a:lstStyle/>
          <a:p>
            <a:r>
              <a:rPr lang="en-US" sz="1600" dirty="0"/>
              <a:t>The AMA Code of Medical Ethics states a valid consent process should include: </a:t>
            </a:r>
            <a:br>
              <a:rPr lang="en-US" sz="1600" dirty="0"/>
            </a:br>
            <a:r>
              <a:rPr lang="en-US" sz="1600" dirty="0"/>
              <a:t>-Ascertaining that the individual has decision-making capacity. </a:t>
            </a:r>
            <a:br>
              <a:rPr lang="en-US" sz="1600" dirty="0"/>
            </a:br>
            <a:r>
              <a:rPr lang="en-US" sz="1600" dirty="0"/>
              <a:t>-Reviewing the process and any materials to ensure that it is understandable to the study population. </a:t>
            </a:r>
            <a:br>
              <a:rPr lang="en-US" sz="1600" dirty="0"/>
            </a:br>
            <a:r>
              <a:rPr lang="en-US" sz="1600" dirty="0"/>
              <a:t>-Disclosing: the nature of the experimental drug(s), device(s), or procedure(s) to be used in the research; any conflicts of interest relating to the research, in keeping with ethics guidance; any known risks or foreseeable hazards, including pain or discomfort that the participant might experience; the likelihood of therapeutic or other direct benefit for the participant; that there are alternative courses of action open to the participant, including choosing standard or no treatment instead of participating in the study; the nature of the research plan and implications for the participant; the differences between the physician’s responsibilities as a researchers and as the patient’s treating physician. </a:t>
            </a:r>
            <a:br>
              <a:rPr lang="en-US" sz="1600" dirty="0"/>
            </a:br>
            <a:r>
              <a:rPr lang="en-US" sz="1600" dirty="0"/>
              <a:t>-Answering questions the prospective participant has. </a:t>
            </a:r>
            <a:br>
              <a:rPr lang="en-US" sz="1600" dirty="0"/>
            </a:br>
            <a:r>
              <a:rPr lang="en-US" sz="1600" dirty="0"/>
              <a:t>-Refraining from persuading the individual to enroll. </a:t>
            </a:r>
            <a:br>
              <a:rPr lang="en-US" sz="1600" dirty="0"/>
            </a:br>
            <a:r>
              <a:rPr lang="en-US" sz="1600" dirty="0"/>
              <a:t>-Avoiding encouraging unrealistic expectations.</a:t>
            </a:r>
            <a:br>
              <a:rPr lang="en-US" sz="1600" dirty="0"/>
            </a:br>
            <a:r>
              <a:rPr lang="en-US" sz="1600" dirty="0"/>
              <a:t>-Documenting the individual’s voluntary consent to participate. </a:t>
            </a:r>
          </a:p>
        </p:txBody>
      </p:sp>
      <p:sp>
        <p:nvSpPr>
          <p:cNvPr id="4" name="Slide Number Placeholder 3">
            <a:extLst>
              <a:ext uri="{FF2B5EF4-FFF2-40B4-BE49-F238E27FC236}">
                <a16:creationId xmlns:a16="http://schemas.microsoft.com/office/drawing/2014/main" id="{4BE5763F-440C-D45B-B009-75D87D30420F}"/>
              </a:ext>
            </a:extLst>
          </p:cNvPr>
          <p:cNvSpPr>
            <a:spLocks noGrp="1"/>
          </p:cNvSpPr>
          <p:nvPr>
            <p:ph type="sldNum" sz="quarter" idx="12"/>
          </p:nvPr>
        </p:nvSpPr>
        <p:spPr/>
        <p:txBody>
          <a:bodyPr/>
          <a:lstStyle/>
          <a:p>
            <a:fld id="{BCBF9873-87BF-3E40-B65C-4328474BB062}" type="slidenum">
              <a:rPr lang="en-US" smtClean="0"/>
              <a:pPr/>
              <a:t>9</a:t>
            </a:fld>
            <a:endParaRPr lang="en-US"/>
          </a:p>
        </p:txBody>
      </p:sp>
    </p:spTree>
    <p:extLst>
      <p:ext uri="{BB962C8B-B14F-4D97-AF65-F5344CB8AC3E}">
        <p14:creationId xmlns:p14="http://schemas.microsoft.com/office/powerpoint/2010/main" val="1994972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TH Green">
      <a:srgbClr val="009543"/>
    </a:custClr>
    <a:custClr name="TH Blue">
      <a:srgbClr val="003798"/>
    </a:custClr>
    <a:custClr name="Lime">
      <a:srgbClr val="54B948"/>
    </a:custClr>
    <a:custClr name="Soft Blue">
      <a:srgbClr val="0077C8"/>
    </a:custClr>
    <a:custClr name="Orange">
      <a:srgbClr val="FF8200"/>
    </a:custClr>
    <a:custClr name="Bright Blue">
      <a:srgbClr val="00A9CE"/>
    </a:custClr>
    <a:custClr name="Gold">
      <a:srgbClr val="FFB81C"/>
    </a:custClr>
    <a:custClr name="Pink">
      <a:srgbClr val="E31C79"/>
    </a:custClr>
    <a:custClr name="Teal">
      <a:srgbClr val="00A499"/>
    </a:custClr>
  </a:custClrLst>
  <a:extLst>
    <a:ext uri="{05A4C25C-085E-4340-85A3-A5531E510DB2}">
      <thm15:themeFamily xmlns:thm15="http://schemas.microsoft.com/office/thememl/2012/main" name="Office Theme" id="{ADE180AC-3316-4407-B8C4-4B334DD8A025}" vid="{D8669E36-48A3-4AAE-981E-AD86EF1687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G_Data_x0020_Type xmlns="d11e29a7-46c2-446a-b486-57ed413a83ca">None</CG_Data_x0020_Type>
    <CG_Criticality xmlns="d11e29a7-46c2-446a-b486-57ed413a83ca">None</CG_Criticality>
    <CG_Classification xmlns="d11e29a7-46c2-446a-b486-57ed413a83ca">Confidential</CG_Classifica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47B0994CF4774690C7DCA3829C9A37" ma:contentTypeVersion="20" ma:contentTypeDescription="Create a new document." ma:contentTypeScope="" ma:versionID="5e1260a08aeb3512dc443087f896e643">
  <xsd:schema xmlns:xsd="http://www.w3.org/2001/XMLSchema" xmlns:xs="http://www.w3.org/2001/XMLSchema" xmlns:p="http://schemas.microsoft.com/office/2006/metadata/properties" xmlns:ns2="ec2f4b92-435f-4ea9-a6a4-60251e1e104b" xmlns:ns3="53fe7c45-93dd-4d09-b96e-6e98fe245a46" xmlns:ns4="d11e29a7-46c2-446a-b486-57ed413a83ca" targetNamespace="http://schemas.microsoft.com/office/2006/metadata/properties" ma:root="true" ma:fieldsID="c5eedaad5c1eae0084a2a981439a412d" ns2:_="" ns3:_="" ns4:_="">
    <xsd:import namespace="ec2f4b92-435f-4ea9-a6a4-60251e1e104b"/>
    <xsd:import namespace="53fe7c45-93dd-4d09-b96e-6e98fe245a46"/>
    <xsd:import namespace="d11e29a7-46c2-446a-b486-57ed413a83ca"/>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CG_Data_x0020_Type" minOccurs="0"/>
                <xsd:element ref="ns4:CG_Classification" minOccurs="0"/>
                <xsd:element ref="ns4:CG_Critical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2f4b92-435f-4ea9-a6a4-60251e1e10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fe7c45-93dd-4d09-b96e-6e98fe245a46"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11e29a7-46c2-446a-b486-57ed413a83c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CG_Data_x0020_Type" ma:index="19" nillable="true" ma:displayName="CG_Data Type" ma:internalName="CG_Data_x0020_Type">
      <xsd:simpleType>
        <xsd:restriction base="dms:Text"/>
      </xsd:simpleType>
    </xsd:element>
    <xsd:element name="CG_Classification" ma:index="20" nillable="true" ma:displayName="CG_Classification" ma:internalName="CG_Classification">
      <xsd:simpleType>
        <xsd:restriction base="dms:Text"/>
      </xsd:simpleType>
    </xsd:element>
    <xsd:element name="CG_Criticality" ma:index="21" nillable="true" ma:displayName="CG_Criticality" ma:internalName="CG_Criticalit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49B1A7-E18C-41A5-A4F1-A9F770E148A5}">
  <ds:schemaRefs>
    <ds:schemaRef ds:uri="http://schemas.microsoft.com/sharepoint/v3/contenttype/forms"/>
  </ds:schemaRefs>
</ds:datastoreItem>
</file>

<file path=customXml/itemProps2.xml><?xml version="1.0" encoding="utf-8"?>
<ds:datastoreItem xmlns:ds="http://schemas.openxmlformats.org/officeDocument/2006/customXml" ds:itemID="{48BF0835-F7D3-4579-8809-9A32A2B3D35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d11e29a7-46c2-446a-b486-57ed413a83ca"/>
    <ds:schemaRef ds:uri="http://schemas.microsoft.com/office/infopath/2007/PartnerControls"/>
    <ds:schemaRef ds:uri="ec2f4b92-435f-4ea9-a6a4-60251e1e104b"/>
    <ds:schemaRef ds:uri="53fe7c45-93dd-4d09-b96e-6e98fe245a46"/>
    <ds:schemaRef ds:uri="http://www.w3.org/XML/1998/namespace"/>
    <ds:schemaRef ds:uri="http://purl.org/dc/dcmitype/"/>
  </ds:schemaRefs>
</ds:datastoreItem>
</file>

<file path=customXml/itemProps3.xml><?xml version="1.0" encoding="utf-8"?>
<ds:datastoreItem xmlns:ds="http://schemas.openxmlformats.org/officeDocument/2006/customXml" ds:itemID="{B1ACE934-B9C9-4917-813B-053B8BB6DB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2f4b92-435f-4ea9-a6a4-60251e1e104b"/>
    <ds:schemaRef ds:uri="53fe7c45-93dd-4d09-b96e-6e98fe245a46"/>
    <ds:schemaRef ds:uri="d11e29a7-46c2-446a-b486-57ed413a83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599</TotalTime>
  <Words>2604</Words>
  <Application>Microsoft Office PowerPoint</Application>
  <PresentationFormat>On-screen Show (4:3)</PresentationFormat>
  <Paragraphs>105</Paragraphs>
  <Slides>15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Aharoni</vt:lpstr>
      <vt:lpstr>Arial</vt:lpstr>
      <vt:lpstr>Office Theme</vt:lpstr>
      <vt:lpstr>PowerPoint Presentation</vt:lpstr>
      <vt:lpstr>PowerPoint Presentation</vt:lpstr>
      <vt:lpstr>Introduction </vt:lpstr>
      <vt:lpstr>Why is informed consent important?  </vt:lpstr>
      <vt:lpstr>Which U.S. regulations determine informed consent requirements?  </vt:lpstr>
      <vt:lpstr>Are there instances where it might be appropriate to obtain informed consent even if regulations do not require it?  </vt:lpstr>
      <vt:lpstr>PowerPoint Presentation</vt:lpstr>
      <vt:lpstr>What is the difference between “opt-in” and “opt-out” types of approaches?   </vt:lpstr>
      <vt:lpstr>What does a valid consent process include? </vt:lpstr>
      <vt:lpstr>PowerPoint Presentation</vt:lpstr>
      <vt:lpstr>What is Protected Health Information?  </vt:lpstr>
      <vt:lpstr>What is a Limited Data Set? A limited Data Set is protected health information that excludes the following direct identifiers of the individual or of relatives, employers or household members of the individual.  </vt:lpstr>
      <vt:lpstr>What does THR Require for Informed Consent? </vt:lpstr>
      <vt:lpstr>What does THR Require for Device Studies? </vt:lpstr>
      <vt:lpstr>The Informed Consent Form (ICF)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Cardiac Health Lecture Series</dc:title>
  <dc:creator>Alex</dc:creator>
  <cp:lastModifiedBy>Cantrell, Carrie</cp:lastModifiedBy>
  <cp:revision>53</cp:revision>
  <dcterms:created xsi:type="dcterms:W3CDTF">2015-06-19T19:03:17Z</dcterms:created>
  <dcterms:modified xsi:type="dcterms:W3CDTF">2025-08-07T16:28:31Z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0x0101004F47B0994CF4774690C7DCA3829C9A37</vt:lpwstr>
  </property>
</Properties>
</file>