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2"/>
  </p:notesMasterIdLst>
  <p:sldIdLst>
    <p:sldId id="262" r:id="rId2"/>
    <p:sldId id="267" r:id="rId3"/>
    <p:sldId id="261" r:id="rId4"/>
    <p:sldId id="268" r:id="rId5"/>
    <p:sldId id="270" r:id="rId6"/>
    <p:sldId id="271" r:id="rId7"/>
    <p:sldId id="274" r:id="rId8"/>
    <p:sldId id="272" r:id="rId9"/>
    <p:sldId id="269" r:id="rId10"/>
    <p:sldId id="27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3CF"/>
    <a:srgbClr val="FFFFFF"/>
    <a:srgbClr val="616161"/>
    <a:srgbClr val="00539B"/>
    <a:srgbClr val="0074C8"/>
    <a:srgbClr val="4DBC54"/>
    <a:srgbClr val="289166"/>
    <a:srgbClr val="056B90"/>
    <a:srgbClr val="08528C"/>
    <a:srgbClr val="DB15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394462-741A-42B7-B383-41FCA84C0137}" v="1" dt="2025-08-07T15:42:20.3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960" autoAdjust="0"/>
    <p:restoredTop sz="94660"/>
  </p:normalViewPr>
  <p:slideViewPr>
    <p:cSldViewPr snapToGrid="0">
      <p:cViewPr varScale="1">
        <p:scale>
          <a:sx n="78" d="100"/>
          <a:sy n="78" d="100"/>
        </p:scale>
        <p:origin x="1013" y="62"/>
      </p:cViewPr>
      <p:guideLst/>
    </p:cSldViewPr>
  </p:slideViewPr>
  <p:notesTextViewPr>
    <p:cViewPr>
      <p:scale>
        <a:sx n="3" d="2"/>
        <a:sy n="3" d="2"/>
      </p:scale>
      <p:origin x="0" y="0"/>
    </p:cViewPr>
  </p:notesTextViewPr>
  <p:notesViewPr>
    <p:cSldViewPr snapToGrid="0">
      <p:cViewPr varScale="1">
        <p:scale>
          <a:sx n="82" d="100"/>
          <a:sy n="82" d="100"/>
        </p:scale>
        <p:origin x="301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ntrell, Carrie" userId="e9260fd1-0467-4b81-9027-9354690bb536" providerId="ADAL" clId="{03394462-741A-42B7-B383-41FCA84C0137}"/>
    <pc:docChg chg="modSld">
      <pc:chgData name="Cantrell, Carrie" userId="e9260fd1-0467-4b81-9027-9354690bb536" providerId="ADAL" clId="{03394462-741A-42B7-B383-41FCA84C0137}" dt="2025-08-07T15:42:21.864" v="1" actId="6549"/>
      <pc:docMkLst>
        <pc:docMk/>
      </pc:docMkLst>
      <pc:sldChg chg="modSp mod">
        <pc:chgData name="Cantrell, Carrie" userId="e9260fd1-0467-4b81-9027-9354690bb536" providerId="ADAL" clId="{03394462-741A-42B7-B383-41FCA84C0137}" dt="2025-08-07T15:42:21.864" v="1" actId="6549"/>
        <pc:sldMkLst>
          <pc:docMk/>
          <pc:sldMk cId="4265381830" sldId="273"/>
        </pc:sldMkLst>
        <pc:spChg chg="mod">
          <ac:chgData name="Cantrell, Carrie" userId="e9260fd1-0467-4b81-9027-9354690bb536" providerId="ADAL" clId="{03394462-741A-42B7-B383-41FCA84C0137}" dt="2025-08-07T15:42:21.864" v="1" actId="6549"/>
          <ac:spMkLst>
            <pc:docMk/>
            <pc:sldMk cId="4265381830" sldId="273"/>
            <ac:spMk id="3" creationId="{6C2C41CA-48DA-6609-C4B7-415F1E35A22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3AFEA6-46C1-4187-B4E4-DF2AC6D32F3A}" type="doc">
      <dgm:prSet loTypeId="urn:microsoft.com/office/officeart/2018/2/layout/IconVerticalSolidList" loCatId="icon" qsTypeId="urn:microsoft.com/office/officeart/2005/8/quickstyle/simple1" qsCatId="simple" csTypeId="urn:microsoft.com/office/officeart/2005/8/colors/accent6_2" csCatId="accent6" phldr="1"/>
      <dgm:spPr/>
      <dgm:t>
        <a:bodyPr/>
        <a:lstStyle/>
        <a:p>
          <a:endParaRPr lang="en-US"/>
        </a:p>
      </dgm:t>
    </dgm:pt>
    <dgm:pt modelId="{AF8FC33D-69F7-4561-B79F-06BD3F35B843}">
      <dgm:prSet/>
      <dgm:spPr/>
      <dgm:t>
        <a:bodyPr/>
        <a:lstStyle/>
        <a:p>
          <a:pPr>
            <a:lnSpc>
              <a:spcPct val="100000"/>
            </a:lnSpc>
          </a:pPr>
          <a:r>
            <a:rPr lang="en-US" b="1" dirty="0"/>
            <a:t>Defining Clinical Research</a:t>
          </a:r>
          <a:endParaRPr lang="en-US" dirty="0"/>
        </a:p>
      </dgm:t>
    </dgm:pt>
    <dgm:pt modelId="{DA2CDC2E-8938-4748-AD0A-78BB9A4BA9D5}" type="parTrans" cxnId="{F87CCA11-CE47-4168-BAA8-1A60A052CA49}">
      <dgm:prSet/>
      <dgm:spPr/>
      <dgm:t>
        <a:bodyPr/>
        <a:lstStyle/>
        <a:p>
          <a:endParaRPr lang="en-US"/>
        </a:p>
      </dgm:t>
    </dgm:pt>
    <dgm:pt modelId="{CFF98229-428C-4E38-8FFD-E58210B50BDF}" type="sibTrans" cxnId="{F87CCA11-CE47-4168-BAA8-1A60A052CA49}">
      <dgm:prSet/>
      <dgm:spPr/>
      <dgm:t>
        <a:bodyPr/>
        <a:lstStyle/>
        <a:p>
          <a:endParaRPr lang="en-US"/>
        </a:p>
      </dgm:t>
    </dgm:pt>
    <dgm:pt modelId="{A6E484B0-1ADD-42E8-A842-4A32742E56EB}">
      <dgm:prSet/>
      <dgm:spPr/>
      <dgm:t>
        <a:bodyPr/>
        <a:lstStyle/>
        <a:p>
          <a:pPr>
            <a:lnSpc>
              <a:spcPct val="100000"/>
            </a:lnSpc>
          </a:pPr>
          <a:r>
            <a:rPr lang="en-US"/>
            <a:t>Clinical research focuses on essential questions regarding normal human function and diseases by involving </a:t>
          </a:r>
          <a:r>
            <a:rPr lang="en-US" b="1"/>
            <a:t>human participants</a:t>
          </a:r>
          <a:r>
            <a:rPr lang="en-US"/>
            <a:t>. </a:t>
          </a:r>
        </a:p>
      </dgm:t>
    </dgm:pt>
    <dgm:pt modelId="{08E75059-E240-478B-A9A7-592972F7F789}" type="parTrans" cxnId="{11E0BA0F-FA53-4772-8B1E-C71421845645}">
      <dgm:prSet/>
      <dgm:spPr/>
      <dgm:t>
        <a:bodyPr/>
        <a:lstStyle/>
        <a:p>
          <a:endParaRPr lang="en-US"/>
        </a:p>
      </dgm:t>
    </dgm:pt>
    <dgm:pt modelId="{E1480903-1F43-4726-94EC-0FCEC435644E}" type="sibTrans" cxnId="{11E0BA0F-FA53-4772-8B1E-C71421845645}">
      <dgm:prSet/>
      <dgm:spPr/>
      <dgm:t>
        <a:bodyPr/>
        <a:lstStyle/>
        <a:p>
          <a:endParaRPr lang="en-US"/>
        </a:p>
      </dgm:t>
    </dgm:pt>
    <dgm:pt modelId="{C85C5713-924F-4BC2-B395-F968A809D85A}">
      <dgm:prSet/>
      <dgm:spPr/>
      <dgm:t>
        <a:bodyPr/>
        <a:lstStyle/>
        <a:p>
          <a:pPr>
            <a:lnSpc>
              <a:spcPct val="100000"/>
            </a:lnSpc>
          </a:pPr>
          <a:r>
            <a:rPr lang="en-US" dirty="0"/>
            <a:t>It is a part of medical and health research aimed at generating knowledge that is crucial for comprehending human diseases, preventing and treating illnesses, and enhancing health.</a:t>
          </a:r>
        </a:p>
      </dgm:t>
    </dgm:pt>
    <dgm:pt modelId="{F68B99B4-814E-4B34-AAAC-D617B3826C64}" type="parTrans" cxnId="{F1B64E86-2B32-4CC5-BE00-EF5CF6501FBD}">
      <dgm:prSet/>
      <dgm:spPr/>
      <dgm:t>
        <a:bodyPr/>
        <a:lstStyle/>
        <a:p>
          <a:endParaRPr lang="en-US"/>
        </a:p>
      </dgm:t>
    </dgm:pt>
    <dgm:pt modelId="{C0DF3101-828C-4A32-928A-892955B7F426}" type="sibTrans" cxnId="{F1B64E86-2B32-4CC5-BE00-EF5CF6501FBD}">
      <dgm:prSet/>
      <dgm:spPr/>
      <dgm:t>
        <a:bodyPr/>
        <a:lstStyle/>
        <a:p>
          <a:endParaRPr lang="en-US"/>
        </a:p>
      </dgm:t>
    </dgm:pt>
    <dgm:pt modelId="{1198EC01-A080-44A7-A4EC-AE72EF59FF48}" type="pres">
      <dgm:prSet presAssocID="{4A3AFEA6-46C1-4187-B4E4-DF2AC6D32F3A}" presName="root" presStyleCnt="0">
        <dgm:presLayoutVars>
          <dgm:dir/>
          <dgm:resizeHandles val="exact"/>
        </dgm:presLayoutVars>
      </dgm:prSet>
      <dgm:spPr/>
    </dgm:pt>
    <dgm:pt modelId="{1DA635EC-EBA5-4BA0-9A70-BEA222BAE1A2}" type="pres">
      <dgm:prSet presAssocID="{AF8FC33D-69F7-4561-B79F-06BD3F35B843}" presName="compNode" presStyleCnt="0"/>
      <dgm:spPr/>
    </dgm:pt>
    <dgm:pt modelId="{99351148-37E6-49C4-A717-D2958677EA47}" type="pres">
      <dgm:prSet presAssocID="{AF8FC33D-69F7-4561-B79F-06BD3F35B843}" presName="bgRect" presStyleLbl="bgShp" presStyleIdx="0" presStyleCnt="3" custLinFactNeighborX="-1522" custLinFactNeighborY="771"/>
      <dgm:spPr>
        <a:effectLst>
          <a:outerShdw blurRad="50800" dist="50800" dir="5400000" sx="96000" sy="96000" algn="ctr" rotWithShape="0">
            <a:srgbClr val="000000">
              <a:alpha val="43137"/>
            </a:srgbClr>
          </a:outerShdw>
        </a:effectLst>
      </dgm:spPr>
    </dgm:pt>
    <dgm:pt modelId="{E208F458-1729-4A84-A05E-74EAFBB113BD}" type="pres">
      <dgm:prSet presAssocID="{AF8FC33D-69F7-4561-B79F-06BD3F35B84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pt>
    <dgm:pt modelId="{774178A9-DE13-4FA4-BAC1-F2A127B606C0}" type="pres">
      <dgm:prSet presAssocID="{AF8FC33D-69F7-4561-B79F-06BD3F35B843}" presName="spaceRect" presStyleCnt="0"/>
      <dgm:spPr/>
    </dgm:pt>
    <dgm:pt modelId="{E43D4390-F322-4C0D-89E4-D1C9D0AEA2B1}" type="pres">
      <dgm:prSet presAssocID="{AF8FC33D-69F7-4561-B79F-06BD3F35B843}" presName="parTx" presStyleLbl="revTx" presStyleIdx="0" presStyleCnt="3">
        <dgm:presLayoutVars>
          <dgm:chMax val="0"/>
          <dgm:chPref val="0"/>
        </dgm:presLayoutVars>
      </dgm:prSet>
      <dgm:spPr/>
    </dgm:pt>
    <dgm:pt modelId="{85087D61-D7C3-41F8-BEF6-DB2D85E6DFB0}" type="pres">
      <dgm:prSet presAssocID="{CFF98229-428C-4E38-8FFD-E58210B50BDF}" presName="sibTrans" presStyleCnt="0"/>
      <dgm:spPr/>
    </dgm:pt>
    <dgm:pt modelId="{225C9E3F-4746-4BB0-B41D-1E59879B2D82}" type="pres">
      <dgm:prSet presAssocID="{A6E484B0-1ADD-42E8-A842-4A32742E56EB}" presName="compNode" presStyleCnt="0"/>
      <dgm:spPr/>
    </dgm:pt>
    <dgm:pt modelId="{CA97B446-41C3-44A8-888A-07E7DE1C145F}" type="pres">
      <dgm:prSet presAssocID="{A6E484B0-1ADD-42E8-A842-4A32742E56EB}" presName="bgRect" presStyleLbl="bgShp" presStyleIdx="1" presStyleCnt="3" custLinFactNeighborX="-110" custLinFactNeighborY="-2360"/>
      <dgm:spPr>
        <a:effectLst>
          <a:outerShdw blurRad="50800" dist="50800" dir="5400000" sx="96000" sy="96000" algn="ctr" rotWithShape="0">
            <a:srgbClr val="000000">
              <a:alpha val="43137"/>
            </a:srgbClr>
          </a:outerShdw>
        </a:effectLst>
      </dgm:spPr>
    </dgm:pt>
    <dgm:pt modelId="{F626EB8A-430C-4561-835F-5793B8D801E2}" type="pres">
      <dgm:prSet presAssocID="{A6E484B0-1ADD-42E8-A842-4A32742E56EB}" presName="iconRect" presStyleLbl="node1" presStyleIdx="1" presStyleCnt="3"/>
      <dgm:spPr>
        <a:solidFill>
          <a:srgbClr val="D5E3CF"/>
        </a:solidFill>
      </dgm:spPr>
    </dgm:pt>
    <dgm:pt modelId="{7DCA8F3A-4E2A-4152-B7FD-1D93433775EA}" type="pres">
      <dgm:prSet presAssocID="{A6E484B0-1ADD-42E8-A842-4A32742E56EB}" presName="spaceRect" presStyleCnt="0"/>
      <dgm:spPr/>
    </dgm:pt>
    <dgm:pt modelId="{8635B39D-395A-4F49-93F8-02EB9ED99133}" type="pres">
      <dgm:prSet presAssocID="{A6E484B0-1ADD-42E8-A842-4A32742E56EB}" presName="parTx" presStyleLbl="revTx" presStyleIdx="1" presStyleCnt="3">
        <dgm:presLayoutVars>
          <dgm:chMax val="0"/>
          <dgm:chPref val="0"/>
        </dgm:presLayoutVars>
      </dgm:prSet>
      <dgm:spPr/>
    </dgm:pt>
    <dgm:pt modelId="{6375A0A0-914C-4ECE-A519-F419B58DB4F3}" type="pres">
      <dgm:prSet presAssocID="{E1480903-1F43-4726-94EC-0FCEC435644E}" presName="sibTrans" presStyleCnt="0"/>
      <dgm:spPr/>
    </dgm:pt>
    <dgm:pt modelId="{5E3357DE-3A68-4AE8-8B8A-A850912D236C}" type="pres">
      <dgm:prSet presAssocID="{C85C5713-924F-4BC2-B395-F968A809D85A}" presName="compNode" presStyleCnt="0"/>
      <dgm:spPr/>
    </dgm:pt>
    <dgm:pt modelId="{6551FD7E-06A9-4930-BD70-AECA520C1954}" type="pres">
      <dgm:prSet presAssocID="{C85C5713-924F-4BC2-B395-F968A809D85A}" presName="bgRect" presStyleLbl="bgShp" presStyleIdx="2" presStyleCnt="3"/>
      <dgm:spPr>
        <a:solidFill>
          <a:srgbClr val="D5E3CF"/>
        </a:solidFill>
        <a:effectLst>
          <a:outerShdw blurRad="50800" dist="50800" dir="5400000" sx="96000" sy="96000" algn="ctr" rotWithShape="0">
            <a:srgbClr val="000000">
              <a:alpha val="43137"/>
            </a:srgbClr>
          </a:outerShdw>
        </a:effectLst>
      </dgm:spPr>
    </dgm:pt>
    <dgm:pt modelId="{5D24F97F-1E69-4610-89C0-085C34DD63C4}" type="pres">
      <dgm:prSet presAssocID="{C85C5713-924F-4BC2-B395-F968A809D85A}" presName="iconRect" presStyleLbl="node1" presStyleIdx="2" presStyleCnt="3" custScaleX="79064" custScaleY="79064" custLinFactNeighborX="10353" custLinFactNeighborY="-12870"/>
      <dgm:spPr>
        <a:blipFill rotWithShape="1">
          <a:blip xmlns:r="http://schemas.openxmlformats.org/officeDocument/2006/relationships" r:embed="rId3"/>
          <a:srcRect/>
          <a:stretch>
            <a:fillRect/>
          </a:stretch>
        </a:blipFill>
      </dgm:spPr>
    </dgm:pt>
    <dgm:pt modelId="{F78F6387-7F7A-43BB-A7A8-54B2990EDA82}" type="pres">
      <dgm:prSet presAssocID="{C85C5713-924F-4BC2-B395-F968A809D85A}" presName="spaceRect" presStyleCnt="0"/>
      <dgm:spPr/>
    </dgm:pt>
    <dgm:pt modelId="{FE0D9296-6E12-456D-846F-8D8F7C51D77B}" type="pres">
      <dgm:prSet presAssocID="{C85C5713-924F-4BC2-B395-F968A809D85A}" presName="parTx" presStyleLbl="revTx" presStyleIdx="2" presStyleCnt="3">
        <dgm:presLayoutVars>
          <dgm:chMax val="0"/>
          <dgm:chPref val="0"/>
        </dgm:presLayoutVars>
      </dgm:prSet>
      <dgm:spPr/>
    </dgm:pt>
  </dgm:ptLst>
  <dgm:cxnLst>
    <dgm:cxn modelId="{C3DF5A04-E755-4383-A3A6-B5705FA37356}" type="presOf" srcId="{C85C5713-924F-4BC2-B395-F968A809D85A}" destId="{FE0D9296-6E12-456D-846F-8D8F7C51D77B}" srcOrd="0" destOrd="0" presId="urn:microsoft.com/office/officeart/2018/2/layout/IconVerticalSolidList"/>
    <dgm:cxn modelId="{063B5C05-02FC-45D0-B389-09E44CFE877D}" type="presOf" srcId="{4A3AFEA6-46C1-4187-B4E4-DF2AC6D32F3A}" destId="{1198EC01-A080-44A7-A4EC-AE72EF59FF48}" srcOrd="0" destOrd="0" presId="urn:microsoft.com/office/officeart/2018/2/layout/IconVerticalSolidList"/>
    <dgm:cxn modelId="{11E0BA0F-FA53-4772-8B1E-C71421845645}" srcId="{4A3AFEA6-46C1-4187-B4E4-DF2AC6D32F3A}" destId="{A6E484B0-1ADD-42E8-A842-4A32742E56EB}" srcOrd="1" destOrd="0" parTransId="{08E75059-E240-478B-A9A7-592972F7F789}" sibTransId="{E1480903-1F43-4726-94EC-0FCEC435644E}"/>
    <dgm:cxn modelId="{F87CCA11-CE47-4168-BAA8-1A60A052CA49}" srcId="{4A3AFEA6-46C1-4187-B4E4-DF2AC6D32F3A}" destId="{AF8FC33D-69F7-4561-B79F-06BD3F35B843}" srcOrd="0" destOrd="0" parTransId="{DA2CDC2E-8938-4748-AD0A-78BB9A4BA9D5}" sibTransId="{CFF98229-428C-4E38-8FFD-E58210B50BDF}"/>
    <dgm:cxn modelId="{D2BDAD5A-EAD6-40AA-A838-6CFD5A0987DE}" type="presOf" srcId="{A6E484B0-1ADD-42E8-A842-4A32742E56EB}" destId="{8635B39D-395A-4F49-93F8-02EB9ED99133}" srcOrd="0" destOrd="0" presId="urn:microsoft.com/office/officeart/2018/2/layout/IconVerticalSolidList"/>
    <dgm:cxn modelId="{F1B64E86-2B32-4CC5-BE00-EF5CF6501FBD}" srcId="{4A3AFEA6-46C1-4187-B4E4-DF2AC6D32F3A}" destId="{C85C5713-924F-4BC2-B395-F968A809D85A}" srcOrd="2" destOrd="0" parTransId="{F68B99B4-814E-4B34-AAAC-D617B3826C64}" sibTransId="{C0DF3101-828C-4A32-928A-892955B7F426}"/>
    <dgm:cxn modelId="{86C0D093-51B1-4B64-BA63-60F22C837554}" type="presOf" srcId="{AF8FC33D-69F7-4561-B79F-06BD3F35B843}" destId="{E43D4390-F322-4C0D-89E4-D1C9D0AEA2B1}" srcOrd="0" destOrd="0" presId="urn:microsoft.com/office/officeart/2018/2/layout/IconVerticalSolidList"/>
    <dgm:cxn modelId="{F13AB104-1262-43A1-ACCF-B72CAEFE134D}" type="presParOf" srcId="{1198EC01-A080-44A7-A4EC-AE72EF59FF48}" destId="{1DA635EC-EBA5-4BA0-9A70-BEA222BAE1A2}" srcOrd="0" destOrd="0" presId="urn:microsoft.com/office/officeart/2018/2/layout/IconVerticalSolidList"/>
    <dgm:cxn modelId="{AF810D6B-636F-424C-94B0-990BBFB58C7D}" type="presParOf" srcId="{1DA635EC-EBA5-4BA0-9A70-BEA222BAE1A2}" destId="{99351148-37E6-49C4-A717-D2958677EA47}" srcOrd="0" destOrd="0" presId="urn:microsoft.com/office/officeart/2018/2/layout/IconVerticalSolidList"/>
    <dgm:cxn modelId="{508A3BB3-2670-4E73-AD27-7DE266A8BB04}" type="presParOf" srcId="{1DA635EC-EBA5-4BA0-9A70-BEA222BAE1A2}" destId="{E208F458-1729-4A84-A05E-74EAFBB113BD}" srcOrd="1" destOrd="0" presId="urn:microsoft.com/office/officeart/2018/2/layout/IconVerticalSolidList"/>
    <dgm:cxn modelId="{4D56CDEF-34A0-44B5-8D42-AAB0886B12C5}" type="presParOf" srcId="{1DA635EC-EBA5-4BA0-9A70-BEA222BAE1A2}" destId="{774178A9-DE13-4FA4-BAC1-F2A127B606C0}" srcOrd="2" destOrd="0" presId="urn:microsoft.com/office/officeart/2018/2/layout/IconVerticalSolidList"/>
    <dgm:cxn modelId="{CEDC2F24-F865-4200-98C6-A2AB3967A904}" type="presParOf" srcId="{1DA635EC-EBA5-4BA0-9A70-BEA222BAE1A2}" destId="{E43D4390-F322-4C0D-89E4-D1C9D0AEA2B1}" srcOrd="3" destOrd="0" presId="urn:microsoft.com/office/officeart/2018/2/layout/IconVerticalSolidList"/>
    <dgm:cxn modelId="{1F90C664-EC8E-4EBA-B6CC-334681F8AF14}" type="presParOf" srcId="{1198EC01-A080-44A7-A4EC-AE72EF59FF48}" destId="{85087D61-D7C3-41F8-BEF6-DB2D85E6DFB0}" srcOrd="1" destOrd="0" presId="urn:microsoft.com/office/officeart/2018/2/layout/IconVerticalSolidList"/>
    <dgm:cxn modelId="{04D6B7C7-13B5-4F02-8404-440FE012A787}" type="presParOf" srcId="{1198EC01-A080-44A7-A4EC-AE72EF59FF48}" destId="{225C9E3F-4746-4BB0-B41D-1E59879B2D82}" srcOrd="2" destOrd="0" presId="urn:microsoft.com/office/officeart/2018/2/layout/IconVerticalSolidList"/>
    <dgm:cxn modelId="{9280626C-9ECD-4521-A0B6-54D17ACB42C7}" type="presParOf" srcId="{225C9E3F-4746-4BB0-B41D-1E59879B2D82}" destId="{CA97B446-41C3-44A8-888A-07E7DE1C145F}" srcOrd="0" destOrd="0" presId="urn:microsoft.com/office/officeart/2018/2/layout/IconVerticalSolidList"/>
    <dgm:cxn modelId="{F66D3000-B0DE-49DA-B61F-607523BBBE2E}" type="presParOf" srcId="{225C9E3F-4746-4BB0-B41D-1E59879B2D82}" destId="{F626EB8A-430C-4561-835F-5793B8D801E2}" srcOrd="1" destOrd="0" presId="urn:microsoft.com/office/officeart/2018/2/layout/IconVerticalSolidList"/>
    <dgm:cxn modelId="{6FBA6519-6F25-4CC4-AFCF-B899965101F6}" type="presParOf" srcId="{225C9E3F-4746-4BB0-B41D-1E59879B2D82}" destId="{7DCA8F3A-4E2A-4152-B7FD-1D93433775EA}" srcOrd="2" destOrd="0" presId="urn:microsoft.com/office/officeart/2018/2/layout/IconVerticalSolidList"/>
    <dgm:cxn modelId="{ABDF59CA-4A14-4A33-B02F-4817A09EF84D}" type="presParOf" srcId="{225C9E3F-4746-4BB0-B41D-1E59879B2D82}" destId="{8635B39D-395A-4F49-93F8-02EB9ED99133}" srcOrd="3" destOrd="0" presId="urn:microsoft.com/office/officeart/2018/2/layout/IconVerticalSolidList"/>
    <dgm:cxn modelId="{D19FC153-85D2-49E5-A84F-A9CE92A9D8DA}" type="presParOf" srcId="{1198EC01-A080-44A7-A4EC-AE72EF59FF48}" destId="{6375A0A0-914C-4ECE-A519-F419B58DB4F3}" srcOrd="3" destOrd="0" presId="urn:microsoft.com/office/officeart/2018/2/layout/IconVerticalSolidList"/>
    <dgm:cxn modelId="{E3198D0D-910B-4B59-979C-D653CF783DCD}" type="presParOf" srcId="{1198EC01-A080-44A7-A4EC-AE72EF59FF48}" destId="{5E3357DE-3A68-4AE8-8B8A-A850912D236C}" srcOrd="4" destOrd="0" presId="urn:microsoft.com/office/officeart/2018/2/layout/IconVerticalSolidList"/>
    <dgm:cxn modelId="{7DD115D2-2FB4-4E7B-A83E-D70CDD6B916A}" type="presParOf" srcId="{5E3357DE-3A68-4AE8-8B8A-A850912D236C}" destId="{6551FD7E-06A9-4930-BD70-AECA520C1954}" srcOrd="0" destOrd="0" presId="urn:microsoft.com/office/officeart/2018/2/layout/IconVerticalSolidList"/>
    <dgm:cxn modelId="{72A55C06-CBB8-457B-A72E-F791F9E1B233}" type="presParOf" srcId="{5E3357DE-3A68-4AE8-8B8A-A850912D236C}" destId="{5D24F97F-1E69-4610-89C0-085C34DD63C4}" srcOrd="1" destOrd="0" presId="urn:microsoft.com/office/officeart/2018/2/layout/IconVerticalSolidList"/>
    <dgm:cxn modelId="{51686D31-789B-46B5-8A5E-727B862A687C}" type="presParOf" srcId="{5E3357DE-3A68-4AE8-8B8A-A850912D236C}" destId="{F78F6387-7F7A-43BB-A7A8-54B2990EDA82}" srcOrd="2" destOrd="0" presId="urn:microsoft.com/office/officeart/2018/2/layout/IconVerticalSolidList"/>
    <dgm:cxn modelId="{5F3383FD-6149-430E-BF8B-A8D12A2F2FD1}" type="presParOf" srcId="{5E3357DE-3A68-4AE8-8B8A-A850912D236C}" destId="{FE0D9296-6E12-456D-846F-8D8F7C51D77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B8D976-0C4B-487A-AC5B-FE17019CC7B6}" type="doc">
      <dgm:prSet loTypeId="urn:microsoft.com/office/officeart/2005/8/layout/default" loCatId="list" qsTypeId="urn:microsoft.com/office/officeart/2005/8/quickstyle/simple1" qsCatId="simple" csTypeId="urn:microsoft.com/office/officeart/2005/8/colors/accent6_1" csCatId="accent6" phldr="1"/>
      <dgm:spPr/>
      <dgm:t>
        <a:bodyPr/>
        <a:lstStyle/>
        <a:p>
          <a:endParaRPr lang="en-US"/>
        </a:p>
      </dgm:t>
    </dgm:pt>
    <dgm:pt modelId="{E2E614D3-90D5-40BA-8FD0-226D7F1F0DAC}">
      <dgm:prSet/>
      <dgm:sp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effectLst>
          <a:outerShdw blurRad="457200" dist="50800" dir="5400000" algn="ctr" rotWithShape="0">
            <a:schemeClr val="tx1">
              <a:alpha val="43000"/>
            </a:schemeClr>
          </a:outerShdw>
        </a:effectLst>
      </dgm:spPr>
      <dgm:t>
        <a:bodyPr/>
        <a:lstStyle/>
        <a:p>
          <a:r>
            <a:rPr lang="en-US" dirty="0"/>
            <a:t>Clinical research could involve a proactive strategy that combines collecting both qualitative and/or quantitative data and analyzing it to tackle specific questions. </a:t>
          </a:r>
        </a:p>
      </dgm:t>
    </dgm:pt>
    <dgm:pt modelId="{AF1BC67A-29D2-4B5F-B669-B1E10BFC72CC}" type="parTrans" cxnId="{77626DB0-FE94-459B-B867-E1294A162608}">
      <dgm:prSet/>
      <dgm:spPr/>
      <dgm:t>
        <a:bodyPr/>
        <a:lstStyle/>
        <a:p>
          <a:endParaRPr lang="en-US"/>
        </a:p>
      </dgm:t>
    </dgm:pt>
    <dgm:pt modelId="{EB8BB924-E7F8-4365-8C65-B66E6D835974}" type="sibTrans" cxnId="{77626DB0-FE94-459B-B867-E1294A162608}">
      <dgm:prSet/>
      <dgm:spPr/>
      <dgm:t>
        <a:bodyPr/>
        <a:lstStyle/>
        <a:p>
          <a:endParaRPr lang="en-US"/>
        </a:p>
      </dgm:t>
    </dgm:pt>
    <dgm:pt modelId="{2677FD48-A8EC-41F0-A9E4-A510A8922706}">
      <dgm:prSet/>
      <dgm:sp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effectLst>
          <a:outerShdw blurRad="457200" dist="50800" dir="5400000" algn="ctr" rotWithShape="0">
            <a:schemeClr val="tx1">
              <a:alpha val="43000"/>
            </a:schemeClr>
          </a:outerShdw>
        </a:effectLst>
      </dgm:spPr>
      <dgm:t>
        <a:bodyPr/>
        <a:lstStyle/>
        <a:p>
          <a:r>
            <a:rPr lang="en-US" dirty="0"/>
            <a:t>This could include testing a hypothesis, establishing new standards for clinical practice, or developing a registry or database for future hypothesis evaluation. </a:t>
          </a:r>
        </a:p>
      </dgm:t>
    </dgm:pt>
    <dgm:pt modelId="{1F3CC8BF-4575-4E17-8988-8DF35643AE1A}" type="parTrans" cxnId="{0A4A8734-BBC0-46C7-897E-FB34597CBBEA}">
      <dgm:prSet/>
      <dgm:spPr/>
      <dgm:t>
        <a:bodyPr/>
        <a:lstStyle/>
        <a:p>
          <a:endParaRPr lang="en-US"/>
        </a:p>
      </dgm:t>
    </dgm:pt>
    <dgm:pt modelId="{EE85402A-DD73-4CB4-8408-15CCAF86E5B7}" type="sibTrans" cxnId="{0A4A8734-BBC0-46C7-897E-FB34597CBBEA}">
      <dgm:prSet/>
      <dgm:spPr/>
      <dgm:t>
        <a:bodyPr/>
        <a:lstStyle/>
        <a:p>
          <a:endParaRPr lang="en-US"/>
        </a:p>
      </dgm:t>
    </dgm:pt>
    <dgm:pt modelId="{DCDF0AB2-CCB4-4CB0-BCE1-B09C8D3EE208}" type="pres">
      <dgm:prSet presAssocID="{F2B8D976-0C4B-487A-AC5B-FE17019CC7B6}" presName="diagram" presStyleCnt="0">
        <dgm:presLayoutVars>
          <dgm:dir/>
          <dgm:resizeHandles val="exact"/>
        </dgm:presLayoutVars>
      </dgm:prSet>
      <dgm:spPr/>
    </dgm:pt>
    <dgm:pt modelId="{BD8AF376-F77A-47FD-9EC6-7530BABAC09E}" type="pres">
      <dgm:prSet presAssocID="{E2E614D3-90D5-40BA-8FD0-226D7F1F0DAC}" presName="node" presStyleLbl="node1" presStyleIdx="0" presStyleCnt="2">
        <dgm:presLayoutVars>
          <dgm:bulletEnabled val="1"/>
        </dgm:presLayoutVars>
      </dgm:prSet>
      <dgm:spPr/>
    </dgm:pt>
    <dgm:pt modelId="{CA82A351-29F7-4430-952A-813608270BEF}" type="pres">
      <dgm:prSet presAssocID="{EB8BB924-E7F8-4365-8C65-B66E6D835974}" presName="sibTrans" presStyleCnt="0"/>
      <dgm:spPr/>
    </dgm:pt>
    <dgm:pt modelId="{0C081FA7-B489-418A-A28E-41252EBB94C0}" type="pres">
      <dgm:prSet presAssocID="{2677FD48-A8EC-41F0-A9E4-A510A8922706}" presName="node" presStyleLbl="node1" presStyleIdx="1" presStyleCnt="2">
        <dgm:presLayoutVars>
          <dgm:bulletEnabled val="1"/>
        </dgm:presLayoutVars>
      </dgm:prSet>
      <dgm:spPr/>
    </dgm:pt>
  </dgm:ptLst>
  <dgm:cxnLst>
    <dgm:cxn modelId="{0A4A8734-BBC0-46C7-897E-FB34597CBBEA}" srcId="{F2B8D976-0C4B-487A-AC5B-FE17019CC7B6}" destId="{2677FD48-A8EC-41F0-A9E4-A510A8922706}" srcOrd="1" destOrd="0" parTransId="{1F3CC8BF-4575-4E17-8988-8DF35643AE1A}" sibTransId="{EE85402A-DD73-4CB4-8408-15CCAF86E5B7}"/>
    <dgm:cxn modelId="{C018BD5E-3501-4B60-B30A-36A9214CB197}" type="presOf" srcId="{2677FD48-A8EC-41F0-A9E4-A510A8922706}" destId="{0C081FA7-B489-418A-A28E-41252EBB94C0}" srcOrd="0" destOrd="0" presId="urn:microsoft.com/office/officeart/2005/8/layout/default"/>
    <dgm:cxn modelId="{77626DB0-FE94-459B-B867-E1294A162608}" srcId="{F2B8D976-0C4B-487A-AC5B-FE17019CC7B6}" destId="{E2E614D3-90D5-40BA-8FD0-226D7F1F0DAC}" srcOrd="0" destOrd="0" parTransId="{AF1BC67A-29D2-4B5F-B669-B1E10BFC72CC}" sibTransId="{EB8BB924-E7F8-4365-8C65-B66E6D835974}"/>
    <dgm:cxn modelId="{3D7955C1-A1A4-4893-9503-2CCC1023C4DD}" type="presOf" srcId="{E2E614D3-90D5-40BA-8FD0-226D7F1F0DAC}" destId="{BD8AF376-F77A-47FD-9EC6-7530BABAC09E}" srcOrd="0" destOrd="0" presId="urn:microsoft.com/office/officeart/2005/8/layout/default"/>
    <dgm:cxn modelId="{429B82FA-1B7F-493D-949B-45EE77EF9A02}" type="presOf" srcId="{F2B8D976-0C4B-487A-AC5B-FE17019CC7B6}" destId="{DCDF0AB2-CCB4-4CB0-BCE1-B09C8D3EE208}" srcOrd="0" destOrd="0" presId="urn:microsoft.com/office/officeart/2005/8/layout/default"/>
    <dgm:cxn modelId="{BADD7D98-EB57-43A5-9D91-C6FB51EA9550}" type="presParOf" srcId="{DCDF0AB2-CCB4-4CB0-BCE1-B09C8D3EE208}" destId="{BD8AF376-F77A-47FD-9EC6-7530BABAC09E}" srcOrd="0" destOrd="0" presId="urn:microsoft.com/office/officeart/2005/8/layout/default"/>
    <dgm:cxn modelId="{3ADC1E8E-B13B-44F2-8EA3-820A40D5C10F}" type="presParOf" srcId="{DCDF0AB2-CCB4-4CB0-BCE1-B09C8D3EE208}" destId="{CA82A351-29F7-4430-952A-813608270BEF}" srcOrd="1" destOrd="0" presId="urn:microsoft.com/office/officeart/2005/8/layout/default"/>
    <dgm:cxn modelId="{02E1E01A-A4D8-4A91-BC55-B14BC2584053}" type="presParOf" srcId="{DCDF0AB2-CCB4-4CB0-BCE1-B09C8D3EE208}" destId="{0C081FA7-B489-418A-A28E-41252EBB94C0}" srcOrd="2" destOrd="0" presId="urn:microsoft.com/office/officeart/2005/8/layout/default"/>
  </dgm:cxnLst>
  <dgm:bg>
    <a:effectLst>
      <a:outerShdw blurRad="406400" dist="50800" dir="5400000" algn="ctr" rotWithShape="0">
        <a:srgbClr val="000000">
          <a:alpha val="43137"/>
        </a:srgb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37AFE1-6D72-4E98-B841-55EF3F738083}" type="doc">
      <dgm:prSet loTypeId="urn:microsoft.com/office/officeart/2018/2/layout/IconLabelList" loCatId="icon" qsTypeId="urn:microsoft.com/office/officeart/2005/8/quickstyle/simple5" qsCatId="simple" csTypeId="urn:microsoft.com/office/officeart/2005/8/colors/accent1_2" csCatId="accent1" phldr="1"/>
      <dgm:spPr/>
      <dgm:t>
        <a:bodyPr/>
        <a:lstStyle/>
        <a:p>
          <a:endParaRPr lang="en-US"/>
        </a:p>
      </dgm:t>
    </dgm:pt>
    <dgm:pt modelId="{4D78FDA6-54A4-4CCC-9F67-E602551FB869}">
      <dgm:prSet/>
      <dgm:spPr/>
      <dgm:t>
        <a:bodyPr/>
        <a:lstStyle/>
        <a:p>
          <a:pPr>
            <a:lnSpc>
              <a:spcPct val="100000"/>
            </a:lnSpc>
          </a:pPr>
          <a:r>
            <a:rPr lang="en-US" dirty="0"/>
            <a:t>Specific question(s) of interest, often formulated as hypotheses, that the project aims to address</a:t>
          </a:r>
        </a:p>
      </dgm:t>
    </dgm:pt>
    <dgm:pt modelId="{1E36F613-A670-4D48-AAB7-A8D1A2A5B314}" type="parTrans" cxnId="{F71C5CA0-CD70-4652-A6B2-A953B73D5680}">
      <dgm:prSet/>
      <dgm:spPr/>
      <dgm:t>
        <a:bodyPr/>
        <a:lstStyle/>
        <a:p>
          <a:endParaRPr lang="en-US"/>
        </a:p>
      </dgm:t>
    </dgm:pt>
    <dgm:pt modelId="{1B664748-8736-4D01-97EE-B04FB4ECBFBE}" type="sibTrans" cxnId="{F71C5CA0-CD70-4652-A6B2-A953B73D5680}">
      <dgm:prSet/>
      <dgm:spPr/>
      <dgm:t>
        <a:bodyPr/>
        <a:lstStyle/>
        <a:p>
          <a:endParaRPr lang="en-US"/>
        </a:p>
      </dgm:t>
    </dgm:pt>
    <dgm:pt modelId="{4F3F4C8A-D44B-443D-9ADF-5C7CCE038E47}">
      <dgm:prSet/>
      <dgm:spPr/>
      <dgm:t>
        <a:bodyPr/>
        <a:lstStyle/>
        <a:p>
          <a:pPr>
            <a:lnSpc>
              <a:spcPct val="100000"/>
            </a:lnSpc>
          </a:pPr>
          <a:r>
            <a:rPr lang="en-US"/>
            <a:t>Appropriate methods for collecting data to answer the question(s)</a:t>
          </a:r>
        </a:p>
      </dgm:t>
    </dgm:pt>
    <dgm:pt modelId="{A1AAC76C-36B5-4069-825E-9077862D6E35}" type="parTrans" cxnId="{43957D8C-1442-462A-9C46-F7B9BDAC3422}">
      <dgm:prSet/>
      <dgm:spPr/>
      <dgm:t>
        <a:bodyPr/>
        <a:lstStyle/>
        <a:p>
          <a:endParaRPr lang="en-US"/>
        </a:p>
      </dgm:t>
    </dgm:pt>
    <dgm:pt modelId="{6DC931D2-AE17-4969-A321-64ABCB70D7E8}" type="sibTrans" cxnId="{43957D8C-1442-462A-9C46-F7B9BDAC3422}">
      <dgm:prSet/>
      <dgm:spPr/>
      <dgm:t>
        <a:bodyPr/>
        <a:lstStyle/>
        <a:p>
          <a:endParaRPr lang="en-US"/>
        </a:p>
      </dgm:t>
    </dgm:pt>
    <dgm:pt modelId="{0F45B61B-0995-4E8D-9004-24DC8BC0D378}">
      <dgm:prSet/>
      <dgm:spPr/>
      <dgm:t>
        <a:bodyPr/>
        <a:lstStyle/>
        <a:p>
          <a:pPr>
            <a:lnSpc>
              <a:spcPct val="100000"/>
            </a:lnSpc>
          </a:pPr>
          <a:r>
            <a:rPr lang="en-US"/>
            <a:t>Plans for analyzing data that suit the types of data collected</a:t>
          </a:r>
        </a:p>
      </dgm:t>
    </dgm:pt>
    <dgm:pt modelId="{4E7C0CF9-FAA0-4721-A73B-D0A67E193A03}" type="parTrans" cxnId="{478894F6-1D19-49D6-93C3-85835C2F5A15}">
      <dgm:prSet/>
      <dgm:spPr/>
      <dgm:t>
        <a:bodyPr/>
        <a:lstStyle/>
        <a:p>
          <a:endParaRPr lang="en-US"/>
        </a:p>
      </dgm:t>
    </dgm:pt>
    <dgm:pt modelId="{4033BBE1-9E47-41D5-A568-1A04D63077D9}" type="sibTrans" cxnId="{478894F6-1D19-49D6-93C3-85835C2F5A15}">
      <dgm:prSet/>
      <dgm:spPr/>
      <dgm:t>
        <a:bodyPr/>
        <a:lstStyle/>
        <a:p>
          <a:endParaRPr lang="en-US"/>
        </a:p>
      </dgm:t>
    </dgm:pt>
    <dgm:pt modelId="{B0DEAE5B-D924-442B-9E34-E298600FA0D8}">
      <dgm:prSet/>
      <dgm:spPr/>
      <dgm:t>
        <a:bodyPr/>
        <a:lstStyle/>
        <a:p>
          <a:pPr>
            <a:lnSpc>
              <a:spcPct val="100000"/>
            </a:lnSpc>
          </a:pPr>
          <a:r>
            <a:rPr lang="en-US"/>
            <a:t>The capability to utilize the analyzed data to answer the question(s)</a:t>
          </a:r>
        </a:p>
      </dgm:t>
    </dgm:pt>
    <dgm:pt modelId="{85346876-F698-4B91-9F30-0A59E264EC18}" type="parTrans" cxnId="{D1FF3926-893B-42D2-AEE8-695ABE560E25}">
      <dgm:prSet/>
      <dgm:spPr/>
      <dgm:t>
        <a:bodyPr/>
        <a:lstStyle/>
        <a:p>
          <a:endParaRPr lang="en-US"/>
        </a:p>
      </dgm:t>
    </dgm:pt>
    <dgm:pt modelId="{09281C97-C60C-444A-B593-4BDFC91A9F59}" type="sibTrans" cxnId="{D1FF3926-893B-42D2-AEE8-695ABE560E25}">
      <dgm:prSet/>
      <dgm:spPr/>
      <dgm:t>
        <a:bodyPr/>
        <a:lstStyle/>
        <a:p>
          <a:endParaRPr lang="en-US"/>
        </a:p>
      </dgm:t>
    </dgm:pt>
    <dgm:pt modelId="{3FFF6A9F-017A-4A25-A9D1-5FC4681C21F4}" type="pres">
      <dgm:prSet presAssocID="{0037AFE1-6D72-4E98-B841-55EF3F738083}" presName="root" presStyleCnt="0">
        <dgm:presLayoutVars>
          <dgm:dir/>
          <dgm:resizeHandles val="exact"/>
        </dgm:presLayoutVars>
      </dgm:prSet>
      <dgm:spPr/>
    </dgm:pt>
    <dgm:pt modelId="{BC62DA1A-CA65-4EBB-9467-5D44B47030F8}" type="pres">
      <dgm:prSet presAssocID="{4D78FDA6-54A4-4CCC-9F67-E602551FB869}" presName="compNode" presStyleCnt="0"/>
      <dgm:spPr/>
    </dgm:pt>
    <dgm:pt modelId="{B65097DA-0EAE-41F6-A1B2-C57FEAB10AB7}" type="pres">
      <dgm:prSet presAssocID="{4D78FDA6-54A4-4CCC-9F67-E602551FB86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elp"/>
        </a:ext>
      </dgm:extLst>
    </dgm:pt>
    <dgm:pt modelId="{74812B5F-60D0-4B3D-A4D7-AE11B0925BBD}" type="pres">
      <dgm:prSet presAssocID="{4D78FDA6-54A4-4CCC-9F67-E602551FB869}" presName="spaceRect" presStyleCnt="0"/>
      <dgm:spPr/>
    </dgm:pt>
    <dgm:pt modelId="{B6FCCFDE-5B1E-4AA4-93C4-25D7E4A73137}" type="pres">
      <dgm:prSet presAssocID="{4D78FDA6-54A4-4CCC-9F67-E602551FB869}" presName="textRect" presStyleLbl="revTx" presStyleIdx="0" presStyleCnt="4">
        <dgm:presLayoutVars>
          <dgm:chMax val="1"/>
          <dgm:chPref val="1"/>
        </dgm:presLayoutVars>
      </dgm:prSet>
      <dgm:spPr/>
    </dgm:pt>
    <dgm:pt modelId="{E5B4D078-AC5A-4976-A0F0-DECE21C3A311}" type="pres">
      <dgm:prSet presAssocID="{1B664748-8736-4D01-97EE-B04FB4ECBFBE}" presName="sibTrans" presStyleCnt="0"/>
      <dgm:spPr/>
    </dgm:pt>
    <dgm:pt modelId="{4A1E0DD1-E7DE-424F-927B-FD05E4E4CE6E}" type="pres">
      <dgm:prSet presAssocID="{4F3F4C8A-D44B-443D-9ADF-5C7CCE038E47}" presName="compNode" presStyleCnt="0"/>
      <dgm:spPr/>
    </dgm:pt>
    <dgm:pt modelId="{8D5C5CAE-3AA0-42C4-B05A-42303731DFC9}" type="pres">
      <dgm:prSet presAssocID="{4F3F4C8A-D44B-443D-9ADF-5C7CCE038E4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atistics"/>
        </a:ext>
      </dgm:extLst>
    </dgm:pt>
    <dgm:pt modelId="{0ABAA262-FDD5-454E-AD4A-AD2563BB4D65}" type="pres">
      <dgm:prSet presAssocID="{4F3F4C8A-D44B-443D-9ADF-5C7CCE038E47}" presName="spaceRect" presStyleCnt="0"/>
      <dgm:spPr/>
    </dgm:pt>
    <dgm:pt modelId="{08617317-FEF5-4AD2-B468-5552C281CB24}" type="pres">
      <dgm:prSet presAssocID="{4F3F4C8A-D44B-443D-9ADF-5C7CCE038E47}" presName="textRect" presStyleLbl="revTx" presStyleIdx="1" presStyleCnt="4">
        <dgm:presLayoutVars>
          <dgm:chMax val="1"/>
          <dgm:chPref val="1"/>
        </dgm:presLayoutVars>
      </dgm:prSet>
      <dgm:spPr/>
    </dgm:pt>
    <dgm:pt modelId="{AE8A0042-B987-4544-9A61-F99021F63030}" type="pres">
      <dgm:prSet presAssocID="{6DC931D2-AE17-4969-A321-64ABCB70D7E8}" presName="sibTrans" presStyleCnt="0"/>
      <dgm:spPr/>
    </dgm:pt>
    <dgm:pt modelId="{A1554879-8195-409D-8CD0-21D90C0745BA}" type="pres">
      <dgm:prSet presAssocID="{0F45B61B-0995-4E8D-9004-24DC8BC0D378}" presName="compNode" presStyleCnt="0"/>
      <dgm:spPr/>
    </dgm:pt>
    <dgm:pt modelId="{9F89FD0C-29CF-4CF1-81C7-A8DB248DA667}" type="pres">
      <dgm:prSet presAssocID="{0F45B61B-0995-4E8D-9004-24DC8BC0D37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ar chart"/>
        </a:ext>
      </dgm:extLst>
    </dgm:pt>
    <dgm:pt modelId="{13D4811A-50F6-432A-9F19-581DA2898D9B}" type="pres">
      <dgm:prSet presAssocID="{0F45B61B-0995-4E8D-9004-24DC8BC0D378}" presName="spaceRect" presStyleCnt="0"/>
      <dgm:spPr/>
    </dgm:pt>
    <dgm:pt modelId="{52FF713E-646A-434E-9331-187589951C5A}" type="pres">
      <dgm:prSet presAssocID="{0F45B61B-0995-4E8D-9004-24DC8BC0D378}" presName="textRect" presStyleLbl="revTx" presStyleIdx="2" presStyleCnt="4">
        <dgm:presLayoutVars>
          <dgm:chMax val="1"/>
          <dgm:chPref val="1"/>
        </dgm:presLayoutVars>
      </dgm:prSet>
      <dgm:spPr/>
    </dgm:pt>
    <dgm:pt modelId="{D4AA7156-C683-4405-847A-0AF0E3533693}" type="pres">
      <dgm:prSet presAssocID="{4033BBE1-9E47-41D5-A568-1A04D63077D9}" presName="sibTrans" presStyleCnt="0"/>
      <dgm:spPr/>
    </dgm:pt>
    <dgm:pt modelId="{8E4C7AC4-1A17-4462-8C02-199BF0BD4194}" type="pres">
      <dgm:prSet presAssocID="{B0DEAE5B-D924-442B-9E34-E298600FA0D8}" presName="compNode" presStyleCnt="0"/>
      <dgm:spPr/>
    </dgm:pt>
    <dgm:pt modelId="{F36D99D6-5EEF-44E3-BB89-EB3AE523765E}" type="pres">
      <dgm:prSet presAssocID="{B0DEAE5B-D924-442B-9E34-E298600FA0D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Questions"/>
        </a:ext>
      </dgm:extLst>
    </dgm:pt>
    <dgm:pt modelId="{A9A89043-7939-4DB6-BB6F-297722E40C57}" type="pres">
      <dgm:prSet presAssocID="{B0DEAE5B-D924-442B-9E34-E298600FA0D8}" presName="spaceRect" presStyleCnt="0"/>
      <dgm:spPr/>
    </dgm:pt>
    <dgm:pt modelId="{A4A4FA04-3F43-4774-9C08-C406682148A9}" type="pres">
      <dgm:prSet presAssocID="{B0DEAE5B-D924-442B-9E34-E298600FA0D8}" presName="textRect" presStyleLbl="revTx" presStyleIdx="3" presStyleCnt="4">
        <dgm:presLayoutVars>
          <dgm:chMax val="1"/>
          <dgm:chPref val="1"/>
        </dgm:presLayoutVars>
      </dgm:prSet>
      <dgm:spPr/>
    </dgm:pt>
  </dgm:ptLst>
  <dgm:cxnLst>
    <dgm:cxn modelId="{D1FF3926-893B-42D2-AEE8-695ABE560E25}" srcId="{0037AFE1-6D72-4E98-B841-55EF3F738083}" destId="{B0DEAE5B-D924-442B-9E34-E298600FA0D8}" srcOrd="3" destOrd="0" parTransId="{85346876-F698-4B91-9F30-0A59E264EC18}" sibTransId="{09281C97-C60C-444A-B593-4BDFC91A9F59}"/>
    <dgm:cxn modelId="{9A9D6150-92CE-4123-BE15-F48BCC87B7C5}" type="presOf" srcId="{B0DEAE5B-D924-442B-9E34-E298600FA0D8}" destId="{A4A4FA04-3F43-4774-9C08-C406682148A9}" srcOrd="0" destOrd="0" presId="urn:microsoft.com/office/officeart/2018/2/layout/IconLabelList"/>
    <dgm:cxn modelId="{2E7DE187-6FAA-4E09-9B45-4E49174CDBDD}" type="presOf" srcId="{4F3F4C8A-D44B-443D-9ADF-5C7CCE038E47}" destId="{08617317-FEF5-4AD2-B468-5552C281CB24}" srcOrd="0" destOrd="0" presId="urn:microsoft.com/office/officeart/2018/2/layout/IconLabelList"/>
    <dgm:cxn modelId="{43957D8C-1442-462A-9C46-F7B9BDAC3422}" srcId="{0037AFE1-6D72-4E98-B841-55EF3F738083}" destId="{4F3F4C8A-D44B-443D-9ADF-5C7CCE038E47}" srcOrd="1" destOrd="0" parTransId="{A1AAC76C-36B5-4069-825E-9077862D6E35}" sibTransId="{6DC931D2-AE17-4969-A321-64ABCB70D7E8}"/>
    <dgm:cxn modelId="{F71C5CA0-CD70-4652-A6B2-A953B73D5680}" srcId="{0037AFE1-6D72-4E98-B841-55EF3F738083}" destId="{4D78FDA6-54A4-4CCC-9F67-E602551FB869}" srcOrd="0" destOrd="0" parTransId="{1E36F613-A670-4D48-AAB7-A8D1A2A5B314}" sibTransId="{1B664748-8736-4D01-97EE-B04FB4ECBFBE}"/>
    <dgm:cxn modelId="{4EC350C3-1741-4F09-8902-9AEF36B9DB4E}" type="presOf" srcId="{0037AFE1-6D72-4E98-B841-55EF3F738083}" destId="{3FFF6A9F-017A-4A25-A9D1-5FC4681C21F4}" srcOrd="0" destOrd="0" presId="urn:microsoft.com/office/officeart/2018/2/layout/IconLabelList"/>
    <dgm:cxn modelId="{DABDF7E7-1560-4880-B1BC-89B8D47CCAD3}" type="presOf" srcId="{4D78FDA6-54A4-4CCC-9F67-E602551FB869}" destId="{B6FCCFDE-5B1E-4AA4-93C4-25D7E4A73137}" srcOrd="0" destOrd="0" presId="urn:microsoft.com/office/officeart/2018/2/layout/IconLabelList"/>
    <dgm:cxn modelId="{B24A75E8-4F76-4324-BDDB-16BB7B1868D2}" type="presOf" srcId="{0F45B61B-0995-4E8D-9004-24DC8BC0D378}" destId="{52FF713E-646A-434E-9331-187589951C5A}" srcOrd="0" destOrd="0" presId="urn:microsoft.com/office/officeart/2018/2/layout/IconLabelList"/>
    <dgm:cxn modelId="{478894F6-1D19-49D6-93C3-85835C2F5A15}" srcId="{0037AFE1-6D72-4E98-B841-55EF3F738083}" destId="{0F45B61B-0995-4E8D-9004-24DC8BC0D378}" srcOrd="2" destOrd="0" parTransId="{4E7C0CF9-FAA0-4721-A73B-D0A67E193A03}" sibTransId="{4033BBE1-9E47-41D5-A568-1A04D63077D9}"/>
    <dgm:cxn modelId="{E08F24CE-21ED-4BDF-9DE7-30FD58EBDDA6}" type="presParOf" srcId="{3FFF6A9F-017A-4A25-A9D1-5FC4681C21F4}" destId="{BC62DA1A-CA65-4EBB-9467-5D44B47030F8}" srcOrd="0" destOrd="0" presId="urn:microsoft.com/office/officeart/2018/2/layout/IconLabelList"/>
    <dgm:cxn modelId="{E7294741-B40F-499A-8009-DDE3D9B938EB}" type="presParOf" srcId="{BC62DA1A-CA65-4EBB-9467-5D44B47030F8}" destId="{B65097DA-0EAE-41F6-A1B2-C57FEAB10AB7}" srcOrd="0" destOrd="0" presId="urn:microsoft.com/office/officeart/2018/2/layout/IconLabelList"/>
    <dgm:cxn modelId="{19B70351-B568-427E-9775-16FC46913C5E}" type="presParOf" srcId="{BC62DA1A-CA65-4EBB-9467-5D44B47030F8}" destId="{74812B5F-60D0-4B3D-A4D7-AE11B0925BBD}" srcOrd="1" destOrd="0" presId="urn:microsoft.com/office/officeart/2018/2/layout/IconLabelList"/>
    <dgm:cxn modelId="{1362A969-7684-4CF4-89DE-2C5A673CD24B}" type="presParOf" srcId="{BC62DA1A-CA65-4EBB-9467-5D44B47030F8}" destId="{B6FCCFDE-5B1E-4AA4-93C4-25D7E4A73137}" srcOrd="2" destOrd="0" presId="urn:microsoft.com/office/officeart/2018/2/layout/IconLabelList"/>
    <dgm:cxn modelId="{96FFA2BD-CD96-4DF3-B985-C69AE1E8DDDC}" type="presParOf" srcId="{3FFF6A9F-017A-4A25-A9D1-5FC4681C21F4}" destId="{E5B4D078-AC5A-4976-A0F0-DECE21C3A311}" srcOrd="1" destOrd="0" presId="urn:microsoft.com/office/officeart/2018/2/layout/IconLabelList"/>
    <dgm:cxn modelId="{CC989FA0-A5D2-4C27-9562-801BAD336AD5}" type="presParOf" srcId="{3FFF6A9F-017A-4A25-A9D1-5FC4681C21F4}" destId="{4A1E0DD1-E7DE-424F-927B-FD05E4E4CE6E}" srcOrd="2" destOrd="0" presId="urn:microsoft.com/office/officeart/2018/2/layout/IconLabelList"/>
    <dgm:cxn modelId="{D2455595-7F7B-42EF-B373-D41141B4FEE8}" type="presParOf" srcId="{4A1E0DD1-E7DE-424F-927B-FD05E4E4CE6E}" destId="{8D5C5CAE-3AA0-42C4-B05A-42303731DFC9}" srcOrd="0" destOrd="0" presId="urn:microsoft.com/office/officeart/2018/2/layout/IconLabelList"/>
    <dgm:cxn modelId="{883DBECB-1181-4C99-97CC-BB538917CF02}" type="presParOf" srcId="{4A1E0DD1-E7DE-424F-927B-FD05E4E4CE6E}" destId="{0ABAA262-FDD5-454E-AD4A-AD2563BB4D65}" srcOrd="1" destOrd="0" presId="urn:microsoft.com/office/officeart/2018/2/layout/IconLabelList"/>
    <dgm:cxn modelId="{6ED7A86D-CB15-466F-B0A7-9AACFB1C9C62}" type="presParOf" srcId="{4A1E0DD1-E7DE-424F-927B-FD05E4E4CE6E}" destId="{08617317-FEF5-4AD2-B468-5552C281CB24}" srcOrd="2" destOrd="0" presId="urn:microsoft.com/office/officeart/2018/2/layout/IconLabelList"/>
    <dgm:cxn modelId="{6CA54A0F-EB85-49EB-B75F-F7058E08D698}" type="presParOf" srcId="{3FFF6A9F-017A-4A25-A9D1-5FC4681C21F4}" destId="{AE8A0042-B987-4544-9A61-F99021F63030}" srcOrd="3" destOrd="0" presId="urn:microsoft.com/office/officeart/2018/2/layout/IconLabelList"/>
    <dgm:cxn modelId="{356AB0B0-5546-4171-9614-A82CE0CCBCA0}" type="presParOf" srcId="{3FFF6A9F-017A-4A25-A9D1-5FC4681C21F4}" destId="{A1554879-8195-409D-8CD0-21D90C0745BA}" srcOrd="4" destOrd="0" presId="urn:microsoft.com/office/officeart/2018/2/layout/IconLabelList"/>
    <dgm:cxn modelId="{65C9F97F-71CB-4E1B-A200-15B60E8AD961}" type="presParOf" srcId="{A1554879-8195-409D-8CD0-21D90C0745BA}" destId="{9F89FD0C-29CF-4CF1-81C7-A8DB248DA667}" srcOrd="0" destOrd="0" presId="urn:microsoft.com/office/officeart/2018/2/layout/IconLabelList"/>
    <dgm:cxn modelId="{B4170156-44A7-4215-8A6F-56926C48A47F}" type="presParOf" srcId="{A1554879-8195-409D-8CD0-21D90C0745BA}" destId="{13D4811A-50F6-432A-9F19-581DA2898D9B}" srcOrd="1" destOrd="0" presId="urn:microsoft.com/office/officeart/2018/2/layout/IconLabelList"/>
    <dgm:cxn modelId="{A4826B52-CB75-4C65-B975-B028F8B654ED}" type="presParOf" srcId="{A1554879-8195-409D-8CD0-21D90C0745BA}" destId="{52FF713E-646A-434E-9331-187589951C5A}" srcOrd="2" destOrd="0" presId="urn:microsoft.com/office/officeart/2018/2/layout/IconLabelList"/>
    <dgm:cxn modelId="{FF653C11-D60E-4DF1-9A6D-1B05B9A6E062}" type="presParOf" srcId="{3FFF6A9F-017A-4A25-A9D1-5FC4681C21F4}" destId="{D4AA7156-C683-4405-847A-0AF0E3533693}" srcOrd="5" destOrd="0" presId="urn:microsoft.com/office/officeart/2018/2/layout/IconLabelList"/>
    <dgm:cxn modelId="{69102D01-0ADE-4705-B03B-3B61A560761E}" type="presParOf" srcId="{3FFF6A9F-017A-4A25-A9D1-5FC4681C21F4}" destId="{8E4C7AC4-1A17-4462-8C02-199BF0BD4194}" srcOrd="6" destOrd="0" presId="urn:microsoft.com/office/officeart/2018/2/layout/IconLabelList"/>
    <dgm:cxn modelId="{093C2F37-1042-49A1-A42B-5CF3FDB43779}" type="presParOf" srcId="{8E4C7AC4-1A17-4462-8C02-199BF0BD4194}" destId="{F36D99D6-5EEF-44E3-BB89-EB3AE523765E}" srcOrd="0" destOrd="0" presId="urn:microsoft.com/office/officeart/2018/2/layout/IconLabelList"/>
    <dgm:cxn modelId="{5E6B6F34-2FCB-43AA-AEB5-83C7D72D2290}" type="presParOf" srcId="{8E4C7AC4-1A17-4462-8C02-199BF0BD4194}" destId="{A9A89043-7939-4DB6-BB6F-297722E40C57}" srcOrd="1" destOrd="0" presId="urn:microsoft.com/office/officeart/2018/2/layout/IconLabelList"/>
    <dgm:cxn modelId="{EA9826E8-A771-4737-A5DA-638FC4819E65}" type="presParOf" srcId="{8E4C7AC4-1A17-4462-8C02-199BF0BD4194}" destId="{A4A4FA04-3F43-4774-9C08-C406682148A9}"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7D695C-7A23-4C69-BCF6-0E88FADC88C3}" type="doc">
      <dgm:prSet loTypeId="urn:microsoft.com/office/officeart/2005/8/layout/default" loCatId="list" qsTypeId="urn:microsoft.com/office/officeart/2005/8/quickstyle/simple5" qsCatId="simple" csTypeId="urn:microsoft.com/office/officeart/2005/8/colors/accent2_2" csCatId="accent2" phldr="1"/>
      <dgm:spPr/>
      <dgm:t>
        <a:bodyPr/>
        <a:lstStyle/>
        <a:p>
          <a:endParaRPr lang="en-US"/>
        </a:p>
      </dgm:t>
    </dgm:pt>
    <dgm:pt modelId="{4995A8D1-123B-485F-A489-BEB18A3D57C9}">
      <dgm:prSet custT="1"/>
      <dgm:spPr>
        <a:gradFill rotWithShape="0">
          <a:gsLst>
            <a:gs pos="0">
              <a:srgbClr val="00539B"/>
            </a:gs>
            <a:gs pos="32000">
              <a:srgbClr val="00539B"/>
            </a:gs>
          </a:gsLst>
          <a:lin ang="5400000" scaled="0"/>
        </a:gradFill>
      </dgm:spPr>
      <dgm:t>
        <a:bodyPr/>
        <a:lstStyle/>
        <a:p>
          <a:endParaRPr lang="en-US" sz="1400" u="sng" dirty="0"/>
        </a:p>
      </dgm:t>
    </dgm:pt>
    <dgm:pt modelId="{56E3D2A1-CB2E-413B-B79D-B5287F423DD4}" type="parTrans" cxnId="{5A552C04-DACF-44B7-BB23-CB59A61C3EC5}">
      <dgm:prSet/>
      <dgm:spPr/>
      <dgm:t>
        <a:bodyPr/>
        <a:lstStyle/>
        <a:p>
          <a:endParaRPr lang="en-US"/>
        </a:p>
      </dgm:t>
    </dgm:pt>
    <dgm:pt modelId="{BCC319F6-1FD5-4BE3-8F1F-FCC7379F764E}" type="sibTrans" cxnId="{5A552C04-DACF-44B7-BB23-CB59A61C3EC5}">
      <dgm:prSet/>
      <dgm:spPr/>
      <dgm:t>
        <a:bodyPr/>
        <a:lstStyle/>
        <a:p>
          <a:endParaRPr lang="en-US"/>
        </a:p>
      </dgm:t>
    </dgm:pt>
    <dgm:pt modelId="{F6358476-827F-4EBD-AD54-E5D372A63D12}">
      <dgm:prSet custT="1"/>
      <dgm:spPr>
        <a:gradFill rotWithShape="0">
          <a:gsLst>
            <a:gs pos="0">
              <a:srgbClr val="00539B"/>
            </a:gs>
            <a:gs pos="32000">
              <a:srgbClr val="00539B"/>
            </a:gs>
          </a:gsLst>
          <a:lin ang="5400000" scaled="0"/>
        </a:gradFill>
      </dgm:spPr>
      <dgm:t>
        <a:bodyPr/>
        <a:lstStyle/>
        <a:p>
          <a:r>
            <a:rPr lang="en-US" sz="1400" dirty="0"/>
            <a:t>Foundation in a theoretical framework of established knowledge</a:t>
          </a:r>
        </a:p>
      </dgm:t>
    </dgm:pt>
    <dgm:pt modelId="{D20249F0-E8F0-4A08-A1DA-80A5A331F193}" type="parTrans" cxnId="{2722C90E-CAD5-4605-BE43-9A3BE784EE75}">
      <dgm:prSet/>
      <dgm:spPr/>
      <dgm:t>
        <a:bodyPr/>
        <a:lstStyle/>
        <a:p>
          <a:endParaRPr lang="en-US"/>
        </a:p>
      </dgm:t>
    </dgm:pt>
    <dgm:pt modelId="{1190461B-1582-49AD-871A-0E2036BAEB69}" type="sibTrans" cxnId="{2722C90E-CAD5-4605-BE43-9A3BE784EE75}">
      <dgm:prSet/>
      <dgm:spPr/>
      <dgm:t>
        <a:bodyPr/>
        <a:lstStyle/>
        <a:p>
          <a:endParaRPr lang="en-US"/>
        </a:p>
      </dgm:t>
    </dgm:pt>
    <dgm:pt modelId="{36814797-99D4-4486-A675-2E6D30FC503B}">
      <dgm:prSet custT="1"/>
      <dgm:spPr>
        <a:gradFill rotWithShape="0">
          <a:gsLst>
            <a:gs pos="0">
              <a:srgbClr val="00539B"/>
            </a:gs>
            <a:gs pos="32000">
              <a:srgbClr val="00539B"/>
            </a:gs>
          </a:gsLst>
          <a:lin ang="5400000" scaled="0"/>
        </a:gradFill>
      </dgm:spPr>
      <dgm:t>
        <a:bodyPr/>
        <a:lstStyle/>
        <a:p>
          <a:r>
            <a:rPr lang="en-US" sz="1400" dirty="0"/>
            <a:t>Recognition of a knowledge gap the project intends to address</a:t>
          </a:r>
        </a:p>
      </dgm:t>
    </dgm:pt>
    <dgm:pt modelId="{9373194D-5B3F-42B2-AE8A-1967D0216F57}" type="parTrans" cxnId="{C9EDA275-EBD5-47B7-98FB-4672019D7B32}">
      <dgm:prSet/>
      <dgm:spPr/>
      <dgm:t>
        <a:bodyPr/>
        <a:lstStyle/>
        <a:p>
          <a:endParaRPr lang="en-US"/>
        </a:p>
      </dgm:t>
    </dgm:pt>
    <dgm:pt modelId="{60E2E941-4956-4233-92BA-8CC33C7A791C}" type="sibTrans" cxnId="{C9EDA275-EBD5-47B7-98FB-4672019D7B32}">
      <dgm:prSet/>
      <dgm:spPr/>
      <dgm:t>
        <a:bodyPr/>
        <a:lstStyle/>
        <a:p>
          <a:endParaRPr lang="en-US"/>
        </a:p>
      </dgm:t>
    </dgm:pt>
    <dgm:pt modelId="{6B3F4A0F-F0DC-4068-83DD-44ED1CF1A611}">
      <dgm:prSet custT="1"/>
      <dgm:spPr>
        <a:gradFill rotWithShape="0">
          <a:gsLst>
            <a:gs pos="0">
              <a:srgbClr val="00539B"/>
            </a:gs>
            <a:gs pos="32000">
              <a:srgbClr val="00539B"/>
            </a:gs>
          </a:gsLst>
          <a:lin ang="5400000" scaled="0"/>
        </a:gradFill>
      </dgm:spPr>
      <dgm:t>
        <a:bodyPr/>
        <a:lstStyle/>
        <a:p>
          <a:r>
            <a:rPr lang="en-US" sz="1400" dirty="0"/>
            <a:t>Identification and detailed description of one or more specific target populations</a:t>
          </a:r>
        </a:p>
      </dgm:t>
    </dgm:pt>
    <dgm:pt modelId="{8CE56CBC-67FD-4449-BAEF-5A0608166A50}" type="parTrans" cxnId="{B05C6DDD-A2EB-4345-9F10-D373125FF3CF}">
      <dgm:prSet/>
      <dgm:spPr/>
      <dgm:t>
        <a:bodyPr/>
        <a:lstStyle/>
        <a:p>
          <a:endParaRPr lang="en-US"/>
        </a:p>
      </dgm:t>
    </dgm:pt>
    <dgm:pt modelId="{DC700FF0-726B-48C1-B8DD-7E01073D8152}" type="sibTrans" cxnId="{B05C6DDD-A2EB-4345-9F10-D373125FF3CF}">
      <dgm:prSet/>
      <dgm:spPr/>
      <dgm:t>
        <a:bodyPr/>
        <a:lstStyle/>
        <a:p>
          <a:endParaRPr lang="en-US"/>
        </a:p>
      </dgm:t>
    </dgm:pt>
    <dgm:pt modelId="{3DB12693-C490-4A57-B998-141DA9C58174}">
      <dgm:prSet custT="1"/>
      <dgm:spPr>
        <a:gradFill rotWithShape="0">
          <a:gsLst>
            <a:gs pos="0">
              <a:srgbClr val="00539B"/>
            </a:gs>
            <a:gs pos="32000">
              <a:srgbClr val="00539B"/>
            </a:gs>
          </a:gsLst>
          <a:lin ang="5400000" scaled="0"/>
        </a:gradFill>
      </dgm:spPr>
      <dgm:t>
        <a:bodyPr/>
        <a:lstStyle/>
        <a:p>
          <a:r>
            <a:rPr lang="en-US" sz="1400" dirty="0"/>
            <a:t>Utilization of unbiased sampling methods, such as random or probability sampling, when possible, to recruit samples that accurately represent the population(s) (i.e., random or probability sampling), when feasible, that allow for the recruitment of samples representative of the population(s)</a:t>
          </a:r>
        </a:p>
      </dgm:t>
    </dgm:pt>
    <dgm:pt modelId="{018285E9-B119-4216-84BB-BC7139A07C83}" type="parTrans" cxnId="{4DD9471F-F1E0-47DD-8AB4-ACD2F8D1EEB3}">
      <dgm:prSet/>
      <dgm:spPr/>
      <dgm:t>
        <a:bodyPr/>
        <a:lstStyle/>
        <a:p>
          <a:endParaRPr lang="en-US"/>
        </a:p>
      </dgm:t>
    </dgm:pt>
    <dgm:pt modelId="{9A4CEE93-C3FA-4083-9A9E-682F9DFAFE59}" type="sibTrans" cxnId="{4DD9471F-F1E0-47DD-8AB4-ACD2F8D1EEB3}">
      <dgm:prSet/>
      <dgm:spPr/>
      <dgm:t>
        <a:bodyPr/>
        <a:lstStyle/>
        <a:p>
          <a:endParaRPr lang="en-US"/>
        </a:p>
      </dgm:t>
    </dgm:pt>
    <dgm:pt modelId="{DCB248CE-4439-4A56-A496-C682B618D9D2}">
      <dgm:prSet custT="1"/>
      <dgm:spPr>
        <a:gradFill rotWithShape="0">
          <a:gsLst>
            <a:gs pos="0">
              <a:srgbClr val="00539B"/>
            </a:gs>
            <a:gs pos="32000">
              <a:srgbClr val="00539B"/>
            </a:gs>
          </a:gsLst>
          <a:lin ang="5400000" scaled="0"/>
        </a:gradFill>
      </dgm:spPr>
      <dgm:t>
        <a:bodyPr/>
        <a:lstStyle/>
        <a:p>
          <a:r>
            <a:rPr lang="en-US" sz="1400" dirty="0"/>
            <a:t>Data collection plans employing measurement tools and techniques with established satisfactory reliability and validity</a:t>
          </a:r>
        </a:p>
      </dgm:t>
    </dgm:pt>
    <dgm:pt modelId="{5708C4FF-02FC-4036-A829-A25811BD6D46}" type="parTrans" cxnId="{E59636C8-47E0-47A0-B93E-340A7B3F20CC}">
      <dgm:prSet/>
      <dgm:spPr/>
      <dgm:t>
        <a:bodyPr/>
        <a:lstStyle/>
        <a:p>
          <a:endParaRPr lang="en-US"/>
        </a:p>
      </dgm:t>
    </dgm:pt>
    <dgm:pt modelId="{52A037D9-083E-41C7-9053-A8FB7A038621}" type="sibTrans" cxnId="{E59636C8-47E0-47A0-B93E-340A7B3F20CC}">
      <dgm:prSet/>
      <dgm:spPr/>
      <dgm:t>
        <a:bodyPr/>
        <a:lstStyle/>
        <a:p>
          <a:endParaRPr lang="en-US"/>
        </a:p>
      </dgm:t>
    </dgm:pt>
    <dgm:pt modelId="{10725821-E521-4B53-A4F0-35F1CC502D1D}">
      <dgm:prSet custT="1"/>
      <dgm:spPr>
        <a:gradFill rotWithShape="0">
          <a:gsLst>
            <a:gs pos="0">
              <a:srgbClr val="00539B"/>
            </a:gs>
            <a:gs pos="32000">
              <a:srgbClr val="00539B"/>
            </a:gs>
          </a:gsLst>
          <a:lin ang="5400000" scaled="0"/>
        </a:gradFill>
      </dgm:spPr>
      <dgm:t>
        <a:bodyPr/>
        <a:lstStyle/>
        <a:p>
          <a:r>
            <a:rPr lang="en-US" sz="1400" dirty="0"/>
            <a:t>Data analysis plans using techniques consistent with those employed in the literature of the theoretical framework and considered appropriate for the type(s) of data collected</a:t>
          </a:r>
        </a:p>
      </dgm:t>
    </dgm:pt>
    <dgm:pt modelId="{003E0A76-844F-4375-8C30-4A941B93E2DB}" type="parTrans" cxnId="{1FC131A7-1E69-4BD4-8130-1C303AC8E716}">
      <dgm:prSet/>
      <dgm:spPr/>
      <dgm:t>
        <a:bodyPr/>
        <a:lstStyle/>
        <a:p>
          <a:endParaRPr lang="en-US"/>
        </a:p>
      </dgm:t>
    </dgm:pt>
    <dgm:pt modelId="{786DE3ED-B0AF-4221-9CE8-86CCA040AD0E}" type="sibTrans" cxnId="{1FC131A7-1E69-4BD4-8130-1C303AC8E716}">
      <dgm:prSet/>
      <dgm:spPr/>
      <dgm:t>
        <a:bodyPr/>
        <a:lstStyle/>
        <a:p>
          <a:endParaRPr lang="en-US"/>
        </a:p>
      </dgm:t>
    </dgm:pt>
    <dgm:pt modelId="{AB77366F-17A9-4494-B991-532B69E1C8AE}">
      <dgm:prSet custT="1"/>
      <dgm:spPr>
        <a:gradFill rotWithShape="0">
          <a:gsLst>
            <a:gs pos="0">
              <a:srgbClr val="00539B"/>
            </a:gs>
            <a:gs pos="32000">
              <a:srgbClr val="00539B"/>
            </a:gs>
          </a:gsLst>
          <a:lin ang="5400000" scaled="0"/>
        </a:gradFill>
      </dgm:spPr>
      <dgm:t>
        <a:bodyPr/>
        <a:lstStyle/>
        <a:p>
          <a:r>
            <a:rPr lang="en-US" sz="1400" dirty="0"/>
            <a:t>An ability and plan to use the collected and analyzed data to draw meaningful conclusions about the result and link these back to the theoretical framework and identified gap in knowledge</a:t>
          </a:r>
        </a:p>
      </dgm:t>
    </dgm:pt>
    <dgm:pt modelId="{308BFCDE-0F05-4463-8798-C4DD422B4CC7}" type="parTrans" cxnId="{66DE27F6-27C5-4753-8EC2-0B37C1A6ECB6}">
      <dgm:prSet/>
      <dgm:spPr/>
      <dgm:t>
        <a:bodyPr/>
        <a:lstStyle/>
        <a:p>
          <a:endParaRPr lang="en-US"/>
        </a:p>
      </dgm:t>
    </dgm:pt>
    <dgm:pt modelId="{28D8481D-88C9-48F6-BC93-1C8BDDF601CE}" type="sibTrans" cxnId="{66DE27F6-27C5-4753-8EC2-0B37C1A6ECB6}">
      <dgm:prSet/>
      <dgm:spPr/>
      <dgm:t>
        <a:bodyPr/>
        <a:lstStyle/>
        <a:p>
          <a:endParaRPr lang="en-US"/>
        </a:p>
      </dgm:t>
    </dgm:pt>
    <dgm:pt modelId="{66FAC6F1-034D-4EFC-A5C2-846D1C9F9231}" type="pres">
      <dgm:prSet presAssocID="{0C7D695C-7A23-4C69-BCF6-0E88FADC88C3}" presName="diagram" presStyleCnt="0">
        <dgm:presLayoutVars>
          <dgm:dir/>
          <dgm:resizeHandles val="exact"/>
        </dgm:presLayoutVars>
      </dgm:prSet>
      <dgm:spPr/>
    </dgm:pt>
    <dgm:pt modelId="{926CAC30-2998-43FB-BBA7-5D37035A1919}" type="pres">
      <dgm:prSet presAssocID="{4995A8D1-123B-485F-A489-BEB18A3D57C9}" presName="node" presStyleLbl="node1" presStyleIdx="0" presStyleCnt="1" custLinFactNeighborX="-494" custLinFactNeighborY="588">
        <dgm:presLayoutVars>
          <dgm:bulletEnabled val="1"/>
        </dgm:presLayoutVars>
      </dgm:prSet>
      <dgm:spPr/>
    </dgm:pt>
  </dgm:ptLst>
  <dgm:cxnLst>
    <dgm:cxn modelId="{5A552C04-DACF-44B7-BB23-CB59A61C3EC5}" srcId="{0C7D695C-7A23-4C69-BCF6-0E88FADC88C3}" destId="{4995A8D1-123B-485F-A489-BEB18A3D57C9}" srcOrd="0" destOrd="0" parTransId="{56E3D2A1-CB2E-413B-B79D-B5287F423DD4}" sibTransId="{BCC319F6-1FD5-4BE3-8F1F-FCC7379F764E}"/>
    <dgm:cxn modelId="{2722C90E-CAD5-4605-BE43-9A3BE784EE75}" srcId="{4995A8D1-123B-485F-A489-BEB18A3D57C9}" destId="{F6358476-827F-4EBD-AD54-E5D372A63D12}" srcOrd="0" destOrd="0" parTransId="{D20249F0-E8F0-4A08-A1DA-80A5A331F193}" sibTransId="{1190461B-1582-49AD-871A-0E2036BAEB69}"/>
    <dgm:cxn modelId="{4DD9471F-F1E0-47DD-8AB4-ACD2F8D1EEB3}" srcId="{4995A8D1-123B-485F-A489-BEB18A3D57C9}" destId="{3DB12693-C490-4A57-B998-141DA9C58174}" srcOrd="3" destOrd="0" parTransId="{018285E9-B119-4216-84BB-BC7139A07C83}" sibTransId="{9A4CEE93-C3FA-4083-9A9E-682F9DFAFE59}"/>
    <dgm:cxn modelId="{C85BB940-3B19-4D25-99B3-A89AE08C24A8}" type="presOf" srcId="{DCB248CE-4439-4A56-A496-C682B618D9D2}" destId="{926CAC30-2998-43FB-BBA7-5D37035A1919}" srcOrd="0" destOrd="5" presId="urn:microsoft.com/office/officeart/2005/8/layout/default"/>
    <dgm:cxn modelId="{047DE453-39E7-46BE-8EDF-2DA7A632A51D}" type="presOf" srcId="{F6358476-827F-4EBD-AD54-E5D372A63D12}" destId="{926CAC30-2998-43FB-BBA7-5D37035A1919}" srcOrd="0" destOrd="1" presId="urn:microsoft.com/office/officeart/2005/8/layout/default"/>
    <dgm:cxn modelId="{4EEC1355-083A-4E80-9949-5BFA4C372683}" type="presOf" srcId="{0C7D695C-7A23-4C69-BCF6-0E88FADC88C3}" destId="{66FAC6F1-034D-4EFC-A5C2-846D1C9F9231}" srcOrd="0" destOrd="0" presId="urn:microsoft.com/office/officeart/2005/8/layout/default"/>
    <dgm:cxn modelId="{C9EDA275-EBD5-47B7-98FB-4672019D7B32}" srcId="{4995A8D1-123B-485F-A489-BEB18A3D57C9}" destId="{36814797-99D4-4486-A675-2E6D30FC503B}" srcOrd="1" destOrd="0" parTransId="{9373194D-5B3F-42B2-AE8A-1967D0216F57}" sibTransId="{60E2E941-4956-4233-92BA-8CC33C7A791C}"/>
    <dgm:cxn modelId="{61254996-1719-4D3B-B0E8-8A63C9E1229A}" type="presOf" srcId="{10725821-E521-4B53-A4F0-35F1CC502D1D}" destId="{926CAC30-2998-43FB-BBA7-5D37035A1919}" srcOrd="0" destOrd="6" presId="urn:microsoft.com/office/officeart/2005/8/layout/default"/>
    <dgm:cxn modelId="{1FC131A7-1E69-4BD4-8130-1C303AC8E716}" srcId="{4995A8D1-123B-485F-A489-BEB18A3D57C9}" destId="{10725821-E521-4B53-A4F0-35F1CC502D1D}" srcOrd="5" destOrd="0" parTransId="{003E0A76-844F-4375-8C30-4A941B93E2DB}" sibTransId="{786DE3ED-B0AF-4221-9CE8-86CCA040AD0E}"/>
    <dgm:cxn modelId="{ECCB00AE-2BC9-476D-9B70-9ABBB633BBED}" type="presOf" srcId="{4995A8D1-123B-485F-A489-BEB18A3D57C9}" destId="{926CAC30-2998-43FB-BBA7-5D37035A1919}" srcOrd="0" destOrd="0" presId="urn:microsoft.com/office/officeart/2005/8/layout/default"/>
    <dgm:cxn modelId="{AD567CC6-3A79-48BE-90C0-A2AB5A81B227}" type="presOf" srcId="{6B3F4A0F-F0DC-4068-83DD-44ED1CF1A611}" destId="{926CAC30-2998-43FB-BBA7-5D37035A1919}" srcOrd="0" destOrd="3" presId="urn:microsoft.com/office/officeart/2005/8/layout/default"/>
    <dgm:cxn modelId="{E59636C8-47E0-47A0-B93E-340A7B3F20CC}" srcId="{4995A8D1-123B-485F-A489-BEB18A3D57C9}" destId="{DCB248CE-4439-4A56-A496-C682B618D9D2}" srcOrd="4" destOrd="0" parTransId="{5708C4FF-02FC-4036-A829-A25811BD6D46}" sibTransId="{52A037D9-083E-41C7-9053-A8FB7A038621}"/>
    <dgm:cxn modelId="{B05C6DDD-A2EB-4345-9F10-D373125FF3CF}" srcId="{4995A8D1-123B-485F-A489-BEB18A3D57C9}" destId="{6B3F4A0F-F0DC-4068-83DD-44ED1CF1A611}" srcOrd="2" destOrd="0" parTransId="{8CE56CBC-67FD-4449-BAEF-5A0608166A50}" sibTransId="{DC700FF0-726B-48C1-B8DD-7E01073D8152}"/>
    <dgm:cxn modelId="{1B9AB7E3-E632-4E39-A37E-41D39D0D121C}" type="presOf" srcId="{3DB12693-C490-4A57-B998-141DA9C58174}" destId="{926CAC30-2998-43FB-BBA7-5D37035A1919}" srcOrd="0" destOrd="4" presId="urn:microsoft.com/office/officeart/2005/8/layout/default"/>
    <dgm:cxn modelId="{43662CF1-C09C-45CC-8241-6CD63B93CA9E}" type="presOf" srcId="{AB77366F-17A9-4494-B991-532B69E1C8AE}" destId="{926CAC30-2998-43FB-BBA7-5D37035A1919}" srcOrd="0" destOrd="7" presId="urn:microsoft.com/office/officeart/2005/8/layout/default"/>
    <dgm:cxn modelId="{66DE27F6-27C5-4753-8EC2-0B37C1A6ECB6}" srcId="{4995A8D1-123B-485F-A489-BEB18A3D57C9}" destId="{AB77366F-17A9-4494-B991-532B69E1C8AE}" srcOrd="6" destOrd="0" parTransId="{308BFCDE-0F05-4463-8798-C4DD422B4CC7}" sibTransId="{28D8481D-88C9-48F6-BC93-1C8BDDF601CE}"/>
    <dgm:cxn modelId="{F0EC54F6-3EA3-4717-9B17-340E4B519FCA}" type="presOf" srcId="{36814797-99D4-4486-A675-2E6D30FC503B}" destId="{926CAC30-2998-43FB-BBA7-5D37035A1919}" srcOrd="0" destOrd="2" presId="urn:microsoft.com/office/officeart/2005/8/layout/default"/>
    <dgm:cxn modelId="{A7811B35-FA9B-43DC-BCC9-1E9826E3F06D}" type="presParOf" srcId="{66FAC6F1-034D-4EFC-A5C2-846D1C9F9231}" destId="{926CAC30-2998-43FB-BBA7-5D37035A1919}"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51148-37E6-49C4-A717-D2958677EA47}">
      <dsp:nvSpPr>
        <dsp:cNvPr id="0" name=""/>
        <dsp:cNvSpPr/>
      </dsp:nvSpPr>
      <dsp:spPr>
        <a:xfrm>
          <a:off x="0" y="9753"/>
          <a:ext cx="7886700" cy="1198590"/>
        </a:xfrm>
        <a:prstGeom prst="roundRect">
          <a:avLst>
            <a:gd name="adj" fmla="val 10000"/>
          </a:avLst>
        </a:prstGeom>
        <a:solidFill>
          <a:schemeClr val="accent6">
            <a:tint val="40000"/>
            <a:hueOff val="0"/>
            <a:satOff val="0"/>
            <a:lumOff val="0"/>
            <a:alphaOff val="0"/>
          </a:schemeClr>
        </a:solidFill>
        <a:ln>
          <a:noFill/>
        </a:ln>
        <a:effectLst>
          <a:outerShdw blurRad="50800" dist="50800" dir="5400000" sx="96000" sy="96000" algn="ctr" rotWithShape="0">
            <a:srgbClr val="000000">
              <a:alpha val="43137"/>
            </a:srgbClr>
          </a:outerShdw>
        </a:effectLst>
      </dsp:spPr>
      <dsp:style>
        <a:lnRef idx="0">
          <a:scrgbClr r="0" g="0" b="0"/>
        </a:lnRef>
        <a:fillRef idx="1">
          <a:scrgbClr r="0" g="0" b="0"/>
        </a:fillRef>
        <a:effectRef idx="0">
          <a:scrgbClr r="0" g="0" b="0"/>
        </a:effectRef>
        <a:fontRef idx="minor"/>
      </dsp:style>
    </dsp:sp>
    <dsp:sp modelId="{E208F458-1729-4A84-A05E-74EAFBB113BD}">
      <dsp:nvSpPr>
        <dsp:cNvPr id="0" name=""/>
        <dsp:cNvSpPr/>
      </dsp:nvSpPr>
      <dsp:spPr>
        <a:xfrm>
          <a:off x="362573" y="270195"/>
          <a:ext cx="659224" cy="6592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3D4390-F322-4C0D-89E4-D1C9D0AEA2B1}">
      <dsp:nvSpPr>
        <dsp:cNvPr id="0" name=""/>
        <dsp:cNvSpPr/>
      </dsp:nvSpPr>
      <dsp:spPr>
        <a:xfrm>
          <a:off x="1384371" y="512"/>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755650">
            <a:lnSpc>
              <a:spcPct val="100000"/>
            </a:lnSpc>
            <a:spcBef>
              <a:spcPct val="0"/>
            </a:spcBef>
            <a:spcAft>
              <a:spcPct val="35000"/>
            </a:spcAft>
            <a:buNone/>
          </a:pPr>
          <a:r>
            <a:rPr lang="en-US" sz="1700" b="1" kern="1200" dirty="0"/>
            <a:t>Defining Clinical Research</a:t>
          </a:r>
          <a:endParaRPr lang="en-US" sz="1700" kern="1200" dirty="0"/>
        </a:p>
      </dsp:txBody>
      <dsp:txXfrm>
        <a:off x="1384371" y="512"/>
        <a:ext cx="6502328" cy="1198590"/>
      </dsp:txXfrm>
    </dsp:sp>
    <dsp:sp modelId="{CA97B446-41C3-44A8-888A-07E7DE1C145F}">
      <dsp:nvSpPr>
        <dsp:cNvPr id="0" name=""/>
        <dsp:cNvSpPr/>
      </dsp:nvSpPr>
      <dsp:spPr>
        <a:xfrm>
          <a:off x="0" y="1470463"/>
          <a:ext cx="7886700" cy="1198590"/>
        </a:xfrm>
        <a:prstGeom prst="roundRect">
          <a:avLst>
            <a:gd name="adj" fmla="val 10000"/>
          </a:avLst>
        </a:prstGeom>
        <a:solidFill>
          <a:schemeClr val="accent6">
            <a:tint val="40000"/>
            <a:hueOff val="0"/>
            <a:satOff val="0"/>
            <a:lumOff val="0"/>
            <a:alphaOff val="0"/>
          </a:schemeClr>
        </a:solidFill>
        <a:ln>
          <a:noFill/>
        </a:ln>
        <a:effectLst>
          <a:outerShdw blurRad="50800" dist="50800" dir="5400000" sx="96000" sy="96000" algn="ctr" rotWithShape="0">
            <a:srgbClr val="000000">
              <a:alpha val="43137"/>
            </a:srgbClr>
          </a:outerShdw>
        </a:effectLst>
      </dsp:spPr>
      <dsp:style>
        <a:lnRef idx="0">
          <a:scrgbClr r="0" g="0" b="0"/>
        </a:lnRef>
        <a:fillRef idx="1">
          <a:scrgbClr r="0" g="0" b="0"/>
        </a:fillRef>
        <a:effectRef idx="0">
          <a:scrgbClr r="0" g="0" b="0"/>
        </a:effectRef>
        <a:fontRef idx="minor"/>
      </dsp:style>
    </dsp:sp>
    <dsp:sp modelId="{F626EB8A-430C-4561-835F-5793B8D801E2}">
      <dsp:nvSpPr>
        <dsp:cNvPr id="0" name=""/>
        <dsp:cNvSpPr/>
      </dsp:nvSpPr>
      <dsp:spPr>
        <a:xfrm>
          <a:off x="362573" y="1768433"/>
          <a:ext cx="659224" cy="659224"/>
        </a:xfrm>
        <a:prstGeom prst="rect">
          <a:avLst/>
        </a:prstGeom>
        <a:solidFill>
          <a:srgbClr val="D5E3C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35B39D-395A-4F49-93F8-02EB9ED99133}">
      <dsp:nvSpPr>
        <dsp:cNvPr id="0" name=""/>
        <dsp:cNvSpPr/>
      </dsp:nvSpPr>
      <dsp:spPr>
        <a:xfrm>
          <a:off x="1384371" y="1498750"/>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755650">
            <a:lnSpc>
              <a:spcPct val="100000"/>
            </a:lnSpc>
            <a:spcBef>
              <a:spcPct val="0"/>
            </a:spcBef>
            <a:spcAft>
              <a:spcPct val="35000"/>
            </a:spcAft>
            <a:buNone/>
          </a:pPr>
          <a:r>
            <a:rPr lang="en-US" sz="1700" kern="1200"/>
            <a:t>Clinical research focuses on essential questions regarding normal human function and diseases by involving </a:t>
          </a:r>
          <a:r>
            <a:rPr lang="en-US" sz="1700" b="1" kern="1200"/>
            <a:t>human participants</a:t>
          </a:r>
          <a:r>
            <a:rPr lang="en-US" sz="1700" kern="1200"/>
            <a:t>. </a:t>
          </a:r>
        </a:p>
      </dsp:txBody>
      <dsp:txXfrm>
        <a:off x="1384371" y="1498750"/>
        <a:ext cx="6502328" cy="1198590"/>
      </dsp:txXfrm>
    </dsp:sp>
    <dsp:sp modelId="{6551FD7E-06A9-4930-BD70-AECA520C1954}">
      <dsp:nvSpPr>
        <dsp:cNvPr id="0" name=""/>
        <dsp:cNvSpPr/>
      </dsp:nvSpPr>
      <dsp:spPr>
        <a:xfrm>
          <a:off x="0" y="2996988"/>
          <a:ext cx="7886700" cy="1198590"/>
        </a:xfrm>
        <a:prstGeom prst="roundRect">
          <a:avLst>
            <a:gd name="adj" fmla="val 10000"/>
          </a:avLst>
        </a:prstGeom>
        <a:solidFill>
          <a:srgbClr val="D5E3CF"/>
        </a:solidFill>
        <a:ln>
          <a:noFill/>
        </a:ln>
        <a:effectLst>
          <a:outerShdw blurRad="50800" dist="50800" dir="5400000" sx="96000" sy="96000" algn="ctr" rotWithShape="0">
            <a:srgbClr val="000000">
              <a:alpha val="43137"/>
            </a:srgbClr>
          </a:outerShdw>
        </a:effectLst>
      </dsp:spPr>
      <dsp:style>
        <a:lnRef idx="0">
          <a:scrgbClr r="0" g="0" b="0"/>
        </a:lnRef>
        <a:fillRef idx="1">
          <a:scrgbClr r="0" g="0" b="0"/>
        </a:fillRef>
        <a:effectRef idx="0">
          <a:scrgbClr r="0" g="0" b="0"/>
        </a:effectRef>
        <a:fontRef idx="minor"/>
      </dsp:style>
    </dsp:sp>
    <dsp:sp modelId="{5D24F97F-1E69-4610-89C0-085C34DD63C4}">
      <dsp:nvSpPr>
        <dsp:cNvPr id="0" name=""/>
        <dsp:cNvSpPr/>
      </dsp:nvSpPr>
      <dsp:spPr>
        <a:xfrm>
          <a:off x="499830" y="3250836"/>
          <a:ext cx="521209" cy="521209"/>
        </a:xfrm>
        <a:prstGeom prst="rect">
          <a:avLst/>
        </a:prstGeom>
        <a:blipFill rotWithShape="1">
          <a:blip xmlns:r="http://schemas.openxmlformats.org/officeDocument/2006/relationships" r:embed="rId3"/>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0D9296-6E12-456D-846F-8D8F7C51D77B}">
      <dsp:nvSpPr>
        <dsp:cNvPr id="0" name=""/>
        <dsp:cNvSpPr/>
      </dsp:nvSpPr>
      <dsp:spPr>
        <a:xfrm>
          <a:off x="1384371" y="2996988"/>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755650">
            <a:lnSpc>
              <a:spcPct val="100000"/>
            </a:lnSpc>
            <a:spcBef>
              <a:spcPct val="0"/>
            </a:spcBef>
            <a:spcAft>
              <a:spcPct val="35000"/>
            </a:spcAft>
            <a:buNone/>
          </a:pPr>
          <a:r>
            <a:rPr lang="en-US" sz="1700" kern="1200" dirty="0"/>
            <a:t>It is a part of medical and health research aimed at generating knowledge that is crucial for comprehending human diseases, preventing and treating illnesses, and enhancing health.</a:t>
          </a:r>
        </a:p>
      </dsp:txBody>
      <dsp:txXfrm>
        <a:off x="1384371" y="2996988"/>
        <a:ext cx="6502328" cy="11985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8AF376-F77A-47FD-9EC6-7530BABAC09E}">
      <dsp:nvSpPr>
        <dsp:cNvPr id="0" name=""/>
        <dsp:cNvSpPr/>
      </dsp:nvSpPr>
      <dsp:spPr>
        <a:xfrm>
          <a:off x="962" y="971484"/>
          <a:ext cx="3754654" cy="2252792"/>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ln w="12700" cap="flat" cmpd="sng" algn="ctr">
          <a:solidFill>
            <a:schemeClr val="accent6">
              <a:shade val="80000"/>
              <a:hueOff val="0"/>
              <a:satOff val="0"/>
              <a:lumOff val="0"/>
              <a:alphaOff val="0"/>
            </a:schemeClr>
          </a:solidFill>
          <a:prstDash val="solid"/>
          <a:miter lim="800000"/>
        </a:ln>
        <a:effectLst>
          <a:outerShdw blurRad="457200" dist="50800" dir="5400000" algn="ctr" rotWithShape="0">
            <a:schemeClr val="tx1">
              <a:alpha val="43000"/>
            </a:scheme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Clinical research could involve a proactive strategy that combines collecting both qualitative and/or quantitative data and analyzing it to tackle specific questions. </a:t>
          </a:r>
        </a:p>
      </dsp:txBody>
      <dsp:txXfrm>
        <a:off x="962" y="971484"/>
        <a:ext cx="3754654" cy="2252792"/>
      </dsp:txXfrm>
    </dsp:sp>
    <dsp:sp modelId="{0C081FA7-B489-418A-A28E-41252EBB94C0}">
      <dsp:nvSpPr>
        <dsp:cNvPr id="0" name=""/>
        <dsp:cNvSpPr/>
      </dsp:nvSpPr>
      <dsp:spPr>
        <a:xfrm>
          <a:off x="4131082" y="971484"/>
          <a:ext cx="3754654" cy="2252792"/>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ln w="12700" cap="flat" cmpd="sng" algn="ctr">
          <a:solidFill>
            <a:schemeClr val="accent6">
              <a:shade val="80000"/>
              <a:hueOff val="0"/>
              <a:satOff val="0"/>
              <a:lumOff val="0"/>
              <a:alphaOff val="0"/>
            </a:schemeClr>
          </a:solidFill>
          <a:prstDash val="solid"/>
          <a:miter lim="800000"/>
        </a:ln>
        <a:effectLst>
          <a:outerShdw blurRad="457200" dist="50800" dir="5400000" algn="ctr" rotWithShape="0">
            <a:schemeClr val="tx1">
              <a:alpha val="43000"/>
            </a:scheme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This could include testing a hypothesis, establishing new standards for clinical practice, or developing a registry or database for future hypothesis evaluation. </a:t>
          </a:r>
        </a:p>
      </dsp:txBody>
      <dsp:txXfrm>
        <a:off x="4131082" y="971484"/>
        <a:ext cx="3754654" cy="22527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097DA-0EAE-41F6-A1B2-C57FEAB10AB7}">
      <dsp:nvSpPr>
        <dsp:cNvPr id="0" name=""/>
        <dsp:cNvSpPr/>
      </dsp:nvSpPr>
      <dsp:spPr>
        <a:xfrm>
          <a:off x="636573" y="236886"/>
          <a:ext cx="929354" cy="9293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6FCCFDE-5B1E-4AA4-93C4-25D7E4A73137}">
      <dsp:nvSpPr>
        <dsp:cNvPr id="0" name=""/>
        <dsp:cNvSpPr/>
      </dsp:nvSpPr>
      <dsp:spPr>
        <a:xfrm>
          <a:off x="68634" y="1458658"/>
          <a:ext cx="20652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dirty="0"/>
            <a:t>Specific question(s) of interest, often formulated as hypotheses, that the project aims to address</a:t>
          </a:r>
        </a:p>
      </dsp:txBody>
      <dsp:txXfrm>
        <a:off x="68634" y="1458658"/>
        <a:ext cx="2065232" cy="720000"/>
      </dsp:txXfrm>
    </dsp:sp>
    <dsp:sp modelId="{8D5C5CAE-3AA0-42C4-B05A-42303731DFC9}">
      <dsp:nvSpPr>
        <dsp:cNvPr id="0" name=""/>
        <dsp:cNvSpPr/>
      </dsp:nvSpPr>
      <dsp:spPr>
        <a:xfrm>
          <a:off x="3063221" y="236886"/>
          <a:ext cx="929354" cy="9293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8617317-FEF5-4AD2-B468-5552C281CB24}">
      <dsp:nvSpPr>
        <dsp:cNvPr id="0" name=""/>
        <dsp:cNvSpPr/>
      </dsp:nvSpPr>
      <dsp:spPr>
        <a:xfrm>
          <a:off x="2495282" y="1458658"/>
          <a:ext cx="20652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Appropriate methods for collecting data to answer the question(s)</a:t>
          </a:r>
        </a:p>
      </dsp:txBody>
      <dsp:txXfrm>
        <a:off x="2495282" y="1458658"/>
        <a:ext cx="2065232" cy="720000"/>
      </dsp:txXfrm>
    </dsp:sp>
    <dsp:sp modelId="{9F89FD0C-29CF-4CF1-81C7-A8DB248DA667}">
      <dsp:nvSpPr>
        <dsp:cNvPr id="0" name=""/>
        <dsp:cNvSpPr/>
      </dsp:nvSpPr>
      <dsp:spPr>
        <a:xfrm>
          <a:off x="636573" y="2694966"/>
          <a:ext cx="929354" cy="9293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2FF713E-646A-434E-9331-187589951C5A}">
      <dsp:nvSpPr>
        <dsp:cNvPr id="0" name=""/>
        <dsp:cNvSpPr/>
      </dsp:nvSpPr>
      <dsp:spPr>
        <a:xfrm>
          <a:off x="68634" y="3916738"/>
          <a:ext cx="20652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Plans for analyzing data that suit the types of data collected</a:t>
          </a:r>
        </a:p>
      </dsp:txBody>
      <dsp:txXfrm>
        <a:off x="68634" y="3916738"/>
        <a:ext cx="2065232" cy="720000"/>
      </dsp:txXfrm>
    </dsp:sp>
    <dsp:sp modelId="{F36D99D6-5EEF-44E3-BB89-EB3AE523765E}">
      <dsp:nvSpPr>
        <dsp:cNvPr id="0" name=""/>
        <dsp:cNvSpPr/>
      </dsp:nvSpPr>
      <dsp:spPr>
        <a:xfrm>
          <a:off x="3063221" y="2694966"/>
          <a:ext cx="929354" cy="9293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4A4FA04-3F43-4774-9C08-C406682148A9}">
      <dsp:nvSpPr>
        <dsp:cNvPr id="0" name=""/>
        <dsp:cNvSpPr/>
      </dsp:nvSpPr>
      <dsp:spPr>
        <a:xfrm>
          <a:off x="2495282" y="3916738"/>
          <a:ext cx="20652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The capability to utilize the analyzed data to answer the question(s)</a:t>
          </a:r>
        </a:p>
      </dsp:txBody>
      <dsp:txXfrm>
        <a:off x="2495282" y="3916738"/>
        <a:ext cx="2065232"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6CAC30-2998-43FB-BBA7-5D37035A1919}">
      <dsp:nvSpPr>
        <dsp:cNvPr id="0" name=""/>
        <dsp:cNvSpPr/>
      </dsp:nvSpPr>
      <dsp:spPr>
        <a:xfrm>
          <a:off x="0" y="75368"/>
          <a:ext cx="6268826" cy="3761295"/>
        </a:xfrm>
        <a:prstGeom prst="rect">
          <a:avLst/>
        </a:prstGeom>
        <a:gradFill rotWithShape="0">
          <a:gsLst>
            <a:gs pos="0">
              <a:srgbClr val="00539B"/>
            </a:gs>
            <a:gs pos="32000">
              <a:srgbClr val="00539B"/>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u="sng" kern="1200" dirty="0"/>
        </a:p>
        <a:p>
          <a:pPr marL="114300" lvl="1" indent="-114300" algn="l" defTabSz="622300">
            <a:lnSpc>
              <a:spcPct val="90000"/>
            </a:lnSpc>
            <a:spcBef>
              <a:spcPct val="0"/>
            </a:spcBef>
            <a:spcAft>
              <a:spcPct val="15000"/>
            </a:spcAft>
            <a:buChar char="•"/>
          </a:pPr>
          <a:r>
            <a:rPr lang="en-US" sz="1400" kern="1200" dirty="0"/>
            <a:t>Foundation in a theoretical framework of established knowledge</a:t>
          </a:r>
        </a:p>
        <a:p>
          <a:pPr marL="114300" lvl="1" indent="-114300" algn="l" defTabSz="622300">
            <a:lnSpc>
              <a:spcPct val="90000"/>
            </a:lnSpc>
            <a:spcBef>
              <a:spcPct val="0"/>
            </a:spcBef>
            <a:spcAft>
              <a:spcPct val="15000"/>
            </a:spcAft>
            <a:buChar char="•"/>
          </a:pPr>
          <a:r>
            <a:rPr lang="en-US" sz="1400" kern="1200" dirty="0"/>
            <a:t>Recognition of a knowledge gap the project intends to address</a:t>
          </a:r>
        </a:p>
        <a:p>
          <a:pPr marL="114300" lvl="1" indent="-114300" algn="l" defTabSz="622300">
            <a:lnSpc>
              <a:spcPct val="90000"/>
            </a:lnSpc>
            <a:spcBef>
              <a:spcPct val="0"/>
            </a:spcBef>
            <a:spcAft>
              <a:spcPct val="15000"/>
            </a:spcAft>
            <a:buChar char="•"/>
          </a:pPr>
          <a:r>
            <a:rPr lang="en-US" sz="1400" kern="1200" dirty="0"/>
            <a:t>Identification and detailed description of one or more specific target populations</a:t>
          </a:r>
        </a:p>
        <a:p>
          <a:pPr marL="114300" lvl="1" indent="-114300" algn="l" defTabSz="622300">
            <a:lnSpc>
              <a:spcPct val="90000"/>
            </a:lnSpc>
            <a:spcBef>
              <a:spcPct val="0"/>
            </a:spcBef>
            <a:spcAft>
              <a:spcPct val="15000"/>
            </a:spcAft>
            <a:buChar char="•"/>
          </a:pPr>
          <a:r>
            <a:rPr lang="en-US" sz="1400" kern="1200" dirty="0"/>
            <a:t>Utilization of unbiased sampling methods, such as random or probability sampling, when possible, to recruit samples that accurately represent the population(s) (i.e., random or probability sampling), when feasible, that allow for the recruitment of samples representative of the population(s)</a:t>
          </a:r>
        </a:p>
        <a:p>
          <a:pPr marL="114300" lvl="1" indent="-114300" algn="l" defTabSz="622300">
            <a:lnSpc>
              <a:spcPct val="90000"/>
            </a:lnSpc>
            <a:spcBef>
              <a:spcPct val="0"/>
            </a:spcBef>
            <a:spcAft>
              <a:spcPct val="15000"/>
            </a:spcAft>
            <a:buChar char="•"/>
          </a:pPr>
          <a:r>
            <a:rPr lang="en-US" sz="1400" kern="1200" dirty="0"/>
            <a:t>Data collection plans employing measurement tools and techniques with established satisfactory reliability and validity</a:t>
          </a:r>
        </a:p>
        <a:p>
          <a:pPr marL="114300" lvl="1" indent="-114300" algn="l" defTabSz="622300">
            <a:lnSpc>
              <a:spcPct val="90000"/>
            </a:lnSpc>
            <a:spcBef>
              <a:spcPct val="0"/>
            </a:spcBef>
            <a:spcAft>
              <a:spcPct val="15000"/>
            </a:spcAft>
            <a:buChar char="•"/>
          </a:pPr>
          <a:r>
            <a:rPr lang="en-US" sz="1400" kern="1200" dirty="0"/>
            <a:t>Data analysis plans using techniques consistent with those employed in the literature of the theoretical framework and considered appropriate for the type(s) of data collected</a:t>
          </a:r>
        </a:p>
        <a:p>
          <a:pPr marL="114300" lvl="1" indent="-114300" algn="l" defTabSz="622300">
            <a:lnSpc>
              <a:spcPct val="90000"/>
            </a:lnSpc>
            <a:spcBef>
              <a:spcPct val="0"/>
            </a:spcBef>
            <a:spcAft>
              <a:spcPct val="15000"/>
            </a:spcAft>
            <a:buChar char="•"/>
          </a:pPr>
          <a:r>
            <a:rPr lang="en-US" sz="1400" kern="1200" dirty="0"/>
            <a:t>An ability and plan to use the collected and analyzed data to draw meaningful conclusions about the result and link these back to the theoretical framework and identified gap in knowledge</a:t>
          </a:r>
        </a:p>
      </dsp:txBody>
      <dsp:txXfrm>
        <a:off x="0" y="75368"/>
        <a:ext cx="6268826" cy="376129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11DDEBCD-7D49-4171-A6EE-1D8B793BEA34}" type="datetimeFigureOut">
              <a:rPr lang="en-US" smtClean="0"/>
              <a:pPr/>
              <a:t>8/7/2025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66E8216-8A0F-42E3-B716-181AE7A747AF}" type="slidenum">
              <a:rPr lang="en-US" smtClean="0"/>
              <a:pPr/>
              <a:t>‹#›</a:t>
            </a:fld>
            <a:endParaRPr lang="en-US" dirty="0"/>
          </a:p>
        </p:txBody>
      </p:sp>
    </p:spTree>
    <p:extLst>
      <p:ext uri="{BB962C8B-B14F-4D97-AF65-F5344CB8AC3E}">
        <p14:creationId xmlns:p14="http://schemas.microsoft.com/office/powerpoint/2010/main" val="311220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6E8216-8A0F-42E3-B716-181AE7A747AF}" type="slidenum">
              <a:rPr lang="en-US" smtClean="0"/>
              <a:pPr/>
              <a:t>5</a:t>
            </a:fld>
            <a:endParaRPr lang="en-US" dirty="0"/>
          </a:p>
        </p:txBody>
      </p:sp>
    </p:spTree>
    <p:extLst>
      <p:ext uri="{BB962C8B-B14F-4D97-AF65-F5344CB8AC3E}">
        <p14:creationId xmlns:p14="http://schemas.microsoft.com/office/powerpoint/2010/main" val="6933275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2" name="Title 1"/>
          <p:cNvSpPr>
            <a:spLocks noGrp="1"/>
          </p:cNvSpPr>
          <p:nvPr>
            <p:ph type="ctrTitle" hasCustomPrompt="1"/>
          </p:nvPr>
        </p:nvSpPr>
        <p:spPr>
          <a:xfrm>
            <a:off x="781078" y="3288587"/>
            <a:ext cx="4237380" cy="554100"/>
          </a:xfrm>
        </p:spPr>
        <p:txBody>
          <a:bodyPr anchor="t">
            <a:noAutofit/>
          </a:bodyPr>
          <a:lstStyle>
            <a:lvl1pPr algn="l">
              <a:defRPr sz="3600" b="1">
                <a:solidFill>
                  <a:srgbClr val="00539B"/>
                </a:solidFill>
                <a:latin typeface="Arial" panose="020B0604020202020204" pitchFamily="34" charset="0"/>
                <a:cs typeface="Arial" panose="020B0604020202020204" pitchFamily="34" charset="0"/>
              </a:defRPr>
            </a:lvl1pPr>
          </a:lstStyle>
          <a:p>
            <a:r>
              <a:rPr lang="en-US" dirty="0"/>
              <a:t>Master Title</a:t>
            </a:r>
          </a:p>
        </p:txBody>
      </p:sp>
      <p:sp>
        <p:nvSpPr>
          <p:cNvPr id="3" name="Subtitle 2"/>
          <p:cNvSpPr>
            <a:spLocks noGrp="1"/>
          </p:cNvSpPr>
          <p:nvPr>
            <p:ph type="subTitle" idx="1"/>
          </p:nvPr>
        </p:nvSpPr>
        <p:spPr>
          <a:xfrm>
            <a:off x="781078" y="2863278"/>
            <a:ext cx="3238614" cy="260058"/>
          </a:xfrm>
          <a:solidFill>
            <a:srgbClr val="00A160"/>
          </a:solidFill>
        </p:spPr>
        <p:txBody>
          <a:bodyPr anchor="ctr">
            <a:noAutofit/>
          </a:bodyPr>
          <a:lstStyle>
            <a:lvl1pPr marL="0" indent="0" algn="l">
              <a:buNone/>
              <a:defRPr sz="1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p:cNvPicPr>
            <a:picLocks noChangeAspect="1"/>
          </p:cNvPicPr>
          <p:nvPr/>
        </p:nvPicPr>
        <p:blipFill>
          <a:blip r:embed="rId3"/>
          <a:stretch>
            <a:fillRect/>
          </a:stretch>
        </p:blipFill>
        <p:spPr>
          <a:xfrm>
            <a:off x="800741" y="4778477"/>
            <a:ext cx="2119185" cy="448293"/>
          </a:xfrm>
          <a:prstGeom prst="rect">
            <a:avLst/>
          </a:prstGeom>
        </p:spPr>
      </p:pic>
      <p:sp>
        <p:nvSpPr>
          <p:cNvPr id="4" name="TextBox 3">
            <a:extLst>
              <a:ext uri="{FF2B5EF4-FFF2-40B4-BE49-F238E27FC236}">
                <a16:creationId xmlns:a16="http://schemas.microsoft.com/office/drawing/2014/main" id="{E8E71AAF-C566-2309-B13D-CAACE9BE4B67}"/>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79437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6D2243EC-13B4-C5AD-EA73-65D06020F134}"/>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9F780F4-D96F-A790-FE15-9D924FC067EB}"/>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363EC1F9-0D04-4241-2C58-2AEAE3BFE72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7" name="Rectangle 6">
            <a:extLst>
              <a:ext uri="{FF2B5EF4-FFF2-40B4-BE49-F238E27FC236}">
                <a16:creationId xmlns:a16="http://schemas.microsoft.com/office/drawing/2014/main" id="{4B4E018D-145F-8C4A-E52B-A4B8A6E5C560}"/>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43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543675" y="365125"/>
            <a:ext cx="1971675"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F53A2E33-8FD1-9FF9-B19A-35C1CFF1D943}"/>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1F6CA387-6927-B65A-2460-7D7898D3967C}"/>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6C5AFC82-6729-046E-B513-4E8A5DBD84FD}"/>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1518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2" name="Title 1"/>
          <p:cNvSpPr>
            <a:spLocks noGrp="1"/>
          </p:cNvSpPr>
          <p:nvPr>
            <p:ph type="title"/>
          </p:nvPr>
        </p:nvSpPr>
        <p:spPr>
          <a:xfrm>
            <a:off x="628650" y="464321"/>
            <a:ext cx="7886700" cy="803274"/>
          </a:xfrm>
        </p:spPr>
        <p:txBody>
          <a:bodyPr>
            <a:normAutofit/>
          </a:bodyPr>
          <a:lstStyle>
            <a:lvl1pPr>
              <a:defRPr sz="3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457325"/>
            <a:ext cx="7886700" cy="4196091"/>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CC3023C0-B17F-EBA9-5F03-B2110FE11E31}"/>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C9AC7FF4-E027-5027-4790-13D0383C3B2E}"/>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9A20313A-43D0-A9CC-5EF7-47C3AF8BE2D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20056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3888" y="1304982"/>
            <a:ext cx="78867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5F495525-A599-B3A2-12C6-C7413293798B}"/>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0CAA7F5-B0A7-E7E8-99FF-26044011B897}"/>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9B6B1B9-ADDB-8DEE-F4EB-E57C67521581}"/>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60049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7" name="Parallelogram 16"/>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4BC98AF-062C-F76A-EFCA-84DB85164ABF}"/>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E0859D3C-23A0-B940-3FE2-18300D38254D}"/>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E987899-43C7-EF93-9D5A-DD28AA45912B}"/>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50B9D98D-25EF-2CA0-81B6-35D7E74A5E14}"/>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2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5" name="Parallelogram 14"/>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365126"/>
            <a:ext cx="78867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1" name="Picture 20"/>
          <p:cNvPicPr>
            <a:picLocks noChangeAspect="1"/>
          </p:cNvPicPr>
          <p:nvPr/>
        </p:nvPicPr>
        <p:blipFill>
          <a:blip r:embed="rId3"/>
          <a:stretch>
            <a:fillRect/>
          </a:stretch>
        </p:blipFill>
        <p:spPr>
          <a:xfrm>
            <a:off x="376153" y="6321926"/>
            <a:ext cx="1532898" cy="324270"/>
          </a:xfrm>
          <a:prstGeom prst="rect">
            <a:avLst/>
          </a:prstGeom>
        </p:spPr>
      </p:pic>
      <p:sp>
        <p:nvSpPr>
          <p:cNvPr id="7" name="TextBox 6">
            <a:extLst>
              <a:ext uri="{FF2B5EF4-FFF2-40B4-BE49-F238E27FC236}">
                <a16:creationId xmlns:a16="http://schemas.microsoft.com/office/drawing/2014/main" id="{1F2C624D-4DBD-99C1-EB55-0299824C513D}"/>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8" name="Freeform 7">
            <a:extLst>
              <a:ext uri="{FF2B5EF4-FFF2-40B4-BE49-F238E27FC236}">
                <a16:creationId xmlns:a16="http://schemas.microsoft.com/office/drawing/2014/main" id="{82855BB9-AE08-2125-16E8-7D3AFA5769A0}"/>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56F83CA6-915A-1FBE-E1E8-5E30CAE56E39}"/>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10" name="Rectangle 9">
            <a:extLst>
              <a:ext uri="{FF2B5EF4-FFF2-40B4-BE49-F238E27FC236}">
                <a16:creationId xmlns:a16="http://schemas.microsoft.com/office/drawing/2014/main" id="{4FA2BBAC-5684-83B1-0743-E317356BA83E}"/>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0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Title 1"/>
          <p:cNvSpPr txBox="1">
            <a:spLocks/>
          </p:cNvSpPr>
          <p:nvPr/>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850566" y="1613387"/>
            <a:ext cx="5009460" cy="1346123"/>
          </a:xfrm>
        </p:spPr>
        <p:txBody>
          <a:bodyPr>
            <a:normAutofit/>
          </a:bodyPr>
          <a:lstStyle>
            <a:lvl1pPr>
              <a:defRPr sz="3600" b="1">
                <a:solidFill>
                  <a:srgbClr val="00539B"/>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pic>
        <p:nvPicPr>
          <p:cNvPr id="14" name="Picture 13"/>
          <p:cNvPicPr>
            <a:picLocks noChangeAspect="1"/>
          </p:cNvPicPr>
          <p:nvPr/>
        </p:nvPicPr>
        <p:blipFill>
          <a:blip r:embed="rId3"/>
          <a:stretch>
            <a:fillRect/>
          </a:stretch>
        </p:blipFill>
        <p:spPr>
          <a:xfrm>
            <a:off x="850566" y="4865827"/>
            <a:ext cx="2394080" cy="506445"/>
          </a:xfrm>
          <a:prstGeom prst="rect">
            <a:avLst/>
          </a:prstGeom>
        </p:spPr>
      </p:pic>
      <p:sp>
        <p:nvSpPr>
          <p:cNvPr id="2" name="TextBox 1">
            <a:extLst>
              <a:ext uri="{FF2B5EF4-FFF2-40B4-BE49-F238E27FC236}">
                <a16:creationId xmlns:a16="http://schemas.microsoft.com/office/drawing/2014/main" id="{4F9807DE-D9AA-8FB4-0A10-F07D18D287F8}"/>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
        <p:nvSpPr>
          <p:cNvPr id="4" name="Title 1">
            <a:extLst>
              <a:ext uri="{FF2B5EF4-FFF2-40B4-BE49-F238E27FC236}">
                <a16:creationId xmlns:a16="http://schemas.microsoft.com/office/drawing/2014/main" id="{29563251-DEFC-E369-F3E1-6BF07557C4B6}"/>
              </a:ext>
            </a:extLst>
          </p:cNvPr>
          <p:cNvSpPr txBox="1">
            <a:spLocks/>
          </p:cNvSpPr>
          <p:nvPr userDrawn="1"/>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69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6"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2" name="TextBox 1">
            <a:extLst>
              <a:ext uri="{FF2B5EF4-FFF2-40B4-BE49-F238E27FC236}">
                <a16:creationId xmlns:a16="http://schemas.microsoft.com/office/drawing/2014/main" id="{0ECE082E-FA7C-7A10-2CF5-A5BF7733664A}"/>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37435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4" name="Parallelogram 13"/>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0" y="457200"/>
            <a:ext cx="3106417"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CB1CD8C-3E71-44C6-512B-E024884EA17C}"/>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112955BB-EFF7-E371-A063-A167ED5E620F}"/>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3606517B-4BFC-BDCC-DB28-9F24035734C4}"/>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C2794DE-A5D5-F011-0DED-B9873E23DDC3}"/>
              </a:ext>
            </a:extLst>
          </p:cNvPr>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242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3" name="Parallelogram 12"/>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457200"/>
            <a:ext cx="2949178"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E11EC3E7-D2F1-3951-9AC0-74D8B1695530}"/>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DCC8FB77-3623-02C5-0FEE-D11B4D0B19A5}"/>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06BA44C-9837-F4BD-E3EE-204986A6972E}"/>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11C4836-F3A5-1D22-50DF-9EECD08C1A45}"/>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298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B6F467-9AF4-4D3A-8048-7038A589BD67}" type="slidenum">
              <a:rPr lang="en-US" smtClean="0"/>
              <a:t>‹#›</a:t>
            </a:fld>
            <a:endParaRPr lang="en-US"/>
          </a:p>
        </p:txBody>
      </p:sp>
    </p:spTree>
    <p:extLst>
      <p:ext uri="{BB962C8B-B14F-4D97-AF65-F5344CB8AC3E}">
        <p14:creationId xmlns:p14="http://schemas.microsoft.com/office/powerpoint/2010/main" val="37086043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ih.gov/" TargetMode="External"/><Relationship Id="rId7" Type="http://schemas.openxmlformats.org/officeDocument/2006/relationships/hyperlink" Target="https://www.texashealth.org/research" TargetMode="External"/><Relationship Id="rId2" Type="http://schemas.openxmlformats.org/officeDocument/2006/relationships/hyperlink" Target="http://www.fda.gov/" TargetMode="External"/><Relationship Id="rId1" Type="http://schemas.openxmlformats.org/officeDocument/2006/relationships/slideLayout" Target="../slideLayouts/slideLayout2.xml"/><Relationship Id="rId6" Type="http://schemas.openxmlformats.org/officeDocument/2006/relationships/hyperlink" Target="https://thr.policytech.com/?public=true&amp;siteid=116" TargetMode="External"/><Relationship Id="rId5" Type="http://schemas.openxmlformats.org/officeDocument/2006/relationships/hyperlink" Target="http://www.ich.org/" TargetMode="External"/><Relationship Id="rId4" Type="http://schemas.openxmlformats.org/officeDocument/2006/relationships/hyperlink" Target="http://www.hhs.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diagramLayout" Target="../diagrams/layout2.xml"/><Relationship Id="rId7" Type="http://schemas.openxmlformats.org/officeDocument/2006/relationships/image" Target="../media/image9.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12.svg"/><Relationship Id="rId4" Type="http://schemas.openxmlformats.org/officeDocument/2006/relationships/diagramQuickStyle" Target="../diagrams/quickStyle2.xml"/><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pixabay.com/illustrations/thumbs-up-smiley-face-emoji-happy-4007573/" TargetMode="External"/><Relationship Id="rId2" Type="http://schemas.openxmlformats.org/officeDocument/2006/relationships/image" Target="../media/image2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dirty="0">
                <a:latin typeface="Arial"/>
                <a:cs typeface="Arial"/>
              </a:rPr>
              <a:t>Introduction to Clinical Research</a:t>
            </a:r>
            <a:endParaRPr lang="en-US" dirty="0"/>
          </a:p>
        </p:txBody>
      </p:sp>
      <p:sp>
        <p:nvSpPr>
          <p:cNvPr id="14" name="Subtitle 13"/>
          <p:cNvSpPr>
            <a:spLocks noGrp="1"/>
          </p:cNvSpPr>
          <p:nvPr>
            <p:ph type="subTitle" idx="1"/>
          </p:nvPr>
        </p:nvSpPr>
        <p:spPr/>
        <p:txBody>
          <a:bodyPr/>
          <a:lstStyle/>
          <a:p>
            <a:r>
              <a:rPr lang="en-US" dirty="0"/>
              <a:t>Presenting: </a:t>
            </a:r>
          </a:p>
        </p:txBody>
      </p:sp>
    </p:spTree>
    <p:extLst>
      <p:ext uri="{BB962C8B-B14F-4D97-AF65-F5344CB8AC3E}">
        <p14:creationId xmlns:p14="http://schemas.microsoft.com/office/powerpoint/2010/main" val="3477691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7738D-E62D-9669-CA6C-F174AF0FB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A1F65-A1C6-AF3D-166D-75AABE04E34A}"/>
              </a:ext>
            </a:extLst>
          </p:cNvPr>
          <p:cNvSpPr>
            <a:spLocks noGrp="1"/>
          </p:cNvSpPr>
          <p:nvPr>
            <p:ph type="title"/>
          </p:nvPr>
        </p:nvSpPr>
        <p:spPr/>
        <p:txBody>
          <a:bodyPr/>
          <a:lstStyle/>
          <a:p>
            <a:r>
              <a:rPr lang="en-US" dirty="0"/>
              <a:t>Introduction to Clinical Research</a:t>
            </a:r>
          </a:p>
        </p:txBody>
      </p:sp>
      <p:sp>
        <p:nvSpPr>
          <p:cNvPr id="3" name="Content Placeholder 2">
            <a:extLst>
              <a:ext uri="{FF2B5EF4-FFF2-40B4-BE49-F238E27FC236}">
                <a16:creationId xmlns:a16="http://schemas.microsoft.com/office/drawing/2014/main" id="{6C2C41CA-48DA-6609-C4B7-415F1E35A220}"/>
              </a:ext>
            </a:extLst>
          </p:cNvPr>
          <p:cNvSpPr>
            <a:spLocks noGrp="1"/>
          </p:cNvSpPr>
          <p:nvPr>
            <p:ph idx="1"/>
          </p:nvPr>
        </p:nvSpPr>
        <p:spPr>
          <a:xfrm>
            <a:off x="628650" y="1357745"/>
            <a:ext cx="7886700" cy="4886037"/>
          </a:xfrm>
        </p:spPr>
        <p:txBody>
          <a:bodyPr>
            <a:normAutofit/>
          </a:bodyPr>
          <a:lstStyle/>
          <a:p>
            <a:pPr marL="0" indent="0">
              <a:buNone/>
            </a:pPr>
            <a:r>
              <a:rPr lang="en-US" sz="1600" dirty="0"/>
              <a:t>For more information: </a:t>
            </a:r>
          </a:p>
          <a:p>
            <a:pPr marL="0" indent="0">
              <a:buNone/>
            </a:pPr>
            <a:r>
              <a:rPr lang="en-US" sz="1600" dirty="0">
                <a:hlinkClick r:id="rId2"/>
              </a:rPr>
              <a:t>HRPP@TexasHealth.org</a:t>
            </a:r>
          </a:p>
          <a:p>
            <a:pPr marL="0" indent="0">
              <a:buNone/>
            </a:pPr>
            <a:r>
              <a:rPr lang="en-US" sz="1600" dirty="0">
                <a:hlinkClick r:id="rId2"/>
              </a:rPr>
              <a:t>THRResearch@TexasHealth.org</a:t>
            </a:r>
          </a:p>
          <a:p>
            <a:pPr marL="0" indent="0">
              <a:buNone/>
            </a:pPr>
            <a:r>
              <a:rPr lang="en-US" sz="1600" dirty="0">
                <a:hlinkClick r:id="rId2"/>
              </a:rPr>
              <a:t>www.fda.gov</a:t>
            </a:r>
            <a:endParaRPr lang="en-US" sz="1600" dirty="0"/>
          </a:p>
          <a:p>
            <a:pPr marL="0" indent="0">
              <a:buNone/>
            </a:pPr>
            <a:r>
              <a:rPr lang="en-US" sz="1600" dirty="0">
                <a:hlinkClick r:id="rId3"/>
              </a:rPr>
              <a:t>www.nih.gov</a:t>
            </a:r>
            <a:endParaRPr lang="en-US" sz="1600" dirty="0"/>
          </a:p>
          <a:p>
            <a:pPr marL="0" indent="0">
              <a:buNone/>
            </a:pPr>
            <a:r>
              <a:rPr lang="en-US" sz="1600" dirty="0">
                <a:hlinkClick r:id="rId4"/>
              </a:rPr>
              <a:t>www.hhs</a:t>
            </a:r>
            <a:r>
              <a:rPr lang="en-US" sz="1600">
                <a:hlinkClick r:id="rId4"/>
              </a:rPr>
              <a:t>.gov</a:t>
            </a:r>
            <a:endParaRPr lang="en-US" sz="1600"/>
          </a:p>
          <a:p>
            <a:pPr marL="0" indent="0">
              <a:buNone/>
            </a:pPr>
            <a:r>
              <a:rPr lang="en-US" sz="1600">
                <a:hlinkClick r:id="rId5"/>
              </a:rPr>
              <a:t>www</a:t>
            </a:r>
            <a:r>
              <a:rPr lang="en-US" sz="1600" dirty="0">
                <a:hlinkClick r:id="rId5"/>
              </a:rPr>
              <a:t>.ich.org</a:t>
            </a:r>
            <a:endParaRPr lang="en-US" sz="1600" dirty="0"/>
          </a:p>
          <a:p>
            <a:pPr marL="0" indent="0">
              <a:buNone/>
            </a:pPr>
            <a:r>
              <a:rPr lang="en-US" sz="1600" dirty="0"/>
              <a:t>Key terms you might want to search: 45 CFR 46, 21 CFR 50, ICH E6 R3 </a:t>
            </a:r>
          </a:p>
          <a:p>
            <a:pPr marL="0" indent="0">
              <a:buNone/>
            </a:pPr>
            <a:r>
              <a:rPr lang="en-US" sz="1600" dirty="0"/>
              <a:t>To Access THR Research Policies visit </a:t>
            </a:r>
            <a:r>
              <a:rPr lang="en-US" sz="1600" dirty="0">
                <a:hlinkClick r:id="rId6"/>
              </a:rPr>
              <a:t>https://thr.policytech.com/?public=true&amp;siteid=116</a:t>
            </a:r>
            <a:r>
              <a:rPr lang="en-US" sz="1600" dirty="0"/>
              <a:t> and type “Research” in the search field. </a:t>
            </a:r>
            <a:br>
              <a:rPr lang="en-US" sz="1600" dirty="0"/>
            </a:br>
            <a:br>
              <a:rPr lang="en-US" sz="1600" dirty="0"/>
            </a:br>
            <a:r>
              <a:rPr lang="en-US" sz="1600" dirty="0"/>
              <a:t>To Access the THRE Webpage for more information on clinical research visit </a:t>
            </a:r>
            <a:r>
              <a:rPr lang="en-US" sz="1600" dirty="0">
                <a:hlinkClick r:id="rId7"/>
              </a:rPr>
              <a:t>https://www.texashealth.org/research</a:t>
            </a:r>
            <a:r>
              <a:rPr lang="en-US" sz="1600" dirty="0"/>
              <a:t>.</a:t>
            </a:r>
          </a:p>
          <a:p>
            <a:pPr marL="0" indent="0">
              <a:buNone/>
            </a:pPr>
            <a:endParaRPr lang="en-US" dirty="0"/>
          </a:p>
        </p:txBody>
      </p:sp>
      <p:sp>
        <p:nvSpPr>
          <p:cNvPr id="4" name="Slide Number Placeholder 3">
            <a:extLst>
              <a:ext uri="{FF2B5EF4-FFF2-40B4-BE49-F238E27FC236}">
                <a16:creationId xmlns:a16="http://schemas.microsoft.com/office/drawing/2014/main" id="{1B46290B-92F4-5755-4BE2-7ECCF3C40C89}"/>
              </a:ext>
            </a:extLst>
          </p:cNvPr>
          <p:cNvSpPr>
            <a:spLocks noGrp="1"/>
          </p:cNvSpPr>
          <p:nvPr>
            <p:ph type="sldNum" sz="quarter" idx="12"/>
          </p:nvPr>
        </p:nvSpPr>
        <p:spPr/>
        <p:txBody>
          <a:bodyPr/>
          <a:lstStyle/>
          <a:p>
            <a:fld id="{6FB6F467-9AF4-4D3A-8048-7038A589BD67}" type="slidenum">
              <a:rPr lang="en-US" smtClean="0"/>
              <a:pPr/>
              <a:t>10</a:t>
            </a:fld>
            <a:endParaRPr lang="en-US" dirty="0"/>
          </a:p>
        </p:txBody>
      </p:sp>
    </p:spTree>
    <p:extLst>
      <p:ext uri="{BB962C8B-B14F-4D97-AF65-F5344CB8AC3E}">
        <p14:creationId xmlns:p14="http://schemas.microsoft.com/office/powerpoint/2010/main" val="42653818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9"/>
            <a:ext cx="7886700" cy="5284448"/>
          </a:xfrm>
        </p:spPr>
        <p:txBody>
          <a:bodyPr>
            <a:normAutofit/>
          </a:bodyPr>
          <a:lstStyle/>
          <a:p>
            <a:pPr marL="0" marR="0" indent="0" algn="l">
              <a:lnSpc>
                <a:spcPct val="100000"/>
              </a:lnSpc>
              <a:spcBef>
                <a:spcPts val="0"/>
              </a:spcBef>
              <a:spcAft>
                <a:spcPts val="1200"/>
              </a:spcAft>
              <a:buNone/>
            </a:pPr>
            <a:r>
              <a:rPr lang="en-US" sz="1100" b="0" i="0" u="none" strike="noStrike" dirty="0">
                <a:solidFill>
                  <a:srgbClr val="000000"/>
                </a:solidFill>
                <a:effectLst/>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marR="0" indent="0" algn="l">
              <a:lnSpc>
                <a:spcPct val="100000"/>
              </a:lnSpc>
              <a:spcBef>
                <a:spcPts val="0"/>
              </a:spcBef>
              <a:spcAft>
                <a:spcPts val="1200"/>
              </a:spcAft>
              <a:buNone/>
            </a:pPr>
            <a:r>
              <a:rPr lang="en-US" sz="1100" b="0" i="0" u="none" strike="noStrike" dirty="0">
                <a:solidFill>
                  <a:srgbClr val="000000"/>
                </a:solidFill>
                <a:effectLst/>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6FB6F467-9AF4-4D3A-8048-7038A589BD67}" type="slidenum">
              <a:rPr lang="en-US" smtClean="0"/>
              <a:pPr/>
              <a:t>2</a:t>
            </a:fld>
            <a:endParaRPr lang="en-US" dirty="0"/>
          </a:p>
        </p:txBody>
      </p:sp>
    </p:spTree>
    <p:extLst>
      <p:ext uri="{BB962C8B-B14F-4D97-AF65-F5344CB8AC3E}">
        <p14:creationId xmlns:p14="http://schemas.microsoft.com/office/powerpoint/2010/main" val="578450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64321"/>
            <a:ext cx="7886700" cy="803274"/>
          </a:xfrm>
        </p:spPr>
        <p:txBody>
          <a:bodyPr anchor="ctr">
            <a:normAutofit/>
          </a:bodyPr>
          <a:lstStyle/>
          <a:p>
            <a:r>
              <a:rPr lang="en-US" dirty="0"/>
              <a:t>Introduction to Clinical Research</a:t>
            </a:r>
          </a:p>
        </p:txBody>
      </p:sp>
      <p:sp>
        <p:nvSpPr>
          <p:cNvPr id="4" name="Slide Number Placeholder 3"/>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3</a:t>
            </a:fld>
            <a:endParaRPr lang="en-US"/>
          </a:p>
        </p:txBody>
      </p:sp>
      <p:graphicFrame>
        <p:nvGraphicFramePr>
          <p:cNvPr id="6" name="Content Placeholder 2">
            <a:extLst>
              <a:ext uri="{FF2B5EF4-FFF2-40B4-BE49-F238E27FC236}">
                <a16:creationId xmlns:a16="http://schemas.microsoft.com/office/drawing/2014/main" id="{26DD4BF9-40CA-D4CB-11E7-214C4E5174E8}"/>
              </a:ext>
            </a:extLst>
          </p:cNvPr>
          <p:cNvGraphicFramePr>
            <a:graphicFrameLocks noGrp="1"/>
          </p:cNvGraphicFramePr>
          <p:nvPr>
            <p:ph idx="1"/>
            <p:extLst>
              <p:ext uri="{D42A27DB-BD31-4B8C-83A1-F6EECF244321}">
                <p14:modId xmlns:p14="http://schemas.microsoft.com/office/powerpoint/2010/main" val="651755132"/>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Graphic 4" descr="Harvey Balls 100% with solid fill">
            <a:extLst>
              <a:ext uri="{FF2B5EF4-FFF2-40B4-BE49-F238E27FC236}">
                <a16:creationId xmlns:a16="http://schemas.microsoft.com/office/drawing/2014/main" id="{FF4A90ED-42F0-D04C-57AE-74E3610DB17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3381" y="3293776"/>
            <a:ext cx="523188" cy="523188"/>
          </a:xfrm>
          <a:prstGeom prst="rect">
            <a:avLst/>
          </a:prstGeom>
        </p:spPr>
      </p:pic>
    </p:spTree>
    <p:extLst>
      <p:ext uri="{BB962C8B-B14F-4D97-AF65-F5344CB8AC3E}">
        <p14:creationId xmlns:p14="http://schemas.microsoft.com/office/powerpoint/2010/main" val="2413437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31043-4BD4-2319-D7FD-315D7F152F7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6A1A15F-6D9F-2EDD-4453-0695F4AD5FF0}"/>
              </a:ext>
            </a:extLst>
          </p:cNvPr>
          <p:cNvSpPr>
            <a:spLocks noGrp="1"/>
          </p:cNvSpPr>
          <p:nvPr>
            <p:ph type="sldNum" sz="quarter" idx="12"/>
          </p:nvPr>
        </p:nvSpPr>
        <p:spPr/>
        <p:txBody>
          <a:bodyPr anchor="ctr">
            <a:normAutofit/>
          </a:bodyPr>
          <a:lstStyle/>
          <a:p>
            <a:pPr>
              <a:spcAft>
                <a:spcPts val="600"/>
              </a:spcAft>
            </a:pPr>
            <a:fld id="{6FB6F467-9AF4-4D3A-8048-7038A589BD67}" type="slidenum">
              <a:rPr lang="en-US" smtClean="0"/>
              <a:pPr>
                <a:spcAft>
                  <a:spcPts val="600"/>
                </a:spcAft>
              </a:pPr>
              <a:t>4</a:t>
            </a:fld>
            <a:endParaRPr lang="en-US"/>
          </a:p>
        </p:txBody>
      </p:sp>
      <p:graphicFrame>
        <p:nvGraphicFramePr>
          <p:cNvPr id="6" name="Content Placeholder 2">
            <a:extLst>
              <a:ext uri="{FF2B5EF4-FFF2-40B4-BE49-F238E27FC236}">
                <a16:creationId xmlns:a16="http://schemas.microsoft.com/office/drawing/2014/main" id="{F4C1E815-9940-6991-6946-EA73CB362FB7}"/>
              </a:ext>
            </a:extLst>
          </p:cNvPr>
          <p:cNvGraphicFramePr>
            <a:graphicFrameLocks noGrp="1"/>
          </p:cNvGraphicFramePr>
          <p:nvPr>
            <p:ph idx="4294967295"/>
            <p:extLst>
              <p:ext uri="{D42A27DB-BD31-4B8C-83A1-F6EECF244321}">
                <p14:modId xmlns:p14="http://schemas.microsoft.com/office/powerpoint/2010/main" val="3825729945"/>
              </p:ext>
            </p:extLst>
          </p:nvPr>
        </p:nvGraphicFramePr>
        <p:xfrm>
          <a:off x="628650" y="2288888"/>
          <a:ext cx="7886700" cy="419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4" name="Graphic 13" descr="Research with solid fill">
            <a:extLst>
              <a:ext uri="{FF2B5EF4-FFF2-40B4-BE49-F238E27FC236}">
                <a16:creationId xmlns:a16="http://schemas.microsoft.com/office/drawing/2014/main" id="{B050428C-DB85-C294-CD95-53B9396CABC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930400" y="2146766"/>
            <a:ext cx="914401" cy="914401"/>
          </a:xfrm>
          <a:prstGeom prst="rect">
            <a:avLst/>
          </a:prstGeom>
        </p:spPr>
      </p:pic>
      <p:pic>
        <p:nvPicPr>
          <p:cNvPr id="16" name="Graphic 15" descr="Doctor">
            <a:extLst>
              <a:ext uri="{FF2B5EF4-FFF2-40B4-BE49-F238E27FC236}">
                <a16:creationId xmlns:a16="http://schemas.microsoft.com/office/drawing/2014/main" id="{478331DA-2CEC-765E-D871-07F2EC73C67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99199" y="2146766"/>
            <a:ext cx="914400" cy="914400"/>
          </a:xfrm>
          <a:prstGeom prst="rect">
            <a:avLst/>
          </a:prstGeom>
        </p:spPr>
      </p:pic>
    </p:spTree>
    <p:extLst>
      <p:ext uri="{BB962C8B-B14F-4D97-AF65-F5344CB8AC3E}">
        <p14:creationId xmlns:p14="http://schemas.microsoft.com/office/powerpoint/2010/main" val="15793124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C00BF-800A-FF99-2CBC-CB7D661BA85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CCFECB6-72BF-72CF-9946-5967E67D3C04}"/>
              </a:ext>
            </a:extLst>
          </p:cNvPr>
          <p:cNvSpPr>
            <a:spLocks noGrp="1"/>
          </p:cNvSpPr>
          <p:nvPr>
            <p:ph type="sldNum" sz="quarter" idx="12"/>
          </p:nvPr>
        </p:nvSpPr>
        <p:spPr/>
        <p:txBody>
          <a:bodyPr vert="horz" lIns="91440" tIns="45720" rIns="91440" bIns="45720" rtlCol="0" anchor="ctr">
            <a:normAutofit/>
          </a:bodyPr>
          <a:lstStyle/>
          <a:p>
            <a:fld id="{6FB6F467-9AF4-4D3A-8048-7038A589BD67}" type="slidenum">
              <a:rPr lang="en-US" smtClean="0"/>
              <a:pPr/>
              <a:t>5</a:t>
            </a:fld>
            <a:endParaRPr lang="en-US"/>
          </a:p>
        </p:txBody>
      </p:sp>
      <p:graphicFrame>
        <p:nvGraphicFramePr>
          <p:cNvPr id="8" name="Content Placeholder 2">
            <a:extLst>
              <a:ext uri="{FF2B5EF4-FFF2-40B4-BE49-F238E27FC236}">
                <a16:creationId xmlns:a16="http://schemas.microsoft.com/office/drawing/2014/main" id="{AE56D68A-EFC0-9120-1BC2-A33FD3908A48}"/>
              </a:ext>
            </a:extLst>
          </p:cNvPr>
          <p:cNvGraphicFramePr>
            <a:graphicFrameLocks noGrp="1"/>
          </p:cNvGraphicFramePr>
          <p:nvPr>
            <p:ph idx="4294967295"/>
            <p:extLst>
              <p:ext uri="{D42A27DB-BD31-4B8C-83A1-F6EECF244321}">
                <p14:modId xmlns:p14="http://schemas.microsoft.com/office/powerpoint/2010/main" val="3543696773"/>
              </p:ext>
            </p:extLst>
          </p:nvPr>
        </p:nvGraphicFramePr>
        <p:xfrm>
          <a:off x="3695223" y="1312698"/>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83E331B3-DC1C-B1DA-16D2-0311F2AC4B22}"/>
              </a:ext>
            </a:extLst>
          </p:cNvPr>
          <p:cNvSpPr txBox="1"/>
          <p:nvPr/>
        </p:nvSpPr>
        <p:spPr>
          <a:xfrm>
            <a:off x="629841" y="499622"/>
            <a:ext cx="2949178" cy="3073138"/>
          </a:xfrm>
          <a:prstGeom prst="rect">
            <a:avLst/>
          </a:prstGeom>
        </p:spPr>
        <p:txBody>
          <a:bodyPr vert="horz" lIns="91440" tIns="45720" rIns="91440" bIns="45720" rtlCol="0">
            <a:normAutofit/>
          </a:bodyPr>
          <a:lstStyle/>
          <a:p>
            <a:pPr marR="0" defTabSz="914400">
              <a:lnSpc>
                <a:spcPct val="90000"/>
              </a:lnSpc>
              <a:spcBef>
                <a:spcPts val="1000"/>
              </a:spcBef>
            </a:pPr>
            <a:endParaRPr lang="en-US" sz="1600" b="1" kern="1200" dirty="0">
              <a:effectLst/>
              <a:latin typeface="Arial" panose="020B0604020202020204" pitchFamily="34" charset="0"/>
              <a:ea typeface="+mn-ea"/>
              <a:cs typeface="Arial" panose="020B0604020202020204" pitchFamily="34" charset="0"/>
            </a:endParaRPr>
          </a:p>
          <a:p>
            <a:pPr defTabSz="914400">
              <a:lnSpc>
                <a:spcPct val="90000"/>
              </a:lnSpc>
              <a:spcBef>
                <a:spcPts val="1000"/>
              </a:spcBef>
            </a:pPr>
            <a:r>
              <a:rPr lang="en-US" sz="2000" kern="1200" dirty="0">
                <a:latin typeface="Arial" panose="020B0604020202020204" pitchFamily="34" charset="0"/>
                <a:ea typeface="+mn-ea"/>
                <a:cs typeface="Arial" panose="020B0604020202020204" pitchFamily="34" charset="0"/>
              </a:rPr>
              <a:t>Clinical research uses a focused and organized approach for data collection and analysis, carefully planned before the project starts, and features elements such as:</a:t>
            </a:r>
          </a:p>
        </p:txBody>
      </p:sp>
    </p:spTree>
    <p:extLst>
      <p:ext uri="{BB962C8B-B14F-4D97-AF65-F5344CB8AC3E}">
        <p14:creationId xmlns:p14="http://schemas.microsoft.com/office/powerpoint/2010/main" val="37381233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74235-D6DB-8C63-BB5F-3FECF8A749D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8914A4-35DF-0DB1-85A8-6EE319DF32B9}"/>
              </a:ext>
            </a:extLst>
          </p:cNvPr>
          <p:cNvSpPr>
            <a:spLocks noGrp="1"/>
          </p:cNvSpPr>
          <p:nvPr>
            <p:ph type="sldNum" sz="quarter" idx="12"/>
          </p:nvPr>
        </p:nvSpPr>
        <p:spPr/>
        <p:txBody>
          <a:bodyPr vert="horz" lIns="91440" tIns="45720" rIns="91440" bIns="45720" rtlCol="0" anchor="ctr">
            <a:normAutofit/>
          </a:bodyPr>
          <a:lstStyle/>
          <a:p>
            <a:pPr>
              <a:spcAft>
                <a:spcPts val="600"/>
              </a:spcAft>
            </a:pPr>
            <a:fld id="{6FB6F467-9AF4-4D3A-8048-7038A589BD67}" type="slidenum">
              <a:rPr lang="en-US" smtClean="0"/>
              <a:pPr>
                <a:spcAft>
                  <a:spcPts val="600"/>
                </a:spcAft>
              </a:pPr>
              <a:t>6</a:t>
            </a:fld>
            <a:endParaRPr lang="en-US"/>
          </a:p>
        </p:txBody>
      </p:sp>
      <p:sp>
        <p:nvSpPr>
          <p:cNvPr id="2" name="Title 1">
            <a:extLst>
              <a:ext uri="{FF2B5EF4-FFF2-40B4-BE49-F238E27FC236}">
                <a16:creationId xmlns:a16="http://schemas.microsoft.com/office/drawing/2014/main" id="{0B88763B-C644-5810-240F-D62B866C6F50}"/>
              </a:ext>
            </a:extLst>
          </p:cNvPr>
          <p:cNvSpPr>
            <a:spLocks noGrp="1"/>
          </p:cNvSpPr>
          <p:nvPr>
            <p:ph type="title" idx="4294967295"/>
          </p:nvPr>
        </p:nvSpPr>
        <p:spPr>
          <a:xfrm>
            <a:off x="1065228" y="215900"/>
            <a:ext cx="6821471" cy="1325563"/>
          </a:xfrm>
        </p:spPr>
        <p:txBody>
          <a:bodyPr vert="horz" lIns="91440" tIns="45720" rIns="91440" bIns="45720" rtlCol="0" anchor="ctr">
            <a:normAutofit/>
          </a:bodyPr>
          <a:lstStyle/>
          <a:p>
            <a:r>
              <a:rPr lang="en-US" sz="3000" b="1" kern="1200" dirty="0">
                <a:latin typeface="Arial" panose="020B0604020202020204" pitchFamily="34" charset="0"/>
                <a:ea typeface="+mj-ea"/>
                <a:cs typeface="Arial" panose="020B0604020202020204" pitchFamily="34" charset="0"/>
              </a:rPr>
              <a:t>Other </a:t>
            </a:r>
            <a:r>
              <a:rPr lang="en-US" sz="3000" b="1" dirty="0"/>
              <a:t>Examples of </a:t>
            </a:r>
            <a:r>
              <a:rPr lang="en-US" sz="3000" b="1" kern="1200" dirty="0">
                <a:latin typeface="Arial" panose="020B0604020202020204" pitchFamily="34" charset="0"/>
                <a:ea typeface="+mj-ea"/>
                <a:cs typeface="Arial" panose="020B0604020202020204" pitchFamily="34" charset="0"/>
              </a:rPr>
              <a:t>Clinical Research include:</a:t>
            </a:r>
          </a:p>
        </p:txBody>
      </p:sp>
      <p:sp>
        <p:nvSpPr>
          <p:cNvPr id="5" name="TextBox 4">
            <a:extLst>
              <a:ext uri="{FF2B5EF4-FFF2-40B4-BE49-F238E27FC236}">
                <a16:creationId xmlns:a16="http://schemas.microsoft.com/office/drawing/2014/main" id="{A637B373-AB20-8431-0065-042C5556D06C}"/>
              </a:ext>
            </a:extLst>
          </p:cNvPr>
          <p:cNvSpPr txBox="1"/>
          <p:nvPr/>
        </p:nvSpPr>
        <p:spPr>
          <a:xfrm>
            <a:off x="405765" y="1825625"/>
            <a:ext cx="7955810" cy="4093912"/>
          </a:xfrm>
          <a:prstGeom prst="rect">
            <a:avLst/>
          </a:prstGeom>
        </p:spPr>
        <p:txBody>
          <a:bodyPr vert="horz" lIns="91440" tIns="45720" rIns="91440" bIns="45720" rtlCol="0">
            <a:normAutofit/>
          </a:bodyPr>
          <a:lstStyle/>
          <a:p>
            <a:pPr marR="0" defTabSz="914400">
              <a:lnSpc>
                <a:spcPct val="90000"/>
              </a:lnSpc>
              <a:spcBef>
                <a:spcPts val="1000"/>
              </a:spcBef>
            </a:pPr>
            <a:r>
              <a:rPr lang="en-US" sz="1400" dirty="0">
                <a:effectLst/>
                <a:latin typeface="Arial" panose="020B0604020202020204" pitchFamily="34" charset="0"/>
                <a:cs typeface="Arial" panose="020B0604020202020204" pitchFamily="34" charset="0"/>
              </a:rPr>
              <a:t>Activities </a:t>
            </a:r>
            <a:r>
              <a:rPr lang="en-US" sz="1400" b="1" dirty="0">
                <a:effectLst/>
                <a:latin typeface="Arial" panose="020B0604020202020204" pitchFamily="34" charset="0"/>
                <a:cs typeface="Arial" panose="020B0604020202020204" pitchFamily="34" charset="0"/>
              </a:rPr>
              <a:t>designed with the intention to develop or add to generalizable knowledge</a:t>
            </a:r>
            <a:r>
              <a:rPr lang="en-US" sz="1400" dirty="0">
                <a:effectLst/>
                <a:latin typeface="Arial" panose="020B0604020202020204" pitchFamily="34" charset="0"/>
                <a:cs typeface="Arial" panose="020B0604020202020204" pitchFamily="34" charset="0"/>
              </a:rPr>
              <a:t> are intended to draw broad conclusions, influence policy, or apply findings beyond an individual or internal program. </a:t>
            </a:r>
          </a:p>
          <a:p>
            <a:pPr marR="0" defTabSz="914400">
              <a:lnSpc>
                <a:spcPct val="90000"/>
              </a:lnSpc>
              <a:spcBef>
                <a:spcPts val="1000"/>
              </a:spcBef>
            </a:pPr>
            <a:endParaRPr lang="en-US" sz="1400" dirty="0">
              <a:effectLst/>
              <a:latin typeface="Arial" panose="020B0604020202020204" pitchFamily="34" charset="0"/>
              <a:cs typeface="Arial" panose="020B0604020202020204" pitchFamily="34" charset="0"/>
            </a:endParaRPr>
          </a:p>
          <a:p>
            <a:pPr marR="0" defTabSz="914400">
              <a:lnSpc>
                <a:spcPct val="90000"/>
              </a:lnSpc>
              <a:spcBef>
                <a:spcPts val="1000"/>
              </a:spcBef>
            </a:pPr>
            <a:r>
              <a:rPr lang="en-US" sz="1400" dirty="0">
                <a:effectLst/>
                <a:latin typeface="Arial" panose="020B0604020202020204" pitchFamily="34" charset="0"/>
                <a:cs typeface="Arial" panose="020B0604020202020204" pitchFamily="34" charset="0"/>
              </a:rPr>
              <a:t>A study crafted to develop or contribute to generalizable knowledge purposefully connects to, applies, or expands upon existing knowledge. The methods enable replication and comparisons with data collected from different samples of the same population, and the findings are applicable to people beyond those directly studied. </a:t>
            </a:r>
          </a:p>
        </p:txBody>
      </p:sp>
    </p:spTree>
    <p:extLst>
      <p:ext uri="{BB962C8B-B14F-4D97-AF65-F5344CB8AC3E}">
        <p14:creationId xmlns:p14="http://schemas.microsoft.com/office/powerpoint/2010/main" val="383819967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24A86-BB30-51FF-1A76-CAE6B6CD723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2BEC34-CA9C-FFC9-D852-A6186CA61C23}"/>
              </a:ext>
            </a:extLst>
          </p:cNvPr>
          <p:cNvSpPr>
            <a:spLocks noGrp="1"/>
          </p:cNvSpPr>
          <p:nvPr>
            <p:ph type="sldNum" sz="quarter" idx="12"/>
          </p:nvPr>
        </p:nvSpPr>
        <p:spPr/>
        <p:txBody>
          <a:bodyPr vert="horz" lIns="91440" tIns="45720" rIns="91440" bIns="45720" rtlCol="0" anchor="ctr">
            <a:normAutofit/>
          </a:bodyPr>
          <a:lstStyle/>
          <a:p>
            <a:pPr>
              <a:spcAft>
                <a:spcPts val="600"/>
              </a:spcAft>
            </a:pPr>
            <a:fld id="{6FB6F467-9AF4-4D3A-8048-7038A589BD67}" type="slidenum">
              <a:rPr lang="en-US" smtClean="0"/>
              <a:pPr>
                <a:spcAft>
                  <a:spcPts val="600"/>
                </a:spcAft>
              </a:pPr>
              <a:t>7</a:t>
            </a:fld>
            <a:endParaRPr lang="en-US"/>
          </a:p>
        </p:txBody>
      </p:sp>
      <p:sp>
        <p:nvSpPr>
          <p:cNvPr id="2" name="Title 1">
            <a:extLst>
              <a:ext uri="{FF2B5EF4-FFF2-40B4-BE49-F238E27FC236}">
                <a16:creationId xmlns:a16="http://schemas.microsoft.com/office/drawing/2014/main" id="{BFCDE468-B408-D615-1890-2AD569ADD5FC}"/>
              </a:ext>
            </a:extLst>
          </p:cNvPr>
          <p:cNvSpPr>
            <a:spLocks noGrp="1"/>
          </p:cNvSpPr>
          <p:nvPr>
            <p:ph type="title" idx="4294967295"/>
          </p:nvPr>
        </p:nvSpPr>
        <p:spPr>
          <a:xfrm>
            <a:off x="1027522" y="678730"/>
            <a:ext cx="6859178" cy="744717"/>
          </a:xfrm>
        </p:spPr>
        <p:txBody>
          <a:bodyPr vert="horz" lIns="91440" tIns="45720" rIns="91440" bIns="45720" rtlCol="0" anchor="ctr">
            <a:normAutofit fontScale="90000"/>
          </a:bodyPr>
          <a:lstStyle/>
          <a:p>
            <a:r>
              <a:rPr lang="en-US" sz="3000" b="1" kern="1200" dirty="0">
                <a:latin typeface="Arial" panose="020B0604020202020204" pitchFamily="34" charset="0"/>
                <a:ea typeface="+mj-ea"/>
                <a:cs typeface="Arial" panose="020B0604020202020204" pitchFamily="34" charset="0"/>
              </a:rPr>
              <a:t>Characteristics</a:t>
            </a:r>
            <a:r>
              <a:rPr lang="en-US" sz="3000" b="1" dirty="0"/>
              <a:t> of </a:t>
            </a:r>
            <a:r>
              <a:rPr lang="en-US" sz="3000" b="1" kern="1200" dirty="0">
                <a:latin typeface="Arial" panose="020B0604020202020204" pitchFamily="34" charset="0"/>
                <a:ea typeface="+mj-ea"/>
                <a:cs typeface="Arial" panose="020B0604020202020204" pitchFamily="34" charset="0"/>
              </a:rPr>
              <a:t>Clinical Research include:</a:t>
            </a:r>
          </a:p>
        </p:txBody>
      </p:sp>
      <p:graphicFrame>
        <p:nvGraphicFramePr>
          <p:cNvPr id="9" name="Content Placeholder 2">
            <a:extLst>
              <a:ext uri="{FF2B5EF4-FFF2-40B4-BE49-F238E27FC236}">
                <a16:creationId xmlns:a16="http://schemas.microsoft.com/office/drawing/2014/main" id="{5A8F7AB0-AAC8-1996-C78E-A95F96CF58E5}"/>
              </a:ext>
            </a:extLst>
          </p:cNvPr>
          <p:cNvGraphicFramePr>
            <a:graphicFrameLocks noGrp="1"/>
          </p:cNvGraphicFramePr>
          <p:nvPr>
            <p:ph sz="half" idx="4294967295"/>
            <p:extLst>
              <p:ext uri="{D42A27DB-BD31-4B8C-83A1-F6EECF244321}">
                <p14:modId xmlns:p14="http://schemas.microsoft.com/office/powerpoint/2010/main" val="805039787"/>
              </p:ext>
            </p:extLst>
          </p:nvPr>
        </p:nvGraphicFramePr>
        <p:xfrm>
          <a:off x="829559" y="1715678"/>
          <a:ext cx="6268826" cy="3867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F109C54A-C838-BF19-1BF1-6BC58AA5912A}"/>
              </a:ext>
            </a:extLst>
          </p:cNvPr>
          <p:cNvSpPr txBox="1"/>
          <p:nvPr/>
        </p:nvSpPr>
        <p:spPr>
          <a:xfrm>
            <a:off x="405765" y="1825625"/>
            <a:ext cx="3405839" cy="4093912"/>
          </a:xfrm>
          <a:prstGeom prst="rect">
            <a:avLst/>
          </a:prstGeom>
        </p:spPr>
        <p:txBody>
          <a:bodyPr vert="horz" lIns="91440" tIns="45720" rIns="91440" bIns="45720" rtlCol="0">
            <a:normAutofit/>
          </a:bodyPr>
          <a:lstStyle/>
          <a:p>
            <a:pPr marR="0" defTabSz="914400">
              <a:lnSpc>
                <a:spcPct val="90000"/>
              </a:lnSpc>
              <a:spcBef>
                <a:spcPts val="1000"/>
              </a:spcBef>
            </a:pPr>
            <a:endParaRPr lang="en-US" sz="15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477124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59F83-50F3-E7AF-CA47-6F299FBF5E4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A36568-1E2D-360A-EAC4-332E876DD947}"/>
              </a:ext>
            </a:extLst>
          </p:cNvPr>
          <p:cNvSpPr>
            <a:spLocks noGrp="1"/>
          </p:cNvSpPr>
          <p:nvPr>
            <p:ph type="sldNum" sz="quarter" idx="12"/>
          </p:nvPr>
        </p:nvSpPr>
        <p:spPr/>
        <p:txBody>
          <a:bodyPr anchor="ctr">
            <a:normAutofit/>
          </a:bodyPr>
          <a:lstStyle/>
          <a:p>
            <a:pPr>
              <a:spcAft>
                <a:spcPts val="600"/>
              </a:spcAft>
            </a:pPr>
            <a:fld id="{6FB6F467-9AF4-4D3A-8048-7038A589BD67}" type="slidenum">
              <a:rPr lang="en-US" smtClean="0"/>
              <a:pPr>
                <a:spcAft>
                  <a:spcPts val="600"/>
                </a:spcAft>
              </a:pPr>
              <a:t>8</a:t>
            </a:fld>
            <a:endParaRPr lang="en-US"/>
          </a:p>
        </p:txBody>
      </p:sp>
      <p:sp>
        <p:nvSpPr>
          <p:cNvPr id="14" name="Content Placeholder 2">
            <a:extLst>
              <a:ext uri="{FF2B5EF4-FFF2-40B4-BE49-F238E27FC236}">
                <a16:creationId xmlns:a16="http://schemas.microsoft.com/office/drawing/2014/main" id="{3801F8CB-556E-02CF-80E4-8FDE18EB725B}"/>
              </a:ext>
            </a:extLst>
          </p:cNvPr>
          <p:cNvSpPr>
            <a:spLocks noGrp="1"/>
          </p:cNvSpPr>
          <p:nvPr>
            <p:ph idx="4294967295"/>
          </p:nvPr>
        </p:nvSpPr>
        <p:spPr>
          <a:xfrm>
            <a:off x="5103813" y="3133725"/>
            <a:ext cx="3478212" cy="2609850"/>
          </a:xfrm>
          <a:solidFill>
            <a:schemeClr val="bg1"/>
          </a:solidFill>
          <a:ln w="50800">
            <a:solidFill>
              <a:schemeClr val="accent6">
                <a:shade val="80000"/>
                <a:hueOff val="0"/>
                <a:satOff val="0"/>
                <a:lumOff val="0"/>
              </a:schemeClr>
            </a:solidFill>
          </a:ln>
          <a:effectLst>
            <a:outerShdw blurRad="317500" dist="50800" dir="5400000" algn="ctr" rotWithShape="0">
              <a:srgbClr val="000000">
                <a:alpha val="43137"/>
              </a:srgbClr>
            </a:outerShdw>
          </a:effectLst>
        </p:spPr>
        <p:txBody>
          <a:bodyPr>
            <a:normAutofit/>
          </a:bodyPr>
          <a:lstStyle/>
          <a:p>
            <a:pPr marL="0" marR="0" indent="0">
              <a:buNone/>
            </a:pPr>
            <a:r>
              <a:rPr lang="en-US" sz="2000" b="1" dirty="0">
                <a:solidFill>
                  <a:srgbClr val="009543"/>
                </a:solidFill>
                <a:effectLst/>
              </a:rPr>
              <a:t>How?</a:t>
            </a:r>
          </a:p>
          <a:p>
            <a:pPr marL="0" marR="0" indent="0">
              <a:buNone/>
            </a:pPr>
            <a:r>
              <a:rPr lang="en-US" sz="2000" dirty="0">
                <a:effectLst/>
              </a:rPr>
              <a:t>In clinical </a:t>
            </a:r>
            <a:r>
              <a:rPr lang="en-US" sz="2000" dirty="0"/>
              <a:t>practice, established treatments are used while in clinical research data or evidence is collected to establish or modify a treatment.</a:t>
            </a:r>
            <a:endParaRPr lang="en-US" sz="2000" dirty="0">
              <a:effectLst/>
            </a:endParaRPr>
          </a:p>
          <a:p>
            <a:pPr marL="0" marR="0" indent="0">
              <a:buNone/>
            </a:pPr>
            <a:endParaRPr lang="en-US" sz="2000" dirty="0">
              <a:effectLst/>
            </a:endParaRPr>
          </a:p>
        </p:txBody>
      </p:sp>
      <p:sp>
        <p:nvSpPr>
          <p:cNvPr id="15" name="Text Placeholder 3">
            <a:extLst>
              <a:ext uri="{FF2B5EF4-FFF2-40B4-BE49-F238E27FC236}">
                <a16:creationId xmlns:a16="http://schemas.microsoft.com/office/drawing/2014/main" id="{B241CA2F-871E-8646-3B46-8AEB8C0A7DE8}"/>
              </a:ext>
            </a:extLst>
          </p:cNvPr>
          <p:cNvSpPr>
            <a:spLocks noGrp="1"/>
          </p:cNvSpPr>
          <p:nvPr>
            <p:ph type="body" sz="half" idx="4294967295"/>
          </p:nvPr>
        </p:nvSpPr>
        <p:spPr>
          <a:xfrm>
            <a:off x="361950" y="734819"/>
            <a:ext cx="4054475" cy="3505200"/>
          </a:xfrm>
          <a:solidFill>
            <a:schemeClr val="bg1"/>
          </a:solidFill>
          <a:ln w="50800">
            <a:solidFill>
              <a:srgbClr val="003798"/>
            </a:solidFill>
          </a:ln>
          <a:effectLst>
            <a:outerShdw blurRad="571500" dist="50800" dir="5400000" algn="ctr" rotWithShape="0">
              <a:srgbClr val="000000">
                <a:alpha val="43137"/>
              </a:srgbClr>
            </a:outerShdw>
          </a:effectLst>
        </p:spPr>
        <p:txBody>
          <a:bodyPr>
            <a:normAutofit/>
          </a:bodyPr>
          <a:lstStyle/>
          <a:p>
            <a:pPr marL="0" marR="0" indent="0">
              <a:buNone/>
            </a:pPr>
            <a:r>
              <a:rPr lang="en-US" sz="1800" b="1" dirty="0">
                <a:solidFill>
                  <a:srgbClr val="00539B"/>
                </a:solidFill>
                <a:effectLst/>
              </a:rPr>
              <a:t>Clinical Research </a:t>
            </a:r>
            <a:r>
              <a:rPr lang="en-US" sz="1800" dirty="0">
                <a:effectLst/>
              </a:rPr>
              <a:t>is a branch of healthcare that determines the safety and effectiveness of medications, medical devices, diagnostic products and treatment regimens intended for human use.</a:t>
            </a:r>
          </a:p>
          <a:p>
            <a:pPr marL="0" marR="0" indent="0">
              <a:buNone/>
            </a:pPr>
            <a:r>
              <a:rPr lang="en-US" sz="1800" dirty="0">
                <a:effectLst/>
              </a:rPr>
              <a:t>These may be used for prevention</a:t>
            </a:r>
            <a:r>
              <a:rPr lang="en-US" sz="1800" dirty="0"/>
              <a:t>, treatment, diagnosis or for relieving symptoms of a disease.</a:t>
            </a:r>
          </a:p>
          <a:p>
            <a:pPr marL="0" marR="0" indent="0">
              <a:buNone/>
            </a:pPr>
            <a:r>
              <a:rPr lang="en-US" sz="1800" dirty="0">
                <a:effectLst/>
              </a:rPr>
              <a:t>However, it’s important to note that clinical research is different from clinical practice.</a:t>
            </a:r>
            <a:endParaRPr lang="en-US" sz="1800" dirty="0"/>
          </a:p>
        </p:txBody>
      </p:sp>
      <p:pic>
        <p:nvPicPr>
          <p:cNvPr id="7" name="Graphic 6" descr="Arrow: Rotate right with solid fill">
            <a:extLst>
              <a:ext uri="{FF2B5EF4-FFF2-40B4-BE49-F238E27FC236}">
                <a16:creationId xmlns:a16="http://schemas.microsoft.com/office/drawing/2014/main" id="{24318162-D42E-B297-3E46-F0823E6C72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64258" y="1938627"/>
            <a:ext cx="1097584" cy="1097584"/>
          </a:xfrm>
          <a:prstGeom prst="rect">
            <a:avLst/>
          </a:prstGeom>
          <a:effectLst>
            <a:outerShdw blurRad="50800" dist="50800" dir="5400000" sx="93000" sy="93000" algn="ctr" rotWithShape="0">
              <a:srgbClr val="000000">
                <a:alpha val="43137"/>
              </a:srgbClr>
            </a:outerShdw>
            <a:reflection endPos="0" dir="5400000" sy="-100000" algn="bl" rotWithShape="0"/>
          </a:effectLst>
        </p:spPr>
      </p:pic>
    </p:spTree>
    <p:extLst>
      <p:ext uri="{BB962C8B-B14F-4D97-AF65-F5344CB8AC3E}">
        <p14:creationId xmlns:p14="http://schemas.microsoft.com/office/powerpoint/2010/main" val="328102749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7"/>
                                        </p:tgtEl>
                                        <p:attrNameLst>
                                          <p:attrName>r</p:attrName>
                                        </p:attrNameLst>
                                      </p:cBhvr>
                                    </p:animRot>
                                    <p:animRot by="-240000">
                                      <p:cBhvr>
                                        <p:cTn id="7" dur="200" fill="hold">
                                          <p:stCondLst>
                                            <p:cond delay="200"/>
                                          </p:stCondLst>
                                        </p:cTn>
                                        <p:tgtEl>
                                          <p:spTgt spid="7"/>
                                        </p:tgtEl>
                                        <p:attrNameLst>
                                          <p:attrName>r</p:attrName>
                                        </p:attrNameLst>
                                      </p:cBhvr>
                                    </p:animRot>
                                    <p:animRot by="240000">
                                      <p:cBhvr>
                                        <p:cTn id="8" dur="200" fill="hold">
                                          <p:stCondLst>
                                            <p:cond delay="400"/>
                                          </p:stCondLst>
                                        </p:cTn>
                                        <p:tgtEl>
                                          <p:spTgt spid="7"/>
                                        </p:tgtEl>
                                        <p:attrNameLst>
                                          <p:attrName>r</p:attrName>
                                        </p:attrNameLst>
                                      </p:cBhvr>
                                    </p:animRot>
                                    <p:animRot by="-240000">
                                      <p:cBhvr>
                                        <p:cTn id="9" dur="200" fill="hold">
                                          <p:stCondLst>
                                            <p:cond delay="600"/>
                                          </p:stCondLst>
                                        </p:cTn>
                                        <p:tgtEl>
                                          <p:spTgt spid="7"/>
                                        </p:tgtEl>
                                        <p:attrNameLst>
                                          <p:attrName>r</p:attrName>
                                        </p:attrNameLst>
                                      </p:cBhvr>
                                    </p:animRot>
                                    <p:animRot by="120000">
                                      <p:cBhvr>
                                        <p:cTn id="10" dur="200" fill="hold">
                                          <p:stCondLst>
                                            <p:cond delay="80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DBFF1-714B-EF6D-B4BD-2734CD9334DC}"/>
              </a:ext>
            </a:extLst>
          </p:cNvPr>
          <p:cNvSpPr>
            <a:spLocks noGrp="1"/>
          </p:cNvSpPr>
          <p:nvPr>
            <p:ph type="title"/>
          </p:nvPr>
        </p:nvSpPr>
        <p:spPr>
          <a:xfrm>
            <a:off x="628650" y="211804"/>
            <a:ext cx="4650360" cy="1128841"/>
          </a:xfrm>
        </p:spPr>
        <p:txBody>
          <a:bodyPr anchor="ctr">
            <a:normAutofit/>
          </a:bodyPr>
          <a:lstStyle/>
          <a:p>
            <a:pPr marL="0" marR="0" lvl="0" indent="0" defTabSz="914400" rtl="0" eaLnBrk="1" fontAlgn="auto" latinLnBrk="0" hangingPunct="1">
              <a:lnSpc>
                <a:spcPct val="90000"/>
              </a:lnSpc>
              <a:spcBef>
                <a:spcPts val="1000"/>
              </a:spcBef>
              <a:spcAft>
                <a:spcPts val="0"/>
              </a:spcAft>
              <a:tabLst/>
              <a:defRPr/>
            </a:pPr>
            <a:r>
              <a:rPr kumimoji="0" lang="en-US" sz="2200" b="1" i="0" u="none" strike="noStrike" kern="1200" cap="none" spc="0" normalizeH="0" baseline="0" noProof="0" dirty="0">
                <a:ln>
                  <a:noFill/>
                </a:ln>
                <a:solidFill>
                  <a:srgbClr val="003798"/>
                </a:solidFill>
                <a:effectLst/>
                <a:uLnTx/>
                <a:uFillTx/>
                <a:latin typeface="Arial" panose="020B0604020202020204" pitchFamily="34" charset="0"/>
                <a:ea typeface="+mn-ea"/>
                <a:cs typeface="Arial" panose="020B0604020202020204" pitchFamily="34" charset="0"/>
              </a:rPr>
              <a:t>Why is research so important?</a:t>
            </a:r>
            <a:br>
              <a:rPr kumimoji="0" lang="en-US" sz="2200" b="1" i="0" u="none" strike="noStrike" kern="1200" cap="none" spc="0" normalizeH="0" baseline="0" noProof="0" dirty="0">
                <a:ln>
                  <a:noFill/>
                </a:ln>
                <a:solidFill>
                  <a:srgbClr val="003798"/>
                </a:solidFill>
                <a:effectLst/>
                <a:uLnTx/>
                <a:uFillTx/>
                <a:latin typeface="Arial" panose="020B0604020202020204" pitchFamily="34" charset="0"/>
                <a:ea typeface="+mn-ea"/>
                <a:cs typeface="Arial" panose="020B0604020202020204" pitchFamily="34" charset="0"/>
              </a:rPr>
            </a:br>
            <a:endParaRPr lang="en-US" sz="3000" b="1" dirty="0"/>
          </a:p>
        </p:txBody>
      </p:sp>
      <p:sp>
        <p:nvSpPr>
          <p:cNvPr id="3" name="Content Placeholder 2">
            <a:extLst>
              <a:ext uri="{FF2B5EF4-FFF2-40B4-BE49-F238E27FC236}">
                <a16:creationId xmlns:a16="http://schemas.microsoft.com/office/drawing/2014/main" id="{2F253440-4DB7-FD76-3EBA-FC37EF20E239}"/>
              </a:ext>
            </a:extLst>
          </p:cNvPr>
          <p:cNvSpPr>
            <a:spLocks noGrp="1"/>
          </p:cNvSpPr>
          <p:nvPr>
            <p:ph sz="half" idx="1"/>
          </p:nvPr>
        </p:nvSpPr>
        <p:spPr>
          <a:xfrm>
            <a:off x="628650" y="1825625"/>
            <a:ext cx="3886200" cy="4351338"/>
          </a:xfrm>
          <a:noFill/>
        </p:spPr>
        <p:txBody>
          <a:bodyPr>
            <a:normAutofit/>
          </a:bodyPr>
          <a:lstStyle/>
          <a:p>
            <a:pPr marL="0" indent="0">
              <a:buNone/>
            </a:pPr>
            <a:endParaRPr lang="en-US" sz="2200" dirty="0"/>
          </a:p>
          <a:p>
            <a:pPr marL="0" indent="0">
              <a:buNone/>
            </a:pPr>
            <a:endParaRPr lang="en-US" sz="2200" dirty="0"/>
          </a:p>
          <a:p>
            <a:pPr marL="0" indent="0">
              <a:buNone/>
            </a:pPr>
            <a:endParaRPr lang="en-US" sz="2200" dirty="0"/>
          </a:p>
        </p:txBody>
      </p:sp>
      <p:pic>
        <p:nvPicPr>
          <p:cNvPr id="6" name="Picture 5" descr="A cartoon emoji with a thumbs up&#10;&#10;AI-generated content may be incorrect.">
            <a:extLst>
              <a:ext uri="{FF2B5EF4-FFF2-40B4-BE49-F238E27FC236}">
                <a16:creationId xmlns:a16="http://schemas.microsoft.com/office/drawing/2014/main" id="{D48ECFCF-2C23-17ED-A951-FFE9D47C5C56}"/>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512627" y="1340645"/>
            <a:ext cx="2994058" cy="2088355"/>
          </a:xfrm>
          <a:prstGeom prst="rect">
            <a:avLst/>
          </a:prstGeom>
          <a:noFill/>
        </p:spPr>
      </p:pic>
      <p:sp>
        <p:nvSpPr>
          <p:cNvPr id="4" name="Slide Number Placeholder 3">
            <a:extLst>
              <a:ext uri="{FF2B5EF4-FFF2-40B4-BE49-F238E27FC236}">
                <a16:creationId xmlns:a16="http://schemas.microsoft.com/office/drawing/2014/main" id="{720F1F46-7706-346A-40D5-4132CC110123}"/>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9</a:t>
            </a:fld>
            <a:endParaRPr lang="en-US"/>
          </a:p>
        </p:txBody>
      </p:sp>
      <p:sp>
        <p:nvSpPr>
          <p:cNvPr id="7" name="TextBox 6">
            <a:extLst>
              <a:ext uri="{FF2B5EF4-FFF2-40B4-BE49-F238E27FC236}">
                <a16:creationId xmlns:a16="http://schemas.microsoft.com/office/drawing/2014/main" id="{75D69780-A43A-31E5-89CE-BDBFCB25681F}"/>
              </a:ext>
            </a:extLst>
          </p:cNvPr>
          <p:cNvSpPr txBox="1"/>
          <p:nvPr/>
        </p:nvSpPr>
        <p:spPr>
          <a:xfrm>
            <a:off x="816547" y="1825625"/>
            <a:ext cx="3931920" cy="3077766"/>
          </a:xfrm>
          <a:prstGeom prst="rect">
            <a:avLst/>
          </a:prstGeom>
          <a:noFill/>
          <a:ln>
            <a:noFill/>
          </a:ln>
        </p:spPr>
        <p:txBody>
          <a:bodyPr wrap="square" rtlCol="0">
            <a:spAutoFit/>
          </a:bodyPr>
          <a:lstStyle/>
          <a:p>
            <a:pPr>
              <a:buFont typeface="Wingdings" panose="05000000000000000000" pitchFamily="2" charset="2"/>
              <a:buChar char="§"/>
            </a:pPr>
            <a:r>
              <a:rPr lang="en-US" sz="2200" dirty="0"/>
              <a:t>New drugs and medical devices</a:t>
            </a:r>
          </a:p>
          <a:p>
            <a:pPr>
              <a:buFont typeface="Wingdings" panose="05000000000000000000" pitchFamily="2" charset="2"/>
              <a:buChar char="§"/>
            </a:pPr>
            <a:r>
              <a:rPr lang="en-US" sz="2200" dirty="0"/>
              <a:t>New diagnostic techniques</a:t>
            </a:r>
          </a:p>
          <a:p>
            <a:pPr>
              <a:buFont typeface="Wingdings" panose="05000000000000000000" pitchFamily="2" charset="2"/>
              <a:buChar char="§"/>
            </a:pPr>
            <a:r>
              <a:rPr lang="en-US" sz="2200" dirty="0"/>
              <a:t>New therapeutic regimens</a:t>
            </a:r>
          </a:p>
          <a:p>
            <a:pPr>
              <a:buFont typeface="Wingdings" panose="05000000000000000000" pitchFamily="2" charset="2"/>
              <a:buChar char="§"/>
            </a:pPr>
            <a:r>
              <a:rPr lang="en-US" sz="2200" dirty="0"/>
              <a:t>Improvement of patient outcomes</a:t>
            </a:r>
          </a:p>
          <a:p>
            <a:pPr>
              <a:buFont typeface="Wingdings" panose="05000000000000000000" pitchFamily="2" charset="2"/>
              <a:buChar char="§"/>
            </a:pPr>
            <a:r>
              <a:rPr lang="en-US" sz="2200" dirty="0"/>
              <a:t>Improvement of quality of care</a:t>
            </a:r>
          </a:p>
          <a:p>
            <a:endParaRPr lang="en-US" dirty="0"/>
          </a:p>
        </p:txBody>
      </p:sp>
    </p:spTree>
    <p:extLst>
      <p:ext uri="{BB962C8B-B14F-4D97-AF65-F5344CB8AC3E}">
        <p14:creationId xmlns:p14="http://schemas.microsoft.com/office/powerpoint/2010/main" val="84336185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6"/>
                                        </p:tgtEl>
                                        <p:attrNameLst>
                                          <p:attrName>r</p:attrName>
                                        </p:attrNameLst>
                                      </p:cBhvr>
                                    </p:animRot>
                                    <p:animRot by="-240000">
                                      <p:cBhvr>
                                        <p:cTn id="7" dur="200" fill="hold">
                                          <p:stCondLst>
                                            <p:cond delay="200"/>
                                          </p:stCondLst>
                                        </p:cTn>
                                        <p:tgtEl>
                                          <p:spTgt spid="6"/>
                                        </p:tgtEl>
                                        <p:attrNameLst>
                                          <p:attrName>r</p:attrName>
                                        </p:attrNameLst>
                                      </p:cBhvr>
                                    </p:animRot>
                                    <p:animRot by="240000">
                                      <p:cBhvr>
                                        <p:cTn id="8" dur="200" fill="hold">
                                          <p:stCondLst>
                                            <p:cond delay="400"/>
                                          </p:stCondLst>
                                        </p:cTn>
                                        <p:tgtEl>
                                          <p:spTgt spid="6"/>
                                        </p:tgtEl>
                                        <p:attrNameLst>
                                          <p:attrName>r</p:attrName>
                                        </p:attrNameLst>
                                      </p:cBhvr>
                                    </p:animRot>
                                    <p:animRot by="-240000">
                                      <p:cBhvr>
                                        <p:cTn id="9" dur="200" fill="hold">
                                          <p:stCondLst>
                                            <p:cond delay="600"/>
                                          </p:stCondLst>
                                        </p:cTn>
                                        <p:tgtEl>
                                          <p:spTgt spid="6"/>
                                        </p:tgtEl>
                                        <p:attrNameLst>
                                          <p:attrName>r</p:attrName>
                                        </p:attrNameLst>
                                      </p:cBhvr>
                                    </p:animRot>
                                    <p:animRot by="120000">
                                      <p:cBhvr>
                                        <p:cTn id="10"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27D7E476-B4AC-40D2-BCCC-6339A0BFE984}" vid="{A9F43860-CDAA-4D9A-8396-120C3C96BF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1907</TotalTime>
  <Words>970</Words>
  <Application>Microsoft Office PowerPoint</Application>
  <PresentationFormat>On-screen Show (4:3)</PresentationFormat>
  <Paragraphs>60</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Wingdings</vt:lpstr>
      <vt:lpstr>Office Theme</vt:lpstr>
      <vt:lpstr>Introduction to Clinical Research</vt:lpstr>
      <vt:lpstr>PowerPoint Presentation</vt:lpstr>
      <vt:lpstr>Introduction to Clinical Research</vt:lpstr>
      <vt:lpstr>PowerPoint Presentation</vt:lpstr>
      <vt:lpstr>PowerPoint Presentation</vt:lpstr>
      <vt:lpstr>Other Examples of Clinical Research include:</vt:lpstr>
      <vt:lpstr>Characteristics of Clinical Research include:</vt:lpstr>
      <vt:lpstr>PowerPoint Presentation</vt:lpstr>
      <vt:lpstr>Why is research so important? </vt:lpstr>
      <vt:lpstr>Introduction to Clinical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Cantrell, Carrie</cp:lastModifiedBy>
  <cp:revision>56</cp:revision>
  <dcterms:created xsi:type="dcterms:W3CDTF">2019-10-14T09:09:27Z</dcterms:created>
  <dcterms:modified xsi:type="dcterms:W3CDTF">2025-08-07T15:42:29Z</dcterms:modified>
</cp:coreProperties>
</file>