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3"/>
  </p:notesMasterIdLst>
  <p:sldIdLst>
    <p:sldId id="262" r:id="rId2"/>
    <p:sldId id="267" r:id="rId3"/>
    <p:sldId id="275" r:id="rId4"/>
    <p:sldId id="269" r:id="rId5"/>
    <p:sldId id="261" r:id="rId6"/>
    <p:sldId id="268" r:id="rId7"/>
    <p:sldId id="270" r:id="rId8"/>
    <p:sldId id="271" r:id="rId9"/>
    <p:sldId id="272" r:id="rId10"/>
    <p:sldId id="276" r:id="rId11"/>
    <p:sldId id="27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BC54"/>
    <a:srgbClr val="00539B"/>
    <a:srgbClr val="0074C8"/>
    <a:srgbClr val="289166"/>
    <a:srgbClr val="056B90"/>
    <a:srgbClr val="08528C"/>
    <a:srgbClr val="DB1564"/>
    <a:srgbClr val="72E6C0"/>
    <a:srgbClr val="12688C"/>
    <a:srgbClr val="00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013F15-0385-4FB5-82DA-8CB0461D92D6}" v="4" dt="2025-06-13T17:37:17.1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1" autoAdjust="0"/>
    <p:restoredTop sz="94660"/>
  </p:normalViewPr>
  <p:slideViewPr>
    <p:cSldViewPr snapToGrid="0">
      <p:cViewPr varScale="1">
        <p:scale>
          <a:sx n="108" d="100"/>
          <a:sy n="108" d="100"/>
        </p:scale>
        <p:origin x="1050"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6EE931-8583-4FD5-9884-4050E78A4C36}"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4DFF2442-ED75-42C7-AC2B-979659A49C92}">
      <dgm:prSet/>
      <dgm:spPr/>
      <dgm:t>
        <a:bodyPr/>
        <a:lstStyle/>
        <a:p>
          <a:r>
            <a:rPr lang="en-US" dirty="0"/>
            <a:t>At THR, at the end of an audit, there is a closeout meeting that occurs. </a:t>
          </a:r>
        </a:p>
      </dgm:t>
    </dgm:pt>
    <dgm:pt modelId="{C48B3EBC-2F9B-4D85-85D6-93276C0C9C26}" type="parTrans" cxnId="{5AC6CD99-24EF-4F93-B08E-ED3185A5F6C3}">
      <dgm:prSet/>
      <dgm:spPr/>
      <dgm:t>
        <a:bodyPr/>
        <a:lstStyle/>
        <a:p>
          <a:endParaRPr lang="en-US"/>
        </a:p>
      </dgm:t>
    </dgm:pt>
    <dgm:pt modelId="{BDBD2A6C-5018-4BE2-8B5B-FE3F053C7A93}" type="sibTrans" cxnId="{5AC6CD99-24EF-4F93-B08E-ED3185A5F6C3}">
      <dgm:prSet/>
      <dgm:spPr/>
      <dgm:t>
        <a:bodyPr/>
        <a:lstStyle/>
        <a:p>
          <a:endParaRPr lang="en-US"/>
        </a:p>
      </dgm:t>
    </dgm:pt>
    <dgm:pt modelId="{FCB3DE3A-1AFA-4ABC-A8D6-BA90D80775BB}">
      <dgm:prSet/>
      <dgm:spPr/>
      <dgm:t>
        <a:bodyPr/>
        <a:lstStyle/>
        <a:p>
          <a:r>
            <a:rPr lang="en-US" dirty="0"/>
            <a:t>The auditor not only meets with the study coordinator and PI to discuss findings, but a written report is presented with any findings. </a:t>
          </a:r>
        </a:p>
      </dgm:t>
    </dgm:pt>
    <dgm:pt modelId="{D6757E90-A67D-4DBB-8246-7200D44CF9CF}" type="parTrans" cxnId="{85AEB500-C8CB-4A9F-8CE5-050136E65028}">
      <dgm:prSet/>
      <dgm:spPr/>
      <dgm:t>
        <a:bodyPr/>
        <a:lstStyle/>
        <a:p>
          <a:endParaRPr lang="en-US"/>
        </a:p>
      </dgm:t>
    </dgm:pt>
    <dgm:pt modelId="{EA523CB8-EE4F-4291-8677-C60FBC33AFAD}" type="sibTrans" cxnId="{85AEB500-C8CB-4A9F-8CE5-050136E65028}">
      <dgm:prSet/>
      <dgm:spPr/>
      <dgm:t>
        <a:bodyPr/>
        <a:lstStyle/>
        <a:p>
          <a:endParaRPr lang="en-US"/>
        </a:p>
      </dgm:t>
    </dgm:pt>
    <dgm:pt modelId="{302DF09B-E05D-4BC2-ACB7-A4981A97BD26}">
      <dgm:prSet/>
      <dgm:spPr/>
      <dgm:t>
        <a:bodyPr/>
        <a:lstStyle/>
        <a:p>
          <a:r>
            <a:rPr lang="en-US" dirty="0"/>
            <a:t>The PI is given an opportunity to respond to the findings and also present a CAPA plan if necessary if any improvements are necessary before the audit is closed.</a:t>
          </a:r>
        </a:p>
      </dgm:t>
    </dgm:pt>
    <dgm:pt modelId="{12B74C1E-B010-4ED0-8D14-768C94FCE796}" type="parTrans" cxnId="{0FEF687A-356C-42EE-BAE4-DCAC298C7BCA}">
      <dgm:prSet/>
      <dgm:spPr/>
      <dgm:t>
        <a:bodyPr/>
        <a:lstStyle/>
        <a:p>
          <a:endParaRPr lang="en-US"/>
        </a:p>
      </dgm:t>
    </dgm:pt>
    <dgm:pt modelId="{C1444151-9738-4ADA-BC3E-16317707DC67}" type="sibTrans" cxnId="{0FEF687A-356C-42EE-BAE4-DCAC298C7BCA}">
      <dgm:prSet/>
      <dgm:spPr/>
      <dgm:t>
        <a:bodyPr/>
        <a:lstStyle/>
        <a:p>
          <a:endParaRPr lang="en-US"/>
        </a:p>
      </dgm:t>
    </dgm:pt>
    <dgm:pt modelId="{1380E0F8-D5ED-4769-ABC7-21BD00329FA7}" type="pres">
      <dgm:prSet presAssocID="{256EE931-8583-4FD5-9884-4050E78A4C36}" presName="vert0" presStyleCnt="0">
        <dgm:presLayoutVars>
          <dgm:dir/>
          <dgm:animOne val="branch"/>
          <dgm:animLvl val="lvl"/>
        </dgm:presLayoutVars>
      </dgm:prSet>
      <dgm:spPr/>
    </dgm:pt>
    <dgm:pt modelId="{05730BA7-9233-4772-A5FA-7318B5690AAB}" type="pres">
      <dgm:prSet presAssocID="{4DFF2442-ED75-42C7-AC2B-979659A49C92}" presName="thickLine" presStyleLbl="alignNode1" presStyleIdx="0" presStyleCnt="3"/>
      <dgm:spPr/>
    </dgm:pt>
    <dgm:pt modelId="{D66B9BCD-F886-4599-8AC5-6AA301D13076}" type="pres">
      <dgm:prSet presAssocID="{4DFF2442-ED75-42C7-AC2B-979659A49C92}" presName="horz1" presStyleCnt="0"/>
      <dgm:spPr/>
    </dgm:pt>
    <dgm:pt modelId="{59012250-721C-4C01-A276-C01B4BD9BFCA}" type="pres">
      <dgm:prSet presAssocID="{4DFF2442-ED75-42C7-AC2B-979659A49C92}" presName="tx1" presStyleLbl="revTx" presStyleIdx="0" presStyleCnt="3"/>
      <dgm:spPr/>
    </dgm:pt>
    <dgm:pt modelId="{77F414E2-AD4C-492E-BA94-40B00C567E89}" type="pres">
      <dgm:prSet presAssocID="{4DFF2442-ED75-42C7-AC2B-979659A49C92}" presName="vert1" presStyleCnt="0"/>
      <dgm:spPr/>
    </dgm:pt>
    <dgm:pt modelId="{82EF7590-FC3F-4742-B15B-AAFBC6DFC4B2}" type="pres">
      <dgm:prSet presAssocID="{FCB3DE3A-1AFA-4ABC-A8D6-BA90D80775BB}" presName="thickLine" presStyleLbl="alignNode1" presStyleIdx="1" presStyleCnt="3"/>
      <dgm:spPr/>
    </dgm:pt>
    <dgm:pt modelId="{B9FA1F90-4EAF-4582-B8E7-8FB9650CDF7D}" type="pres">
      <dgm:prSet presAssocID="{FCB3DE3A-1AFA-4ABC-A8D6-BA90D80775BB}" presName="horz1" presStyleCnt="0"/>
      <dgm:spPr/>
    </dgm:pt>
    <dgm:pt modelId="{31A2B206-B9A0-492A-AB8A-B264450C3DDF}" type="pres">
      <dgm:prSet presAssocID="{FCB3DE3A-1AFA-4ABC-A8D6-BA90D80775BB}" presName="tx1" presStyleLbl="revTx" presStyleIdx="1" presStyleCnt="3"/>
      <dgm:spPr/>
    </dgm:pt>
    <dgm:pt modelId="{45D3AB8A-BA97-4716-9354-B3620E2F08D7}" type="pres">
      <dgm:prSet presAssocID="{FCB3DE3A-1AFA-4ABC-A8D6-BA90D80775BB}" presName="vert1" presStyleCnt="0"/>
      <dgm:spPr/>
    </dgm:pt>
    <dgm:pt modelId="{ED735DC6-9249-4327-9E04-BC7816EEDFD7}" type="pres">
      <dgm:prSet presAssocID="{302DF09B-E05D-4BC2-ACB7-A4981A97BD26}" presName="thickLine" presStyleLbl="alignNode1" presStyleIdx="2" presStyleCnt="3"/>
      <dgm:spPr/>
    </dgm:pt>
    <dgm:pt modelId="{0D042368-042D-4257-8DCC-4168EA52E1E8}" type="pres">
      <dgm:prSet presAssocID="{302DF09B-E05D-4BC2-ACB7-A4981A97BD26}" presName="horz1" presStyleCnt="0"/>
      <dgm:spPr/>
    </dgm:pt>
    <dgm:pt modelId="{CE3880E0-9564-4A9F-BC54-BBA8B7F5B980}" type="pres">
      <dgm:prSet presAssocID="{302DF09B-E05D-4BC2-ACB7-A4981A97BD26}" presName="tx1" presStyleLbl="revTx" presStyleIdx="2" presStyleCnt="3"/>
      <dgm:spPr/>
    </dgm:pt>
    <dgm:pt modelId="{65FE980F-D45E-4591-AC57-50A939839228}" type="pres">
      <dgm:prSet presAssocID="{302DF09B-E05D-4BC2-ACB7-A4981A97BD26}" presName="vert1" presStyleCnt="0"/>
      <dgm:spPr/>
    </dgm:pt>
  </dgm:ptLst>
  <dgm:cxnLst>
    <dgm:cxn modelId="{85AEB500-C8CB-4A9F-8CE5-050136E65028}" srcId="{256EE931-8583-4FD5-9884-4050E78A4C36}" destId="{FCB3DE3A-1AFA-4ABC-A8D6-BA90D80775BB}" srcOrd="1" destOrd="0" parTransId="{D6757E90-A67D-4DBB-8246-7200D44CF9CF}" sibTransId="{EA523CB8-EE4F-4291-8677-C60FBC33AFAD}"/>
    <dgm:cxn modelId="{87894A3B-3B79-4521-AE0D-F7A4AA948263}" type="presOf" srcId="{256EE931-8583-4FD5-9884-4050E78A4C36}" destId="{1380E0F8-D5ED-4769-ABC7-21BD00329FA7}" srcOrd="0" destOrd="0" presId="urn:microsoft.com/office/officeart/2008/layout/LinedList"/>
    <dgm:cxn modelId="{83D77241-E169-4A23-A0DC-E11409088709}" type="presOf" srcId="{302DF09B-E05D-4BC2-ACB7-A4981A97BD26}" destId="{CE3880E0-9564-4A9F-BC54-BBA8B7F5B980}" srcOrd="0" destOrd="0" presId="urn:microsoft.com/office/officeart/2008/layout/LinedList"/>
    <dgm:cxn modelId="{0FEF687A-356C-42EE-BAE4-DCAC298C7BCA}" srcId="{256EE931-8583-4FD5-9884-4050E78A4C36}" destId="{302DF09B-E05D-4BC2-ACB7-A4981A97BD26}" srcOrd="2" destOrd="0" parTransId="{12B74C1E-B010-4ED0-8D14-768C94FCE796}" sibTransId="{C1444151-9738-4ADA-BC3E-16317707DC67}"/>
    <dgm:cxn modelId="{66EFA888-8E63-409A-A63D-81B016625D38}" type="presOf" srcId="{FCB3DE3A-1AFA-4ABC-A8D6-BA90D80775BB}" destId="{31A2B206-B9A0-492A-AB8A-B264450C3DDF}" srcOrd="0" destOrd="0" presId="urn:microsoft.com/office/officeart/2008/layout/LinedList"/>
    <dgm:cxn modelId="{5AC6CD99-24EF-4F93-B08E-ED3185A5F6C3}" srcId="{256EE931-8583-4FD5-9884-4050E78A4C36}" destId="{4DFF2442-ED75-42C7-AC2B-979659A49C92}" srcOrd="0" destOrd="0" parTransId="{C48B3EBC-2F9B-4D85-85D6-93276C0C9C26}" sibTransId="{BDBD2A6C-5018-4BE2-8B5B-FE3F053C7A93}"/>
    <dgm:cxn modelId="{BFB991E5-6468-4AED-990B-00B5E49EEAD4}" type="presOf" srcId="{4DFF2442-ED75-42C7-AC2B-979659A49C92}" destId="{59012250-721C-4C01-A276-C01B4BD9BFCA}" srcOrd="0" destOrd="0" presId="urn:microsoft.com/office/officeart/2008/layout/LinedList"/>
    <dgm:cxn modelId="{55C23F07-3D98-4184-9715-864DDEA36C30}" type="presParOf" srcId="{1380E0F8-D5ED-4769-ABC7-21BD00329FA7}" destId="{05730BA7-9233-4772-A5FA-7318B5690AAB}" srcOrd="0" destOrd="0" presId="urn:microsoft.com/office/officeart/2008/layout/LinedList"/>
    <dgm:cxn modelId="{37A7A89F-8896-422E-BE39-B74B957035B1}" type="presParOf" srcId="{1380E0F8-D5ED-4769-ABC7-21BD00329FA7}" destId="{D66B9BCD-F886-4599-8AC5-6AA301D13076}" srcOrd="1" destOrd="0" presId="urn:microsoft.com/office/officeart/2008/layout/LinedList"/>
    <dgm:cxn modelId="{8B8ABAB5-2885-42BC-80F1-5797F770B2D3}" type="presParOf" srcId="{D66B9BCD-F886-4599-8AC5-6AA301D13076}" destId="{59012250-721C-4C01-A276-C01B4BD9BFCA}" srcOrd="0" destOrd="0" presId="urn:microsoft.com/office/officeart/2008/layout/LinedList"/>
    <dgm:cxn modelId="{00786934-F622-43E7-AF69-CDBC8DEB3CEB}" type="presParOf" srcId="{D66B9BCD-F886-4599-8AC5-6AA301D13076}" destId="{77F414E2-AD4C-492E-BA94-40B00C567E89}" srcOrd="1" destOrd="0" presId="urn:microsoft.com/office/officeart/2008/layout/LinedList"/>
    <dgm:cxn modelId="{ECF7ECCF-8CD7-45C9-A679-79273453356D}" type="presParOf" srcId="{1380E0F8-D5ED-4769-ABC7-21BD00329FA7}" destId="{82EF7590-FC3F-4742-B15B-AAFBC6DFC4B2}" srcOrd="2" destOrd="0" presId="urn:microsoft.com/office/officeart/2008/layout/LinedList"/>
    <dgm:cxn modelId="{3333E915-A9BD-48BE-87ED-855B339823A1}" type="presParOf" srcId="{1380E0F8-D5ED-4769-ABC7-21BD00329FA7}" destId="{B9FA1F90-4EAF-4582-B8E7-8FB9650CDF7D}" srcOrd="3" destOrd="0" presId="urn:microsoft.com/office/officeart/2008/layout/LinedList"/>
    <dgm:cxn modelId="{9430653E-E7C5-4108-85AB-790655425F1E}" type="presParOf" srcId="{B9FA1F90-4EAF-4582-B8E7-8FB9650CDF7D}" destId="{31A2B206-B9A0-492A-AB8A-B264450C3DDF}" srcOrd="0" destOrd="0" presId="urn:microsoft.com/office/officeart/2008/layout/LinedList"/>
    <dgm:cxn modelId="{8B3B5959-217A-465D-A768-92FFDD02D309}" type="presParOf" srcId="{B9FA1F90-4EAF-4582-B8E7-8FB9650CDF7D}" destId="{45D3AB8A-BA97-4716-9354-B3620E2F08D7}" srcOrd="1" destOrd="0" presId="urn:microsoft.com/office/officeart/2008/layout/LinedList"/>
    <dgm:cxn modelId="{56DBD9B6-A45C-4CF9-950B-40BCBD5481AD}" type="presParOf" srcId="{1380E0F8-D5ED-4769-ABC7-21BD00329FA7}" destId="{ED735DC6-9249-4327-9E04-BC7816EEDFD7}" srcOrd="4" destOrd="0" presId="urn:microsoft.com/office/officeart/2008/layout/LinedList"/>
    <dgm:cxn modelId="{CBD611F5-DED8-4679-9359-99D27BA50D2F}" type="presParOf" srcId="{1380E0F8-D5ED-4769-ABC7-21BD00329FA7}" destId="{0D042368-042D-4257-8DCC-4168EA52E1E8}" srcOrd="5" destOrd="0" presId="urn:microsoft.com/office/officeart/2008/layout/LinedList"/>
    <dgm:cxn modelId="{9E1FD436-6B7E-40E1-8B05-6009D78E98BF}" type="presParOf" srcId="{0D042368-042D-4257-8DCC-4168EA52E1E8}" destId="{CE3880E0-9564-4A9F-BC54-BBA8B7F5B980}" srcOrd="0" destOrd="0" presId="urn:microsoft.com/office/officeart/2008/layout/LinedList"/>
    <dgm:cxn modelId="{5FC8075D-2FA8-4E7B-9BFC-39EFF28E3C96}" type="presParOf" srcId="{0D042368-042D-4257-8DCC-4168EA52E1E8}" destId="{65FE980F-D45E-4591-AC57-50A93983922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AFEE02-EF91-4C93-BAFF-BCF913A6954F}" type="doc">
      <dgm:prSet loTypeId="urn:microsoft.com/office/officeart/2018/2/layout/IconCircleList" loCatId="icon" qsTypeId="urn:microsoft.com/office/officeart/2005/8/quickstyle/simple1" qsCatId="simple" csTypeId="urn:microsoft.com/office/officeart/2005/8/colors/accent2_2" csCatId="accent2" phldr="1"/>
      <dgm:spPr/>
      <dgm:t>
        <a:bodyPr/>
        <a:lstStyle/>
        <a:p>
          <a:endParaRPr lang="en-US"/>
        </a:p>
      </dgm:t>
    </dgm:pt>
    <dgm:pt modelId="{CF992933-53BF-4496-A23D-A20DF8A83689}">
      <dgm:prSet/>
      <dgm:spPr/>
      <dgm:t>
        <a:bodyPr/>
        <a:lstStyle/>
        <a:p>
          <a:r>
            <a:rPr lang="en-US" dirty="0"/>
            <a:t>In conducting clinical research, it is imperative that </a:t>
          </a:r>
          <a:r>
            <a:rPr lang="en-US" b="1" dirty="0"/>
            <a:t>Quality Assurance</a:t>
          </a:r>
          <a:r>
            <a:rPr lang="en-US" dirty="0"/>
            <a:t> and </a:t>
          </a:r>
          <a:r>
            <a:rPr lang="en-US" b="1" dirty="0"/>
            <a:t>Quality Control </a:t>
          </a:r>
          <a:r>
            <a:rPr lang="en-US" dirty="0"/>
            <a:t>be maintained in a clinical trial. How would these be defined?</a:t>
          </a:r>
        </a:p>
      </dgm:t>
    </dgm:pt>
    <dgm:pt modelId="{98CAC150-6513-4EF8-8226-4D2EC2F6BC89}" type="parTrans" cxnId="{86646AC1-E846-42FC-97E6-F6FC2D980861}">
      <dgm:prSet/>
      <dgm:spPr/>
      <dgm:t>
        <a:bodyPr/>
        <a:lstStyle/>
        <a:p>
          <a:endParaRPr lang="en-US"/>
        </a:p>
      </dgm:t>
    </dgm:pt>
    <dgm:pt modelId="{55851A0E-2FA9-4430-AA48-D920F826441D}" type="sibTrans" cxnId="{86646AC1-E846-42FC-97E6-F6FC2D980861}">
      <dgm:prSet/>
      <dgm:spPr/>
      <dgm:t>
        <a:bodyPr/>
        <a:lstStyle/>
        <a:p>
          <a:endParaRPr lang="en-US"/>
        </a:p>
      </dgm:t>
    </dgm:pt>
    <dgm:pt modelId="{835E9CB5-B8A4-4059-A809-B9D807ED26D5}">
      <dgm:prSet/>
      <dgm:spPr/>
      <dgm:t>
        <a:bodyPr/>
        <a:lstStyle/>
        <a:p>
          <a:r>
            <a:rPr lang="en-US" b="1" dirty="0"/>
            <a:t>Quality Assurance</a:t>
          </a:r>
          <a:r>
            <a:rPr lang="en-US" dirty="0"/>
            <a:t>: a process of ensuring trials are conducted according to established protocols, Good Clinical Practice(GCP) guidelines, and regulatory requirements.</a:t>
          </a:r>
        </a:p>
      </dgm:t>
    </dgm:pt>
    <dgm:pt modelId="{07B11E6A-E042-4B8D-98AE-3BFA70BD2E43}" type="parTrans" cxnId="{196BF821-1B2E-4E14-97F9-624AB0ECF2EA}">
      <dgm:prSet/>
      <dgm:spPr/>
      <dgm:t>
        <a:bodyPr/>
        <a:lstStyle/>
        <a:p>
          <a:endParaRPr lang="en-US"/>
        </a:p>
      </dgm:t>
    </dgm:pt>
    <dgm:pt modelId="{0469BA14-DE49-4FF0-AA7E-0404D90496A7}" type="sibTrans" cxnId="{196BF821-1B2E-4E14-97F9-624AB0ECF2EA}">
      <dgm:prSet/>
      <dgm:spPr/>
      <dgm:t>
        <a:bodyPr/>
        <a:lstStyle/>
        <a:p>
          <a:endParaRPr lang="en-US"/>
        </a:p>
      </dgm:t>
    </dgm:pt>
    <dgm:pt modelId="{5E6CB285-3220-4144-9D76-77B7A52A585A}">
      <dgm:prSet/>
      <dgm:spPr/>
      <dgm:t>
        <a:bodyPr/>
        <a:lstStyle/>
        <a:p>
          <a:r>
            <a:rPr lang="en-US" b="1" dirty="0"/>
            <a:t>Quality Control</a:t>
          </a:r>
          <a:r>
            <a:rPr lang="en-US" dirty="0"/>
            <a:t>: a process of ensuring the accuracy, reliability, integrity of data, with the goal of protecting human subjects and maintaining regulatory compliance.</a:t>
          </a:r>
        </a:p>
      </dgm:t>
    </dgm:pt>
    <dgm:pt modelId="{A859434E-B345-428F-A9B8-1262177D1001}" type="parTrans" cxnId="{6DE07F36-CD7C-40DA-8CB7-24172637CEB3}">
      <dgm:prSet/>
      <dgm:spPr/>
      <dgm:t>
        <a:bodyPr/>
        <a:lstStyle/>
        <a:p>
          <a:endParaRPr lang="en-US"/>
        </a:p>
      </dgm:t>
    </dgm:pt>
    <dgm:pt modelId="{C2CBE799-63A8-40D6-A3FC-4730FD88728A}" type="sibTrans" cxnId="{6DE07F36-CD7C-40DA-8CB7-24172637CEB3}">
      <dgm:prSet/>
      <dgm:spPr/>
      <dgm:t>
        <a:bodyPr/>
        <a:lstStyle/>
        <a:p>
          <a:endParaRPr lang="en-US"/>
        </a:p>
      </dgm:t>
    </dgm:pt>
    <dgm:pt modelId="{4032C04D-5BCB-4ABD-904C-74F03883564D}">
      <dgm:prSet/>
      <dgm:spPr/>
      <dgm:t>
        <a:bodyPr/>
        <a:lstStyle/>
        <a:p>
          <a:r>
            <a:rPr lang="en-US" dirty="0"/>
            <a:t>Per Federal and International guidelines, the sponsor(be that industry or Investigator initiated)  is responsible for establishing, implementing and maintaining appropriate quality assurance and quality control processes and documented procedures to ensure that trials are conducted, and data are generated, recorded and reported in compliance with the protocol, GCP and the applicable regulatory requirement(s), however everyone participating in the project is key to maintaining the integrity of the trial.</a:t>
          </a:r>
        </a:p>
      </dgm:t>
    </dgm:pt>
    <dgm:pt modelId="{A931407A-60B7-46F2-911C-8E579678C00A}" type="parTrans" cxnId="{DE0530BC-C4DB-43AE-A53A-F0280A5BC96E}">
      <dgm:prSet/>
      <dgm:spPr/>
      <dgm:t>
        <a:bodyPr/>
        <a:lstStyle/>
        <a:p>
          <a:endParaRPr lang="en-US"/>
        </a:p>
      </dgm:t>
    </dgm:pt>
    <dgm:pt modelId="{1026EAB1-F8CA-4898-BDC2-6552A5A58310}" type="sibTrans" cxnId="{DE0530BC-C4DB-43AE-A53A-F0280A5BC96E}">
      <dgm:prSet/>
      <dgm:spPr/>
      <dgm:t>
        <a:bodyPr/>
        <a:lstStyle/>
        <a:p>
          <a:endParaRPr lang="en-US"/>
        </a:p>
      </dgm:t>
    </dgm:pt>
    <dgm:pt modelId="{57ED161C-61A9-4D45-9661-33A000237F30}" type="pres">
      <dgm:prSet presAssocID="{05AFEE02-EF91-4C93-BAFF-BCF913A6954F}" presName="root" presStyleCnt="0">
        <dgm:presLayoutVars>
          <dgm:dir/>
          <dgm:resizeHandles val="exact"/>
        </dgm:presLayoutVars>
      </dgm:prSet>
      <dgm:spPr/>
    </dgm:pt>
    <dgm:pt modelId="{A0CD8E97-4147-47F3-B444-93482DAEAA85}" type="pres">
      <dgm:prSet presAssocID="{05AFEE02-EF91-4C93-BAFF-BCF913A6954F}" presName="container" presStyleCnt="0">
        <dgm:presLayoutVars>
          <dgm:dir/>
          <dgm:resizeHandles val="exact"/>
        </dgm:presLayoutVars>
      </dgm:prSet>
      <dgm:spPr/>
    </dgm:pt>
    <dgm:pt modelId="{EB527736-5286-4B31-A02D-92338F079B4D}" type="pres">
      <dgm:prSet presAssocID="{CF992933-53BF-4496-A23D-A20DF8A83689}" presName="compNode" presStyleCnt="0"/>
      <dgm:spPr/>
    </dgm:pt>
    <dgm:pt modelId="{1A4B74B3-FE3A-418C-BBAB-1F0CEBB74C77}" type="pres">
      <dgm:prSet presAssocID="{CF992933-53BF-4496-A23D-A20DF8A83689}" presName="iconBgRect" presStyleLbl="bgShp" presStyleIdx="0" presStyleCnt="4"/>
      <dgm:spPr/>
    </dgm:pt>
    <dgm:pt modelId="{57BEAAB3-613C-4B6F-8039-A107454AEC5B}" type="pres">
      <dgm:prSet presAssocID="{CF992933-53BF-4496-A23D-A20DF8A8368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0062E811-7DE6-4AD0-8069-C00E23B023D8}" type="pres">
      <dgm:prSet presAssocID="{CF992933-53BF-4496-A23D-A20DF8A83689}" presName="spaceRect" presStyleCnt="0"/>
      <dgm:spPr/>
    </dgm:pt>
    <dgm:pt modelId="{68CE1E90-1F37-46F4-B225-4AD5DAF06094}" type="pres">
      <dgm:prSet presAssocID="{CF992933-53BF-4496-A23D-A20DF8A83689}" presName="textRect" presStyleLbl="revTx" presStyleIdx="0" presStyleCnt="4">
        <dgm:presLayoutVars>
          <dgm:chMax val="1"/>
          <dgm:chPref val="1"/>
        </dgm:presLayoutVars>
      </dgm:prSet>
      <dgm:spPr/>
    </dgm:pt>
    <dgm:pt modelId="{BEEE2964-1635-4085-BF7F-35078401C73C}" type="pres">
      <dgm:prSet presAssocID="{55851A0E-2FA9-4430-AA48-D920F826441D}" presName="sibTrans" presStyleLbl="sibTrans2D1" presStyleIdx="0" presStyleCnt="0"/>
      <dgm:spPr/>
    </dgm:pt>
    <dgm:pt modelId="{93496A5A-6B2F-4DEF-93B4-88E14DC0EA5B}" type="pres">
      <dgm:prSet presAssocID="{835E9CB5-B8A4-4059-A809-B9D807ED26D5}" presName="compNode" presStyleCnt="0"/>
      <dgm:spPr/>
    </dgm:pt>
    <dgm:pt modelId="{9C9EAD4C-9ACE-46DD-B0A3-E4378125A158}" type="pres">
      <dgm:prSet presAssocID="{835E9CB5-B8A4-4059-A809-B9D807ED26D5}" presName="iconBgRect" presStyleLbl="bgShp" presStyleIdx="1" presStyleCnt="4"/>
      <dgm:spPr/>
    </dgm:pt>
    <dgm:pt modelId="{F25F0827-5CCC-4463-BB3D-FEE333B1AA4D}" type="pres">
      <dgm:prSet presAssocID="{835E9CB5-B8A4-4059-A809-B9D807ED26D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ibbon"/>
        </a:ext>
      </dgm:extLst>
    </dgm:pt>
    <dgm:pt modelId="{C10994C8-6565-4CC8-B139-CC648DEF86A4}" type="pres">
      <dgm:prSet presAssocID="{835E9CB5-B8A4-4059-A809-B9D807ED26D5}" presName="spaceRect" presStyleCnt="0"/>
      <dgm:spPr/>
    </dgm:pt>
    <dgm:pt modelId="{6C75FE9F-5234-4E59-9997-F4CAE9ED5309}" type="pres">
      <dgm:prSet presAssocID="{835E9CB5-B8A4-4059-A809-B9D807ED26D5}" presName="textRect" presStyleLbl="revTx" presStyleIdx="1" presStyleCnt="4">
        <dgm:presLayoutVars>
          <dgm:chMax val="1"/>
          <dgm:chPref val="1"/>
        </dgm:presLayoutVars>
      </dgm:prSet>
      <dgm:spPr/>
    </dgm:pt>
    <dgm:pt modelId="{24C3D32E-9E55-467E-BB18-21ED1A689C6E}" type="pres">
      <dgm:prSet presAssocID="{0469BA14-DE49-4FF0-AA7E-0404D90496A7}" presName="sibTrans" presStyleLbl="sibTrans2D1" presStyleIdx="0" presStyleCnt="0"/>
      <dgm:spPr/>
    </dgm:pt>
    <dgm:pt modelId="{BF1F46CA-6A15-4482-BEC3-6EAC7DCEBE4E}" type="pres">
      <dgm:prSet presAssocID="{5E6CB285-3220-4144-9D76-77B7A52A585A}" presName="compNode" presStyleCnt="0"/>
      <dgm:spPr/>
    </dgm:pt>
    <dgm:pt modelId="{7CE0EB65-A3AE-471D-A15C-3BB02B083A1E}" type="pres">
      <dgm:prSet presAssocID="{5E6CB285-3220-4144-9D76-77B7A52A585A}" presName="iconBgRect" presStyleLbl="bgShp" presStyleIdx="2" presStyleCnt="4"/>
      <dgm:spPr/>
    </dgm:pt>
    <dgm:pt modelId="{A4E0CA0C-1FA8-4E31-BCA5-DBAD0B4AA51A}" type="pres">
      <dgm:prSet presAssocID="{5E6CB285-3220-4144-9D76-77B7A52A585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08E4544F-D932-48DC-8442-886576883214}" type="pres">
      <dgm:prSet presAssocID="{5E6CB285-3220-4144-9D76-77B7A52A585A}" presName="spaceRect" presStyleCnt="0"/>
      <dgm:spPr/>
    </dgm:pt>
    <dgm:pt modelId="{1D6855AA-B60F-44A7-8EFC-B04B75BCA65F}" type="pres">
      <dgm:prSet presAssocID="{5E6CB285-3220-4144-9D76-77B7A52A585A}" presName="textRect" presStyleLbl="revTx" presStyleIdx="2" presStyleCnt="4">
        <dgm:presLayoutVars>
          <dgm:chMax val="1"/>
          <dgm:chPref val="1"/>
        </dgm:presLayoutVars>
      </dgm:prSet>
      <dgm:spPr/>
    </dgm:pt>
    <dgm:pt modelId="{34199002-ADAE-487C-9AF9-4001AA274EF5}" type="pres">
      <dgm:prSet presAssocID="{C2CBE799-63A8-40D6-A3FC-4730FD88728A}" presName="sibTrans" presStyleLbl="sibTrans2D1" presStyleIdx="0" presStyleCnt="0"/>
      <dgm:spPr/>
    </dgm:pt>
    <dgm:pt modelId="{E9EC75AD-1DAE-4604-97AE-ED0D3A646CBB}" type="pres">
      <dgm:prSet presAssocID="{4032C04D-5BCB-4ABD-904C-74F03883564D}" presName="compNode" presStyleCnt="0"/>
      <dgm:spPr/>
    </dgm:pt>
    <dgm:pt modelId="{8F43760B-783E-443D-8D82-12C816AE46AE}" type="pres">
      <dgm:prSet presAssocID="{4032C04D-5BCB-4ABD-904C-74F03883564D}" presName="iconBgRect" presStyleLbl="bgShp" presStyleIdx="3" presStyleCnt="4"/>
      <dgm:spPr/>
    </dgm:pt>
    <dgm:pt modelId="{5D73ED53-E2F3-4F3E-BA64-9F913500440F}" type="pres">
      <dgm:prSet presAssocID="{4032C04D-5BCB-4ABD-904C-74F03883564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eting"/>
        </a:ext>
      </dgm:extLst>
    </dgm:pt>
    <dgm:pt modelId="{78CB96B2-B857-4CD9-9D78-453FA270028E}" type="pres">
      <dgm:prSet presAssocID="{4032C04D-5BCB-4ABD-904C-74F03883564D}" presName="spaceRect" presStyleCnt="0"/>
      <dgm:spPr/>
    </dgm:pt>
    <dgm:pt modelId="{28D5D3CC-4263-42EE-B798-013C6B508BAA}" type="pres">
      <dgm:prSet presAssocID="{4032C04D-5BCB-4ABD-904C-74F03883564D}" presName="textRect" presStyleLbl="revTx" presStyleIdx="3" presStyleCnt="4">
        <dgm:presLayoutVars>
          <dgm:chMax val="1"/>
          <dgm:chPref val="1"/>
        </dgm:presLayoutVars>
      </dgm:prSet>
      <dgm:spPr/>
    </dgm:pt>
  </dgm:ptLst>
  <dgm:cxnLst>
    <dgm:cxn modelId="{D5CE1315-CB92-483E-A30F-0F557EB6B586}" type="presOf" srcId="{C2CBE799-63A8-40D6-A3FC-4730FD88728A}" destId="{34199002-ADAE-487C-9AF9-4001AA274EF5}" srcOrd="0" destOrd="0" presId="urn:microsoft.com/office/officeart/2018/2/layout/IconCircleList"/>
    <dgm:cxn modelId="{196BF821-1B2E-4E14-97F9-624AB0ECF2EA}" srcId="{05AFEE02-EF91-4C93-BAFF-BCF913A6954F}" destId="{835E9CB5-B8A4-4059-A809-B9D807ED26D5}" srcOrd="1" destOrd="0" parTransId="{07B11E6A-E042-4B8D-98AE-3BFA70BD2E43}" sibTransId="{0469BA14-DE49-4FF0-AA7E-0404D90496A7}"/>
    <dgm:cxn modelId="{6DE07F36-CD7C-40DA-8CB7-24172637CEB3}" srcId="{05AFEE02-EF91-4C93-BAFF-BCF913A6954F}" destId="{5E6CB285-3220-4144-9D76-77B7A52A585A}" srcOrd="2" destOrd="0" parTransId="{A859434E-B345-428F-A9B8-1262177D1001}" sibTransId="{C2CBE799-63A8-40D6-A3FC-4730FD88728A}"/>
    <dgm:cxn modelId="{D4CAAD37-CD06-489F-8986-7A6FCC3AE356}" type="presOf" srcId="{4032C04D-5BCB-4ABD-904C-74F03883564D}" destId="{28D5D3CC-4263-42EE-B798-013C6B508BAA}" srcOrd="0" destOrd="0" presId="urn:microsoft.com/office/officeart/2018/2/layout/IconCircleList"/>
    <dgm:cxn modelId="{F858A94B-2AAA-4455-9A7B-F174568557AC}" type="presOf" srcId="{05AFEE02-EF91-4C93-BAFF-BCF913A6954F}" destId="{57ED161C-61A9-4D45-9661-33A000237F30}" srcOrd="0" destOrd="0" presId="urn:microsoft.com/office/officeart/2018/2/layout/IconCircleList"/>
    <dgm:cxn modelId="{C8AECB59-E980-49BD-8595-64D4D3D6F7E2}" type="presOf" srcId="{0469BA14-DE49-4FF0-AA7E-0404D90496A7}" destId="{24C3D32E-9E55-467E-BB18-21ED1A689C6E}" srcOrd="0" destOrd="0" presId="urn:microsoft.com/office/officeart/2018/2/layout/IconCircleList"/>
    <dgm:cxn modelId="{764D9483-0D54-4296-9183-ED2E10F9DD13}" type="presOf" srcId="{CF992933-53BF-4496-A23D-A20DF8A83689}" destId="{68CE1E90-1F37-46F4-B225-4AD5DAF06094}" srcOrd="0" destOrd="0" presId="urn:microsoft.com/office/officeart/2018/2/layout/IconCircleList"/>
    <dgm:cxn modelId="{A4A10785-B2D4-4DD8-A726-DA92CB843C8F}" type="presOf" srcId="{55851A0E-2FA9-4430-AA48-D920F826441D}" destId="{BEEE2964-1635-4085-BF7F-35078401C73C}" srcOrd="0" destOrd="0" presId="urn:microsoft.com/office/officeart/2018/2/layout/IconCircleList"/>
    <dgm:cxn modelId="{DE0530BC-C4DB-43AE-A53A-F0280A5BC96E}" srcId="{05AFEE02-EF91-4C93-BAFF-BCF913A6954F}" destId="{4032C04D-5BCB-4ABD-904C-74F03883564D}" srcOrd="3" destOrd="0" parTransId="{A931407A-60B7-46F2-911C-8E579678C00A}" sibTransId="{1026EAB1-F8CA-4898-BDC2-6552A5A58310}"/>
    <dgm:cxn modelId="{AB5392BF-4B87-4978-A41F-5A6C28CD5D20}" type="presOf" srcId="{5E6CB285-3220-4144-9D76-77B7A52A585A}" destId="{1D6855AA-B60F-44A7-8EFC-B04B75BCA65F}" srcOrd="0" destOrd="0" presId="urn:microsoft.com/office/officeart/2018/2/layout/IconCircleList"/>
    <dgm:cxn modelId="{86646AC1-E846-42FC-97E6-F6FC2D980861}" srcId="{05AFEE02-EF91-4C93-BAFF-BCF913A6954F}" destId="{CF992933-53BF-4496-A23D-A20DF8A83689}" srcOrd="0" destOrd="0" parTransId="{98CAC150-6513-4EF8-8226-4D2EC2F6BC89}" sibTransId="{55851A0E-2FA9-4430-AA48-D920F826441D}"/>
    <dgm:cxn modelId="{CC0B41FD-AB69-4F6A-9C08-62B09FE37FF5}" type="presOf" srcId="{835E9CB5-B8A4-4059-A809-B9D807ED26D5}" destId="{6C75FE9F-5234-4E59-9997-F4CAE9ED5309}" srcOrd="0" destOrd="0" presId="urn:microsoft.com/office/officeart/2018/2/layout/IconCircleList"/>
    <dgm:cxn modelId="{3B602285-98CD-42D6-B9CA-C690EC784CD3}" type="presParOf" srcId="{57ED161C-61A9-4D45-9661-33A000237F30}" destId="{A0CD8E97-4147-47F3-B444-93482DAEAA85}" srcOrd="0" destOrd="0" presId="urn:microsoft.com/office/officeart/2018/2/layout/IconCircleList"/>
    <dgm:cxn modelId="{28F2BBC0-5079-4D5D-B889-19BCD1CEB71A}" type="presParOf" srcId="{A0CD8E97-4147-47F3-B444-93482DAEAA85}" destId="{EB527736-5286-4B31-A02D-92338F079B4D}" srcOrd="0" destOrd="0" presId="urn:microsoft.com/office/officeart/2018/2/layout/IconCircleList"/>
    <dgm:cxn modelId="{B64B2AB7-0374-42C6-8932-2B01C6AB16A4}" type="presParOf" srcId="{EB527736-5286-4B31-A02D-92338F079B4D}" destId="{1A4B74B3-FE3A-418C-BBAB-1F0CEBB74C77}" srcOrd="0" destOrd="0" presId="urn:microsoft.com/office/officeart/2018/2/layout/IconCircleList"/>
    <dgm:cxn modelId="{0C3D832F-69B9-411B-9593-A88FF9BD5E17}" type="presParOf" srcId="{EB527736-5286-4B31-A02D-92338F079B4D}" destId="{57BEAAB3-613C-4B6F-8039-A107454AEC5B}" srcOrd="1" destOrd="0" presId="urn:microsoft.com/office/officeart/2018/2/layout/IconCircleList"/>
    <dgm:cxn modelId="{3E6B91F4-0829-4D85-86C5-0B1A9273242C}" type="presParOf" srcId="{EB527736-5286-4B31-A02D-92338F079B4D}" destId="{0062E811-7DE6-4AD0-8069-C00E23B023D8}" srcOrd="2" destOrd="0" presId="urn:microsoft.com/office/officeart/2018/2/layout/IconCircleList"/>
    <dgm:cxn modelId="{3121D603-3D3F-400E-8FC1-66CDD0464D3A}" type="presParOf" srcId="{EB527736-5286-4B31-A02D-92338F079B4D}" destId="{68CE1E90-1F37-46F4-B225-4AD5DAF06094}" srcOrd="3" destOrd="0" presId="urn:microsoft.com/office/officeart/2018/2/layout/IconCircleList"/>
    <dgm:cxn modelId="{D3875BD7-A1CF-47FE-A42B-1035E9087D23}" type="presParOf" srcId="{A0CD8E97-4147-47F3-B444-93482DAEAA85}" destId="{BEEE2964-1635-4085-BF7F-35078401C73C}" srcOrd="1" destOrd="0" presId="urn:microsoft.com/office/officeart/2018/2/layout/IconCircleList"/>
    <dgm:cxn modelId="{9B0832CF-9F92-4234-A00B-E2E87527C02F}" type="presParOf" srcId="{A0CD8E97-4147-47F3-B444-93482DAEAA85}" destId="{93496A5A-6B2F-4DEF-93B4-88E14DC0EA5B}" srcOrd="2" destOrd="0" presId="urn:microsoft.com/office/officeart/2018/2/layout/IconCircleList"/>
    <dgm:cxn modelId="{2874B007-597D-479C-BF2F-208B844208C5}" type="presParOf" srcId="{93496A5A-6B2F-4DEF-93B4-88E14DC0EA5B}" destId="{9C9EAD4C-9ACE-46DD-B0A3-E4378125A158}" srcOrd="0" destOrd="0" presId="urn:microsoft.com/office/officeart/2018/2/layout/IconCircleList"/>
    <dgm:cxn modelId="{6A95A7DF-61DE-4C6A-8A47-864CBF76950B}" type="presParOf" srcId="{93496A5A-6B2F-4DEF-93B4-88E14DC0EA5B}" destId="{F25F0827-5CCC-4463-BB3D-FEE333B1AA4D}" srcOrd="1" destOrd="0" presId="urn:microsoft.com/office/officeart/2018/2/layout/IconCircleList"/>
    <dgm:cxn modelId="{706B5F1D-1700-4785-BE30-BCD5F4730896}" type="presParOf" srcId="{93496A5A-6B2F-4DEF-93B4-88E14DC0EA5B}" destId="{C10994C8-6565-4CC8-B139-CC648DEF86A4}" srcOrd="2" destOrd="0" presId="urn:microsoft.com/office/officeart/2018/2/layout/IconCircleList"/>
    <dgm:cxn modelId="{FB1715C6-377F-466F-965F-65CA796114CB}" type="presParOf" srcId="{93496A5A-6B2F-4DEF-93B4-88E14DC0EA5B}" destId="{6C75FE9F-5234-4E59-9997-F4CAE9ED5309}" srcOrd="3" destOrd="0" presId="urn:microsoft.com/office/officeart/2018/2/layout/IconCircleList"/>
    <dgm:cxn modelId="{7E695196-5D30-4596-B931-C11D0EA95A12}" type="presParOf" srcId="{A0CD8E97-4147-47F3-B444-93482DAEAA85}" destId="{24C3D32E-9E55-467E-BB18-21ED1A689C6E}" srcOrd="3" destOrd="0" presId="urn:microsoft.com/office/officeart/2018/2/layout/IconCircleList"/>
    <dgm:cxn modelId="{B8362733-C657-4947-A2B3-D449699C1820}" type="presParOf" srcId="{A0CD8E97-4147-47F3-B444-93482DAEAA85}" destId="{BF1F46CA-6A15-4482-BEC3-6EAC7DCEBE4E}" srcOrd="4" destOrd="0" presId="urn:microsoft.com/office/officeart/2018/2/layout/IconCircleList"/>
    <dgm:cxn modelId="{962B37C3-5BD2-436C-9EFA-E135CC696612}" type="presParOf" srcId="{BF1F46CA-6A15-4482-BEC3-6EAC7DCEBE4E}" destId="{7CE0EB65-A3AE-471D-A15C-3BB02B083A1E}" srcOrd="0" destOrd="0" presId="urn:microsoft.com/office/officeart/2018/2/layout/IconCircleList"/>
    <dgm:cxn modelId="{2C518833-8F75-4F9F-8845-7347ED027D10}" type="presParOf" srcId="{BF1F46CA-6A15-4482-BEC3-6EAC7DCEBE4E}" destId="{A4E0CA0C-1FA8-4E31-BCA5-DBAD0B4AA51A}" srcOrd="1" destOrd="0" presId="urn:microsoft.com/office/officeart/2018/2/layout/IconCircleList"/>
    <dgm:cxn modelId="{794909B8-01EE-4A2E-B401-07A6E3319D3C}" type="presParOf" srcId="{BF1F46CA-6A15-4482-BEC3-6EAC7DCEBE4E}" destId="{08E4544F-D932-48DC-8442-886576883214}" srcOrd="2" destOrd="0" presId="urn:microsoft.com/office/officeart/2018/2/layout/IconCircleList"/>
    <dgm:cxn modelId="{ABC4EAD2-FA4F-4E14-96E8-EB2B81D69A41}" type="presParOf" srcId="{BF1F46CA-6A15-4482-BEC3-6EAC7DCEBE4E}" destId="{1D6855AA-B60F-44A7-8EFC-B04B75BCA65F}" srcOrd="3" destOrd="0" presId="urn:microsoft.com/office/officeart/2018/2/layout/IconCircleList"/>
    <dgm:cxn modelId="{079E59B0-3CFD-4A10-86A1-A9E4090949DB}" type="presParOf" srcId="{A0CD8E97-4147-47F3-B444-93482DAEAA85}" destId="{34199002-ADAE-487C-9AF9-4001AA274EF5}" srcOrd="5" destOrd="0" presId="urn:microsoft.com/office/officeart/2018/2/layout/IconCircleList"/>
    <dgm:cxn modelId="{555C80CA-7554-487F-9948-E612ABDE4E4A}" type="presParOf" srcId="{A0CD8E97-4147-47F3-B444-93482DAEAA85}" destId="{E9EC75AD-1DAE-4604-97AE-ED0D3A646CBB}" srcOrd="6" destOrd="0" presId="urn:microsoft.com/office/officeart/2018/2/layout/IconCircleList"/>
    <dgm:cxn modelId="{F07395FC-1518-4EAC-9CC9-35E06750C61A}" type="presParOf" srcId="{E9EC75AD-1DAE-4604-97AE-ED0D3A646CBB}" destId="{8F43760B-783E-443D-8D82-12C816AE46AE}" srcOrd="0" destOrd="0" presId="urn:microsoft.com/office/officeart/2018/2/layout/IconCircleList"/>
    <dgm:cxn modelId="{64985734-D3F3-4033-9F3C-54836E3413D1}" type="presParOf" srcId="{E9EC75AD-1DAE-4604-97AE-ED0D3A646CBB}" destId="{5D73ED53-E2F3-4F3E-BA64-9F913500440F}" srcOrd="1" destOrd="0" presId="urn:microsoft.com/office/officeart/2018/2/layout/IconCircleList"/>
    <dgm:cxn modelId="{7D33B5C2-BC71-4BA7-96B8-F761B8BEC9F0}" type="presParOf" srcId="{E9EC75AD-1DAE-4604-97AE-ED0D3A646CBB}" destId="{78CB96B2-B857-4CD9-9D78-453FA270028E}" srcOrd="2" destOrd="0" presId="urn:microsoft.com/office/officeart/2018/2/layout/IconCircleList"/>
    <dgm:cxn modelId="{AAEE7D57-5507-47EA-9307-7CA25699AC18}" type="presParOf" srcId="{E9EC75AD-1DAE-4604-97AE-ED0D3A646CBB}" destId="{28D5D3CC-4263-42EE-B798-013C6B508BAA}"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1EDBE4-D20C-4F23-8606-144EF2139D10}" type="doc">
      <dgm:prSet loTypeId="urn:microsoft.com/office/officeart/2005/8/layout/matrix3" loCatId="matrix" qsTypeId="urn:microsoft.com/office/officeart/2005/8/quickstyle/simple1" qsCatId="simple" csTypeId="urn:microsoft.com/office/officeart/2005/8/colors/accent2_2" csCatId="accent2"/>
      <dgm:spPr/>
      <dgm:t>
        <a:bodyPr/>
        <a:lstStyle/>
        <a:p>
          <a:endParaRPr lang="en-US"/>
        </a:p>
      </dgm:t>
    </dgm:pt>
    <dgm:pt modelId="{D7CE22BD-01C6-4B7C-B3E9-D571512B1D6C}">
      <dgm:prSet/>
      <dgm:spPr/>
      <dgm:t>
        <a:bodyPr/>
        <a:lstStyle/>
        <a:p>
          <a:r>
            <a:rPr lang="en-US" dirty="0"/>
            <a:t>Clinical Research Associates (CRAs) most commonly known as “Monitors” are vital members of research teams, serving a key function in monitoring clinical trials.</a:t>
          </a:r>
        </a:p>
      </dgm:t>
    </dgm:pt>
    <dgm:pt modelId="{76AC43B3-B374-4CB1-8982-5C3B16A191FF}" type="parTrans" cxnId="{F384E537-7F27-4DE2-9288-B006C503F48D}">
      <dgm:prSet/>
      <dgm:spPr/>
      <dgm:t>
        <a:bodyPr/>
        <a:lstStyle/>
        <a:p>
          <a:endParaRPr lang="en-US"/>
        </a:p>
      </dgm:t>
    </dgm:pt>
    <dgm:pt modelId="{DCFE4345-45BD-4322-81CC-48EB379E95BA}" type="sibTrans" cxnId="{F384E537-7F27-4DE2-9288-B006C503F48D}">
      <dgm:prSet/>
      <dgm:spPr/>
      <dgm:t>
        <a:bodyPr/>
        <a:lstStyle/>
        <a:p>
          <a:endParaRPr lang="en-US"/>
        </a:p>
      </dgm:t>
    </dgm:pt>
    <dgm:pt modelId="{ED22D790-447A-4E27-B8A2-FF8E4B12B31E}">
      <dgm:prSet/>
      <dgm:spPr/>
      <dgm:t>
        <a:bodyPr/>
        <a:lstStyle/>
        <a:p>
          <a:r>
            <a:rPr lang="en-US" dirty="0"/>
            <a:t>A CRA acts as a link between a study Sponsor or a Clinical Research Organization (CRO) and the study sites. </a:t>
          </a:r>
        </a:p>
      </dgm:t>
    </dgm:pt>
    <dgm:pt modelId="{4EE9F40F-29CC-47B3-981E-3205261F117F}" type="parTrans" cxnId="{2B332CE3-6EE7-4F0F-B8D8-16D147C9B368}">
      <dgm:prSet/>
      <dgm:spPr/>
      <dgm:t>
        <a:bodyPr/>
        <a:lstStyle/>
        <a:p>
          <a:endParaRPr lang="en-US"/>
        </a:p>
      </dgm:t>
    </dgm:pt>
    <dgm:pt modelId="{4D2CFEA3-FDB6-4FAF-9B8B-180FC375FE59}" type="sibTrans" cxnId="{2B332CE3-6EE7-4F0F-B8D8-16D147C9B368}">
      <dgm:prSet/>
      <dgm:spPr/>
      <dgm:t>
        <a:bodyPr/>
        <a:lstStyle/>
        <a:p>
          <a:endParaRPr lang="en-US"/>
        </a:p>
      </dgm:t>
    </dgm:pt>
    <dgm:pt modelId="{B2566334-6000-4368-8D87-5D8ACD401838}">
      <dgm:prSet/>
      <dgm:spPr/>
      <dgm:t>
        <a:bodyPr/>
        <a:lstStyle/>
        <a:p>
          <a:r>
            <a:rPr lang="en-US" dirty="0"/>
            <a:t>In a clinical trial, the monitor CRA is tasked with maintaining the trial's integrity by overseeing its conduct, examining clinical data, and ensuring adherence to the trial's protocol and regulations. </a:t>
          </a:r>
        </a:p>
      </dgm:t>
    </dgm:pt>
    <dgm:pt modelId="{A8BCA342-54E2-4F7C-B0D5-33EBD0B5F27F}" type="parTrans" cxnId="{3F92ABAE-2F2D-423C-A7FD-0617F3AA10A8}">
      <dgm:prSet/>
      <dgm:spPr/>
      <dgm:t>
        <a:bodyPr/>
        <a:lstStyle/>
        <a:p>
          <a:endParaRPr lang="en-US"/>
        </a:p>
      </dgm:t>
    </dgm:pt>
    <dgm:pt modelId="{0F8C419B-8765-49A7-BA61-8A8B40442F8F}" type="sibTrans" cxnId="{3F92ABAE-2F2D-423C-A7FD-0617F3AA10A8}">
      <dgm:prSet/>
      <dgm:spPr/>
      <dgm:t>
        <a:bodyPr/>
        <a:lstStyle/>
        <a:p>
          <a:endParaRPr lang="en-US"/>
        </a:p>
      </dgm:t>
    </dgm:pt>
    <dgm:pt modelId="{F27C9B6C-2EF8-468B-AD30-6858CC2E962A}">
      <dgm:prSet/>
      <dgm:spPr/>
      <dgm:t>
        <a:bodyPr/>
        <a:lstStyle/>
        <a:p>
          <a:r>
            <a:rPr lang="en-US" dirty="0"/>
            <a:t>They are essential in safeguarding the rights, safety, and well-being of participants and in confirming the scientific accuracy of the data gathered.</a:t>
          </a:r>
        </a:p>
      </dgm:t>
    </dgm:pt>
    <dgm:pt modelId="{3DC48736-5E22-4BF3-A8AD-EE286B445C1C}" type="parTrans" cxnId="{F46FB79B-53E5-4741-8672-115CE4FD14D5}">
      <dgm:prSet/>
      <dgm:spPr/>
      <dgm:t>
        <a:bodyPr/>
        <a:lstStyle/>
        <a:p>
          <a:endParaRPr lang="en-US"/>
        </a:p>
      </dgm:t>
    </dgm:pt>
    <dgm:pt modelId="{4E037A82-0016-4B17-9A5C-63027E7FF49A}" type="sibTrans" cxnId="{F46FB79B-53E5-4741-8672-115CE4FD14D5}">
      <dgm:prSet/>
      <dgm:spPr/>
      <dgm:t>
        <a:bodyPr/>
        <a:lstStyle/>
        <a:p>
          <a:endParaRPr lang="en-US"/>
        </a:p>
      </dgm:t>
    </dgm:pt>
    <dgm:pt modelId="{31629BB2-F59F-4DAD-808B-4BDB098F5B82}" type="pres">
      <dgm:prSet presAssocID="{301EDBE4-D20C-4F23-8606-144EF2139D10}" presName="matrix" presStyleCnt="0">
        <dgm:presLayoutVars>
          <dgm:chMax val="1"/>
          <dgm:dir/>
          <dgm:resizeHandles val="exact"/>
        </dgm:presLayoutVars>
      </dgm:prSet>
      <dgm:spPr/>
    </dgm:pt>
    <dgm:pt modelId="{E6DF6BFD-641F-4140-9B3E-E00DF54E3E6C}" type="pres">
      <dgm:prSet presAssocID="{301EDBE4-D20C-4F23-8606-144EF2139D10}" presName="diamond" presStyleLbl="bgShp" presStyleIdx="0" presStyleCnt="1"/>
      <dgm:spPr/>
    </dgm:pt>
    <dgm:pt modelId="{0CD8F600-D05B-4F67-ADE9-C4D87B14DD53}" type="pres">
      <dgm:prSet presAssocID="{301EDBE4-D20C-4F23-8606-144EF2139D10}" presName="quad1" presStyleLbl="node1" presStyleIdx="0" presStyleCnt="4">
        <dgm:presLayoutVars>
          <dgm:chMax val="0"/>
          <dgm:chPref val="0"/>
          <dgm:bulletEnabled val="1"/>
        </dgm:presLayoutVars>
      </dgm:prSet>
      <dgm:spPr/>
    </dgm:pt>
    <dgm:pt modelId="{905AFCCD-BCF0-4B2C-BB0A-9BB1F04290A3}" type="pres">
      <dgm:prSet presAssocID="{301EDBE4-D20C-4F23-8606-144EF2139D10}" presName="quad2" presStyleLbl="node1" presStyleIdx="1" presStyleCnt="4" custLinFactNeighborX="298" custLinFactNeighborY="543">
        <dgm:presLayoutVars>
          <dgm:chMax val="0"/>
          <dgm:chPref val="0"/>
          <dgm:bulletEnabled val="1"/>
        </dgm:presLayoutVars>
      </dgm:prSet>
      <dgm:spPr/>
    </dgm:pt>
    <dgm:pt modelId="{A5721DC1-EF45-476B-9EE0-A4036A53E5FC}" type="pres">
      <dgm:prSet presAssocID="{301EDBE4-D20C-4F23-8606-144EF2139D10}" presName="quad3" presStyleLbl="node1" presStyleIdx="2" presStyleCnt="4">
        <dgm:presLayoutVars>
          <dgm:chMax val="0"/>
          <dgm:chPref val="0"/>
          <dgm:bulletEnabled val="1"/>
        </dgm:presLayoutVars>
      </dgm:prSet>
      <dgm:spPr/>
    </dgm:pt>
    <dgm:pt modelId="{6B8C3D6F-A890-4BC7-9FE1-27745CFF8760}" type="pres">
      <dgm:prSet presAssocID="{301EDBE4-D20C-4F23-8606-144EF2139D10}" presName="quad4" presStyleLbl="node1" presStyleIdx="3" presStyleCnt="4">
        <dgm:presLayoutVars>
          <dgm:chMax val="0"/>
          <dgm:chPref val="0"/>
          <dgm:bulletEnabled val="1"/>
        </dgm:presLayoutVars>
      </dgm:prSet>
      <dgm:spPr/>
    </dgm:pt>
  </dgm:ptLst>
  <dgm:cxnLst>
    <dgm:cxn modelId="{6094C318-9BAD-420E-B229-969524504883}" type="presOf" srcId="{D7CE22BD-01C6-4B7C-B3E9-D571512B1D6C}" destId="{0CD8F600-D05B-4F67-ADE9-C4D87B14DD53}" srcOrd="0" destOrd="0" presId="urn:microsoft.com/office/officeart/2005/8/layout/matrix3"/>
    <dgm:cxn modelId="{9DC54931-65FC-4131-B0E2-2D10565AE5D2}" type="presOf" srcId="{301EDBE4-D20C-4F23-8606-144EF2139D10}" destId="{31629BB2-F59F-4DAD-808B-4BDB098F5B82}" srcOrd="0" destOrd="0" presId="urn:microsoft.com/office/officeart/2005/8/layout/matrix3"/>
    <dgm:cxn modelId="{F384E537-7F27-4DE2-9288-B006C503F48D}" srcId="{301EDBE4-D20C-4F23-8606-144EF2139D10}" destId="{D7CE22BD-01C6-4B7C-B3E9-D571512B1D6C}" srcOrd="0" destOrd="0" parTransId="{76AC43B3-B374-4CB1-8982-5C3B16A191FF}" sibTransId="{DCFE4345-45BD-4322-81CC-48EB379E95BA}"/>
    <dgm:cxn modelId="{A62C5F76-81ED-4806-A974-94B0883C4D1C}" type="presOf" srcId="{ED22D790-447A-4E27-B8A2-FF8E4B12B31E}" destId="{905AFCCD-BCF0-4B2C-BB0A-9BB1F04290A3}" srcOrd="0" destOrd="0" presId="urn:microsoft.com/office/officeart/2005/8/layout/matrix3"/>
    <dgm:cxn modelId="{F46FB79B-53E5-4741-8672-115CE4FD14D5}" srcId="{301EDBE4-D20C-4F23-8606-144EF2139D10}" destId="{F27C9B6C-2EF8-468B-AD30-6858CC2E962A}" srcOrd="3" destOrd="0" parTransId="{3DC48736-5E22-4BF3-A8AD-EE286B445C1C}" sibTransId="{4E037A82-0016-4B17-9A5C-63027E7FF49A}"/>
    <dgm:cxn modelId="{3F92ABAE-2F2D-423C-A7FD-0617F3AA10A8}" srcId="{301EDBE4-D20C-4F23-8606-144EF2139D10}" destId="{B2566334-6000-4368-8D87-5D8ACD401838}" srcOrd="2" destOrd="0" parTransId="{A8BCA342-54E2-4F7C-B0D5-33EBD0B5F27F}" sibTransId="{0F8C419B-8765-49A7-BA61-8A8B40442F8F}"/>
    <dgm:cxn modelId="{DAD5AFD5-2567-4972-8E3B-0118006A0F9D}" type="presOf" srcId="{B2566334-6000-4368-8D87-5D8ACD401838}" destId="{A5721DC1-EF45-476B-9EE0-A4036A53E5FC}" srcOrd="0" destOrd="0" presId="urn:microsoft.com/office/officeart/2005/8/layout/matrix3"/>
    <dgm:cxn modelId="{2B332CE3-6EE7-4F0F-B8D8-16D147C9B368}" srcId="{301EDBE4-D20C-4F23-8606-144EF2139D10}" destId="{ED22D790-447A-4E27-B8A2-FF8E4B12B31E}" srcOrd="1" destOrd="0" parTransId="{4EE9F40F-29CC-47B3-981E-3205261F117F}" sibTransId="{4D2CFEA3-FDB6-4FAF-9B8B-180FC375FE59}"/>
    <dgm:cxn modelId="{B420C2E5-D68D-4A79-B9E1-982D0B5F50BA}" type="presOf" srcId="{F27C9B6C-2EF8-468B-AD30-6858CC2E962A}" destId="{6B8C3D6F-A890-4BC7-9FE1-27745CFF8760}" srcOrd="0" destOrd="0" presId="urn:microsoft.com/office/officeart/2005/8/layout/matrix3"/>
    <dgm:cxn modelId="{D6CFAE33-BEDF-4483-A394-21B88A427356}" type="presParOf" srcId="{31629BB2-F59F-4DAD-808B-4BDB098F5B82}" destId="{E6DF6BFD-641F-4140-9B3E-E00DF54E3E6C}" srcOrd="0" destOrd="0" presId="urn:microsoft.com/office/officeart/2005/8/layout/matrix3"/>
    <dgm:cxn modelId="{80C2E910-5311-4868-A0E9-C64BABA7371C}" type="presParOf" srcId="{31629BB2-F59F-4DAD-808B-4BDB098F5B82}" destId="{0CD8F600-D05B-4F67-ADE9-C4D87B14DD53}" srcOrd="1" destOrd="0" presId="urn:microsoft.com/office/officeart/2005/8/layout/matrix3"/>
    <dgm:cxn modelId="{F7044930-33C1-468C-B1C0-164158B33250}" type="presParOf" srcId="{31629BB2-F59F-4DAD-808B-4BDB098F5B82}" destId="{905AFCCD-BCF0-4B2C-BB0A-9BB1F04290A3}" srcOrd="2" destOrd="0" presId="urn:microsoft.com/office/officeart/2005/8/layout/matrix3"/>
    <dgm:cxn modelId="{4C4FAB95-3FD1-41AE-913D-1DC2E5C942E1}" type="presParOf" srcId="{31629BB2-F59F-4DAD-808B-4BDB098F5B82}" destId="{A5721DC1-EF45-476B-9EE0-A4036A53E5FC}" srcOrd="3" destOrd="0" presId="urn:microsoft.com/office/officeart/2005/8/layout/matrix3"/>
    <dgm:cxn modelId="{FF9CF308-3D0E-4F06-A3EB-128253579268}" type="presParOf" srcId="{31629BB2-F59F-4DAD-808B-4BDB098F5B82}" destId="{6B8C3D6F-A890-4BC7-9FE1-27745CFF8760}"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7257EC-BF67-4C4D-B535-006759929B74}" type="doc">
      <dgm:prSet loTypeId="urn:microsoft.com/office/officeart/2005/8/layout/default" loCatId="list" qsTypeId="urn:microsoft.com/office/officeart/2005/8/quickstyle/simple5" qsCatId="simple" csTypeId="urn:microsoft.com/office/officeart/2005/8/colors/accent2_2" csCatId="accent2"/>
      <dgm:spPr/>
      <dgm:t>
        <a:bodyPr/>
        <a:lstStyle/>
        <a:p>
          <a:endParaRPr lang="en-US"/>
        </a:p>
      </dgm:t>
    </dgm:pt>
    <dgm:pt modelId="{1C80CD8D-D345-4E85-B526-A3A9CB7D49E8}">
      <dgm:prSet/>
      <dgm:spPr/>
      <dgm:t>
        <a:bodyPr/>
        <a:lstStyle/>
        <a:p>
          <a:r>
            <a:rPr lang="en-US" dirty="0"/>
            <a:t>Regular monitor site visits can be broken down into four types: </a:t>
          </a:r>
        </a:p>
      </dgm:t>
    </dgm:pt>
    <dgm:pt modelId="{1AE7D2FD-2A87-48EC-A0C2-3165C48454C4}" type="parTrans" cxnId="{827455C1-5A0A-4FDA-800C-C29235B68F44}">
      <dgm:prSet/>
      <dgm:spPr/>
      <dgm:t>
        <a:bodyPr/>
        <a:lstStyle/>
        <a:p>
          <a:endParaRPr lang="en-US"/>
        </a:p>
      </dgm:t>
    </dgm:pt>
    <dgm:pt modelId="{3AAA860E-9C09-455C-BAB2-D96725AB22C0}" type="sibTrans" cxnId="{827455C1-5A0A-4FDA-800C-C29235B68F44}">
      <dgm:prSet/>
      <dgm:spPr/>
      <dgm:t>
        <a:bodyPr/>
        <a:lstStyle/>
        <a:p>
          <a:endParaRPr lang="en-US"/>
        </a:p>
      </dgm:t>
    </dgm:pt>
    <dgm:pt modelId="{50A708B0-FB68-465B-84CE-7742FE4E209F}">
      <dgm:prSet/>
      <dgm:spPr/>
      <dgm:t>
        <a:bodyPr/>
        <a:lstStyle/>
        <a:p>
          <a:r>
            <a:rPr lang="en-US" dirty="0"/>
            <a:t>Pre-study visits</a:t>
          </a:r>
        </a:p>
      </dgm:t>
    </dgm:pt>
    <dgm:pt modelId="{9CFB74F0-6C20-458A-B0DC-EE21062DB515}" type="parTrans" cxnId="{90DB84C0-5030-4B64-BB91-ADC37B32EC30}">
      <dgm:prSet/>
      <dgm:spPr/>
      <dgm:t>
        <a:bodyPr/>
        <a:lstStyle/>
        <a:p>
          <a:endParaRPr lang="en-US"/>
        </a:p>
      </dgm:t>
    </dgm:pt>
    <dgm:pt modelId="{2A273F4B-9E3F-40C6-BFF2-8FAE66856DDC}" type="sibTrans" cxnId="{90DB84C0-5030-4B64-BB91-ADC37B32EC30}">
      <dgm:prSet/>
      <dgm:spPr/>
      <dgm:t>
        <a:bodyPr/>
        <a:lstStyle/>
        <a:p>
          <a:endParaRPr lang="en-US"/>
        </a:p>
      </dgm:t>
    </dgm:pt>
    <dgm:pt modelId="{A7D2D52C-D2DF-4EE2-AEF1-8BAC3B8C0723}">
      <dgm:prSet/>
      <dgm:spPr/>
      <dgm:t>
        <a:bodyPr/>
        <a:lstStyle/>
        <a:p>
          <a:r>
            <a:rPr lang="en-US" dirty="0"/>
            <a:t>Initiation visits</a:t>
          </a:r>
        </a:p>
      </dgm:t>
    </dgm:pt>
    <dgm:pt modelId="{B39A598B-8D77-4EF1-BADB-76A9E59800EE}" type="parTrans" cxnId="{4F76DA2B-C6B0-4AD0-917A-F4A70C5A9C44}">
      <dgm:prSet/>
      <dgm:spPr/>
      <dgm:t>
        <a:bodyPr/>
        <a:lstStyle/>
        <a:p>
          <a:endParaRPr lang="en-US"/>
        </a:p>
      </dgm:t>
    </dgm:pt>
    <dgm:pt modelId="{785903B7-6AC2-4F2E-8001-FAF994FBA3D8}" type="sibTrans" cxnId="{4F76DA2B-C6B0-4AD0-917A-F4A70C5A9C44}">
      <dgm:prSet/>
      <dgm:spPr/>
      <dgm:t>
        <a:bodyPr/>
        <a:lstStyle/>
        <a:p>
          <a:endParaRPr lang="en-US"/>
        </a:p>
      </dgm:t>
    </dgm:pt>
    <dgm:pt modelId="{D3B6AC54-E8E2-40A7-989B-B508B282E687}">
      <dgm:prSet/>
      <dgm:spPr/>
      <dgm:t>
        <a:bodyPr/>
        <a:lstStyle/>
        <a:p>
          <a:r>
            <a:rPr lang="en-US" dirty="0"/>
            <a:t>Periodic monitoring visits </a:t>
          </a:r>
        </a:p>
      </dgm:t>
    </dgm:pt>
    <dgm:pt modelId="{554523AD-3110-4B35-B23C-8C08137DFFDF}" type="parTrans" cxnId="{F125A001-8453-4F8B-A211-96BD76DBF424}">
      <dgm:prSet/>
      <dgm:spPr/>
      <dgm:t>
        <a:bodyPr/>
        <a:lstStyle/>
        <a:p>
          <a:endParaRPr lang="en-US"/>
        </a:p>
      </dgm:t>
    </dgm:pt>
    <dgm:pt modelId="{FC4B8F0F-D5DE-418E-BCA8-815C455E0841}" type="sibTrans" cxnId="{F125A001-8453-4F8B-A211-96BD76DBF424}">
      <dgm:prSet/>
      <dgm:spPr/>
      <dgm:t>
        <a:bodyPr/>
        <a:lstStyle/>
        <a:p>
          <a:endParaRPr lang="en-US"/>
        </a:p>
      </dgm:t>
    </dgm:pt>
    <dgm:pt modelId="{066DC4C9-8EB6-48B7-A801-0BA47A07EA05}">
      <dgm:prSet/>
      <dgm:spPr/>
      <dgm:t>
        <a:bodyPr/>
        <a:lstStyle/>
        <a:p>
          <a:r>
            <a:rPr lang="en-US" dirty="0"/>
            <a:t>Closeout visits. </a:t>
          </a:r>
        </a:p>
      </dgm:t>
    </dgm:pt>
    <dgm:pt modelId="{2A3F0306-477D-473D-A5A0-1F2DF87F72B4}" type="parTrans" cxnId="{B0C7D401-8377-4106-8E59-C979A7EDC4A5}">
      <dgm:prSet/>
      <dgm:spPr/>
      <dgm:t>
        <a:bodyPr/>
        <a:lstStyle/>
        <a:p>
          <a:endParaRPr lang="en-US"/>
        </a:p>
      </dgm:t>
    </dgm:pt>
    <dgm:pt modelId="{5B1E3EE1-D952-42FD-B71E-48A49FA14F8B}" type="sibTrans" cxnId="{B0C7D401-8377-4106-8E59-C979A7EDC4A5}">
      <dgm:prSet/>
      <dgm:spPr/>
      <dgm:t>
        <a:bodyPr/>
        <a:lstStyle/>
        <a:p>
          <a:endParaRPr lang="en-US"/>
        </a:p>
      </dgm:t>
    </dgm:pt>
    <dgm:pt modelId="{FC597355-CA49-406E-BA4B-1A39F372C5F7}">
      <dgm:prSet/>
      <dgm:spPr/>
      <dgm:t>
        <a:bodyPr/>
        <a:lstStyle/>
        <a:p>
          <a:r>
            <a:rPr lang="en-US" dirty="0"/>
            <a:t>The PI must be available for a portion of each visit, and the details of the visits will be arranged with the monitor and site staff before the visit.</a:t>
          </a:r>
        </a:p>
      </dgm:t>
    </dgm:pt>
    <dgm:pt modelId="{4EBA891B-0081-4AB0-A2FD-CF87FF881AD6}" type="parTrans" cxnId="{BA0D5C94-B83E-4C5B-852F-DC0C276CC4DE}">
      <dgm:prSet/>
      <dgm:spPr/>
      <dgm:t>
        <a:bodyPr/>
        <a:lstStyle/>
        <a:p>
          <a:endParaRPr lang="en-US"/>
        </a:p>
      </dgm:t>
    </dgm:pt>
    <dgm:pt modelId="{68CCFEDB-5AA9-49FB-94FA-8E3DBE50D259}" type="sibTrans" cxnId="{BA0D5C94-B83E-4C5B-852F-DC0C276CC4DE}">
      <dgm:prSet/>
      <dgm:spPr/>
      <dgm:t>
        <a:bodyPr/>
        <a:lstStyle/>
        <a:p>
          <a:endParaRPr lang="en-US"/>
        </a:p>
      </dgm:t>
    </dgm:pt>
    <dgm:pt modelId="{3D5CC74F-F2D1-4F7E-BBF4-DB93C45B7B59}" type="pres">
      <dgm:prSet presAssocID="{5B7257EC-BF67-4C4D-B535-006759929B74}" presName="diagram" presStyleCnt="0">
        <dgm:presLayoutVars>
          <dgm:dir/>
          <dgm:resizeHandles val="exact"/>
        </dgm:presLayoutVars>
      </dgm:prSet>
      <dgm:spPr/>
    </dgm:pt>
    <dgm:pt modelId="{A4CB79F0-F615-4D91-A6D5-0D3B9EEDF79C}" type="pres">
      <dgm:prSet presAssocID="{1C80CD8D-D345-4E85-B526-A3A9CB7D49E8}" presName="node" presStyleLbl="node1" presStyleIdx="0" presStyleCnt="6">
        <dgm:presLayoutVars>
          <dgm:bulletEnabled val="1"/>
        </dgm:presLayoutVars>
      </dgm:prSet>
      <dgm:spPr/>
    </dgm:pt>
    <dgm:pt modelId="{93DDFE79-8374-4054-B859-8BFDFB83B767}" type="pres">
      <dgm:prSet presAssocID="{3AAA860E-9C09-455C-BAB2-D96725AB22C0}" presName="sibTrans" presStyleCnt="0"/>
      <dgm:spPr/>
    </dgm:pt>
    <dgm:pt modelId="{4B9FF18D-A01A-4B3B-A5E3-0B834F61347E}" type="pres">
      <dgm:prSet presAssocID="{50A708B0-FB68-465B-84CE-7742FE4E209F}" presName="node" presStyleLbl="node1" presStyleIdx="1" presStyleCnt="6" custLinFactNeighborY="-212">
        <dgm:presLayoutVars>
          <dgm:bulletEnabled val="1"/>
        </dgm:presLayoutVars>
      </dgm:prSet>
      <dgm:spPr/>
    </dgm:pt>
    <dgm:pt modelId="{E3C59027-2DE3-46E2-809F-B3CA4ADC5057}" type="pres">
      <dgm:prSet presAssocID="{2A273F4B-9E3F-40C6-BFF2-8FAE66856DDC}" presName="sibTrans" presStyleCnt="0"/>
      <dgm:spPr/>
    </dgm:pt>
    <dgm:pt modelId="{B276C0FD-4D69-4FCF-9502-5A755C239411}" type="pres">
      <dgm:prSet presAssocID="{A7D2D52C-D2DF-4EE2-AEF1-8BAC3B8C0723}" presName="node" presStyleLbl="node1" presStyleIdx="2" presStyleCnt="6">
        <dgm:presLayoutVars>
          <dgm:bulletEnabled val="1"/>
        </dgm:presLayoutVars>
      </dgm:prSet>
      <dgm:spPr/>
    </dgm:pt>
    <dgm:pt modelId="{24D8A4DD-E468-4083-8364-CF26FAB51B3C}" type="pres">
      <dgm:prSet presAssocID="{785903B7-6AC2-4F2E-8001-FAF994FBA3D8}" presName="sibTrans" presStyleCnt="0"/>
      <dgm:spPr/>
    </dgm:pt>
    <dgm:pt modelId="{E74C0D6D-F72F-48F7-ADCB-495612F6D0BE}" type="pres">
      <dgm:prSet presAssocID="{D3B6AC54-E8E2-40A7-989B-B508B282E687}" presName="node" presStyleLbl="node1" presStyleIdx="3" presStyleCnt="6">
        <dgm:presLayoutVars>
          <dgm:bulletEnabled val="1"/>
        </dgm:presLayoutVars>
      </dgm:prSet>
      <dgm:spPr/>
    </dgm:pt>
    <dgm:pt modelId="{CA002338-CD14-46CC-B557-050F3BECFCC9}" type="pres">
      <dgm:prSet presAssocID="{FC4B8F0F-D5DE-418E-BCA8-815C455E0841}" presName="sibTrans" presStyleCnt="0"/>
      <dgm:spPr/>
    </dgm:pt>
    <dgm:pt modelId="{9EE0B829-5827-4AA2-B7F7-96670965265D}" type="pres">
      <dgm:prSet presAssocID="{066DC4C9-8EB6-48B7-A801-0BA47A07EA05}" presName="node" presStyleLbl="node1" presStyleIdx="4" presStyleCnt="6">
        <dgm:presLayoutVars>
          <dgm:bulletEnabled val="1"/>
        </dgm:presLayoutVars>
      </dgm:prSet>
      <dgm:spPr/>
    </dgm:pt>
    <dgm:pt modelId="{A759485A-AD19-48E2-99A9-4263E017A04B}" type="pres">
      <dgm:prSet presAssocID="{5B1E3EE1-D952-42FD-B71E-48A49FA14F8B}" presName="sibTrans" presStyleCnt="0"/>
      <dgm:spPr/>
    </dgm:pt>
    <dgm:pt modelId="{F61BA22A-464E-44E1-B2E1-97B17256BC78}" type="pres">
      <dgm:prSet presAssocID="{FC597355-CA49-406E-BA4B-1A39F372C5F7}" presName="node" presStyleLbl="node1" presStyleIdx="5" presStyleCnt="6">
        <dgm:presLayoutVars>
          <dgm:bulletEnabled val="1"/>
        </dgm:presLayoutVars>
      </dgm:prSet>
      <dgm:spPr/>
    </dgm:pt>
  </dgm:ptLst>
  <dgm:cxnLst>
    <dgm:cxn modelId="{F125A001-8453-4F8B-A211-96BD76DBF424}" srcId="{5B7257EC-BF67-4C4D-B535-006759929B74}" destId="{D3B6AC54-E8E2-40A7-989B-B508B282E687}" srcOrd="3" destOrd="0" parTransId="{554523AD-3110-4B35-B23C-8C08137DFFDF}" sibTransId="{FC4B8F0F-D5DE-418E-BCA8-815C455E0841}"/>
    <dgm:cxn modelId="{B0C7D401-8377-4106-8E59-C979A7EDC4A5}" srcId="{5B7257EC-BF67-4C4D-B535-006759929B74}" destId="{066DC4C9-8EB6-48B7-A801-0BA47A07EA05}" srcOrd="4" destOrd="0" parTransId="{2A3F0306-477D-473D-A5A0-1F2DF87F72B4}" sibTransId="{5B1E3EE1-D952-42FD-B71E-48A49FA14F8B}"/>
    <dgm:cxn modelId="{4F76DA2B-C6B0-4AD0-917A-F4A70C5A9C44}" srcId="{5B7257EC-BF67-4C4D-B535-006759929B74}" destId="{A7D2D52C-D2DF-4EE2-AEF1-8BAC3B8C0723}" srcOrd="2" destOrd="0" parTransId="{B39A598B-8D77-4EF1-BADB-76A9E59800EE}" sibTransId="{785903B7-6AC2-4F2E-8001-FAF994FBA3D8}"/>
    <dgm:cxn modelId="{5F330C3D-015D-4F06-A8C4-14E86735C3CC}" type="presOf" srcId="{066DC4C9-8EB6-48B7-A801-0BA47A07EA05}" destId="{9EE0B829-5827-4AA2-B7F7-96670965265D}" srcOrd="0" destOrd="0" presId="urn:microsoft.com/office/officeart/2005/8/layout/default"/>
    <dgm:cxn modelId="{2747125D-2DCE-4D41-9EB5-73D09799352E}" type="presOf" srcId="{D3B6AC54-E8E2-40A7-989B-B508B282E687}" destId="{E74C0D6D-F72F-48F7-ADCB-495612F6D0BE}" srcOrd="0" destOrd="0" presId="urn:microsoft.com/office/officeart/2005/8/layout/default"/>
    <dgm:cxn modelId="{A6262861-FDBB-4FA9-A9D0-BA656BD75B51}" type="presOf" srcId="{50A708B0-FB68-465B-84CE-7742FE4E209F}" destId="{4B9FF18D-A01A-4B3B-A5E3-0B834F61347E}" srcOrd="0" destOrd="0" presId="urn:microsoft.com/office/officeart/2005/8/layout/default"/>
    <dgm:cxn modelId="{1F805D4C-8342-4C13-9632-995146A00139}" type="presOf" srcId="{A7D2D52C-D2DF-4EE2-AEF1-8BAC3B8C0723}" destId="{B276C0FD-4D69-4FCF-9502-5A755C239411}" srcOrd="0" destOrd="0" presId="urn:microsoft.com/office/officeart/2005/8/layout/default"/>
    <dgm:cxn modelId="{08733492-366D-424A-A3E6-83FE72F5EDE6}" type="presOf" srcId="{5B7257EC-BF67-4C4D-B535-006759929B74}" destId="{3D5CC74F-F2D1-4F7E-BBF4-DB93C45B7B59}" srcOrd="0" destOrd="0" presId="urn:microsoft.com/office/officeart/2005/8/layout/default"/>
    <dgm:cxn modelId="{BA0D5C94-B83E-4C5B-852F-DC0C276CC4DE}" srcId="{5B7257EC-BF67-4C4D-B535-006759929B74}" destId="{FC597355-CA49-406E-BA4B-1A39F372C5F7}" srcOrd="5" destOrd="0" parTransId="{4EBA891B-0081-4AB0-A2FD-CF87FF881AD6}" sibTransId="{68CCFEDB-5AA9-49FB-94FA-8E3DBE50D259}"/>
    <dgm:cxn modelId="{90DB84C0-5030-4B64-BB91-ADC37B32EC30}" srcId="{5B7257EC-BF67-4C4D-B535-006759929B74}" destId="{50A708B0-FB68-465B-84CE-7742FE4E209F}" srcOrd="1" destOrd="0" parTransId="{9CFB74F0-6C20-458A-B0DC-EE21062DB515}" sibTransId="{2A273F4B-9E3F-40C6-BFF2-8FAE66856DDC}"/>
    <dgm:cxn modelId="{827455C1-5A0A-4FDA-800C-C29235B68F44}" srcId="{5B7257EC-BF67-4C4D-B535-006759929B74}" destId="{1C80CD8D-D345-4E85-B526-A3A9CB7D49E8}" srcOrd="0" destOrd="0" parTransId="{1AE7D2FD-2A87-48EC-A0C2-3165C48454C4}" sibTransId="{3AAA860E-9C09-455C-BAB2-D96725AB22C0}"/>
    <dgm:cxn modelId="{00065AE7-D63C-41C1-96C3-92FE18726D73}" type="presOf" srcId="{FC597355-CA49-406E-BA4B-1A39F372C5F7}" destId="{F61BA22A-464E-44E1-B2E1-97B17256BC78}" srcOrd="0" destOrd="0" presId="urn:microsoft.com/office/officeart/2005/8/layout/default"/>
    <dgm:cxn modelId="{8BCD29F9-5DBF-4B5C-B938-1D717E582D8E}" type="presOf" srcId="{1C80CD8D-D345-4E85-B526-A3A9CB7D49E8}" destId="{A4CB79F0-F615-4D91-A6D5-0D3B9EEDF79C}" srcOrd="0" destOrd="0" presId="urn:microsoft.com/office/officeart/2005/8/layout/default"/>
    <dgm:cxn modelId="{9FBCEE8A-3497-4A3B-9D61-55CD622EC5E3}" type="presParOf" srcId="{3D5CC74F-F2D1-4F7E-BBF4-DB93C45B7B59}" destId="{A4CB79F0-F615-4D91-A6D5-0D3B9EEDF79C}" srcOrd="0" destOrd="0" presId="urn:microsoft.com/office/officeart/2005/8/layout/default"/>
    <dgm:cxn modelId="{1B46266F-0931-4843-A8AF-D598CDBF0C50}" type="presParOf" srcId="{3D5CC74F-F2D1-4F7E-BBF4-DB93C45B7B59}" destId="{93DDFE79-8374-4054-B859-8BFDFB83B767}" srcOrd="1" destOrd="0" presId="urn:microsoft.com/office/officeart/2005/8/layout/default"/>
    <dgm:cxn modelId="{486E27DE-9E37-4885-ADF0-DBDE0EB11DFC}" type="presParOf" srcId="{3D5CC74F-F2D1-4F7E-BBF4-DB93C45B7B59}" destId="{4B9FF18D-A01A-4B3B-A5E3-0B834F61347E}" srcOrd="2" destOrd="0" presId="urn:microsoft.com/office/officeart/2005/8/layout/default"/>
    <dgm:cxn modelId="{EE6B86ED-A9C5-416C-A237-36D5494154E0}" type="presParOf" srcId="{3D5CC74F-F2D1-4F7E-BBF4-DB93C45B7B59}" destId="{E3C59027-2DE3-46E2-809F-B3CA4ADC5057}" srcOrd="3" destOrd="0" presId="urn:microsoft.com/office/officeart/2005/8/layout/default"/>
    <dgm:cxn modelId="{9A5E854F-9D53-4DF8-A668-441A135782A0}" type="presParOf" srcId="{3D5CC74F-F2D1-4F7E-BBF4-DB93C45B7B59}" destId="{B276C0FD-4D69-4FCF-9502-5A755C239411}" srcOrd="4" destOrd="0" presId="urn:microsoft.com/office/officeart/2005/8/layout/default"/>
    <dgm:cxn modelId="{6EEA7770-2E9B-41E0-9F6E-5478D5491BED}" type="presParOf" srcId="{3D5CC74F-F2D1-4F7E-BBF4-DB93C45B7B59}" destId="{24D8A4DD-E468-4083-8364-CF26FAB51B3C}" srcOrd="5" destOrd="0" presId="urn:microsoft.com/office/officeart/2005/8/layout/default"/>
    <dgm:cxn modelId="{7941A66C-ED76-4B08-A298-0EA6E821A4BB}" type="presParOf" srcId="{3D5CC74F-F2D1-4F7E-BBF4-DB93C45B7B59}" destId="{E74C0D6D-F72F-48F7-ADCB-495612F6D0BE}" srcOrd="6" destOrd="0" presId="urn:microsoft.com/office/officeart/2005/8/layout/default"/>
    <dgm:cxn modelId="{E5710C3A-606A-46C2-804D-93BDE01EC503}" type="presParOf" srcId="{3D5CC74F-F2D1-4F7E-BBF4-DB93C45B7B59}" destId="{CA002338-CD14-46CC-B557-050F3BECFCC9}" srcOrd="7" destOrd="0" presId="urn:microsoft.com/office/officeart/2005/8/layout/default"/>
    <dgm:cxn modelId="{09DC7FF1-E705-4919-BA01-8785B8A3A5FC}" type="presParOf" srcId="{3D5CC74F-F2D1-4F7E-BBF4-DB93C45B7B59}" destId="{9EE0B829-5827-4AA2-B7F7-96670965265D}" srcOrd="8" destOrd="0" presId="urn:microsoft.com/office/officeart/2005/8/layout/default"/>
    <dgm:cxn modelId="{05984C8F-1497-4752-B71F-81287C834641}" type="presParOf" srcId="{3D5CC74F-F2D1-4F7E-BBF4-DB93C45B7B59}" destId="{A759485A-AD19-48E2-99A9-4263E017A04B}" srcOrd="9" destOrd="0" presId="urn:microsoft.com/office/officeart/2005/8/layout/default"/>
    <dgm:cxn modelId="{87274AC4-40C6-4732-9DF0-51946ED2E028}" type="presParOf" srcId="{3D5CC74F-F2D1-4F7E-BBF4-DB93C45B7B59}" destId="{F61BA22A-464E-44E1-B2E1-97B17256BC78}"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6B02C1-1465-4682-BE3B-A0B6802FD03D}"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720185C-F19D-46A6-A308-C0271DCE9E4E}">
      <dgm:prSet/>
      <dgm:spPr/>
      <dgm:t>
        <a:bodyPr/>
        <a:lstStyle/>
        <a:p>
          <a:r>
            <a:rPr lang="en-US" dirty="0"/>
            <a:t>When considering a new study, Sponsors or their representatives (such as Clinical Research Organizations [CROs] that are contracted and delegated select sponsor responsibilities) conduct pre-study visits, also known as site selection or site qualification visits, to determine if the PI and site have the capability to conduct the study.</a:t>
          </a:r>
        </a:p>
      </dgm:t>
    </dgm:pt>
    <dgm:pt modelId="{1DF2387E-8A6C-4395-8830-F86D2E3A288C}" type="parTrans" cxnId="{4CA62243-63E8-4788-B54D-5FB69AA80EF2}">
      <dgm:prSet/>
      <dgm:spPr/>
      <dgm:t>
        <a:bodyPr/>
        <a:lstStyle/>
        <a:p>
          <a:endParaRPr lang="en-US"/>
        </a:p>
      </dgm:t>
    </dgm:pt>
    <dgm:pt modelId="{E0F76258-ABCC-4D44-A661-324A93EAE0C1}" type="sibTrans" cxnId="{4CA62243-63E8-4788-B54D-5FB69AA80EF2}">
      <dgm:prSet/>
      <dgm:spPr/>
      <dgm:t>
        <a:bodyPr/>
        <a:lstStyle/>
        <a:p>
          <a:endParaRPr lang="en-US"/>
        </a:p>
      </dgm:t>
    </dgm:pt>
    <dgm:pt modelId="{0A956095-9F92-4464-A0F8-EA55244BE9F7}">
      <dgm:prSet/>
      <dgm:spPr/>
      <dgm:t>
        <a:bodyPr/>
        <a:lstStyle/>
        <a:p>
          <a:r>
            <a:rPr lang="en-US" dirty="0"/>
            <a:t>During this visit, the PI and the study coordinator must be available. The monitor/sponsor may want to tour the pharmacy and speak to staff. The monitor will tour the facility and discuss the fundamentals of the study plan. </a:t>
          </a:r>
        </a:p>
      </dgm:t>
    </dgm:pt>
    <dgm:pt modelId="{E4D369EC-7E3D-400F-9B12-53A043BF79C6}" type="parTrans" cxnId="{D3E0B439-2CD1-4E1C-B643-1F02A14202EC}">
      <dgm:prSet/>
      <dgm:spPr/>
      <dgm:t>
        <a:bodyPr/>
        <a:lstStyle/>
        <a:p>
          <a:endParaRPr lang="en-US"/>
        </a:p>
      </dgm:t>
    </dgm:pt>
    <dgm:pt modelId="{42B0F18D-C913-4C48-9E86-889AACF91FF6}" type="sibTrans" cxnId="{D3E0B439-2CD1-4E1C-B643-1F02A14202EC}">
      <dgm:prSet/>
      <dgm:spPr/>
      <dgm:t>
        <a:bodyPr/>
        <a:lstStyle/>
        <a:p>
          <a:endParaRPr lang="en-US"/>
        </a:p>
      </dgm:t>
    </dgm:pt>
    <dgm:pt modelId="{C471126D-C1DA-461E-A865-D83705457F83}" type="pres">
      <dgm:prSet presAssocID="{E46B02C1-1465-4682-BE3B-A0B6802FD03D}" presName="root" presStyleCnt="0">
        <dgm:presLayoutVars>
          <dgm:dir/>
          <dgm:resizeHandles val="exact"/>
        </dgm:presLayoutVars>
      </dgm:prSet>
      <dgm:spPr/>
    </dgm:pt>
    <dgm:pt modelId="{0AFE4702-FABF-44E8-ADFA-9102848B0990}" type="pres">
      <dgm:prSet presAssocID="{3720185C-F19D-46A6-A308-C0271DCE9E4E}" presName="compNode" presStyleCnt="0"/>
      <dgm:spPr/>
    </dgm:pt>
    <dgm:pt modelId="{7ADDD920-5BD0-4E62-AED1-84DDAFD655B3}" type="pres">
      <dgm:prSet presAssocID="{3720185C-F19D-46A6-A308-C0271DCE9E4E}" presName="bgRect" presStyleLbl="bgShp" presStyleIdx="0" presStyleCnt="2"/>
      <dgm:spPr/>
    </dgm:pt>
    <dgm:pt modelId="{7DD743E2-DCA7-4FB7-ABED-A8261108FD1D}" type="pres">
      <dgm:prSet presAssocID="{3720185C-F19D-46A6-A308-C0271DCE9E4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4E73B783-D559-45AD-880A-5F7ECD77EE4D}" type="pres">
      <dgm:prSet presAssocID="{3720185C-F19D-46A6-A308-C0271DCE9E4E}" presName="spaceRect" presStyleCnt="0"/>
      <dgm:spPr/>
    </dgm:pt>
    <dgm:pt modelId="{65990080-E34E-4455-92BA-6372613FB6B6}" type="pres">
      <dgm:prSet presAssocID="{3720185C-F19D-46A6-A308-C0271DCE9E4E}" presName="parTx" presStyleLbl="revTx" presStyleIdx="0" presStyleCnt="2">
        <dgm:presLayoutVars>
          <dgm:chMax val="0"/>
          <dgm:chPref val="0"/>
        </dgm:presLayoutVars>
      </dgm:prSet>
      <dgm:spPr/>
    </dgm:pt>
    <dgm:pt modelId="{C8707E3F-4EB3-46FE-BC1F-C6616859B65F}" type="pres">
      <dgm:prSet presAssocID="{E0F76258-ABCC-4D44-A661-324A93EAE0C1}" presName="sibTrans" presStyleCnt="0"/>
      <dgm:spPr/>
    </dgm:pt>
    <dgm:pt modelId="{F56B1ABC-78BA-46B3-8D7E-8798F516EE1E}" type="pres">
      <dgm:prSet presAssocID="{0A956095-9F92-4464-A0F8-EA55244BE9F7}" presName="compNode" presStyleCnt="0"/>
      <dgm:spPr/>
    </dgm:pt>
    <dgm:pt modelId="{83B69768-ACC1-4BEC-8CB7-5E869F76EEF3}" type="pres">
      <dgm:prSet presAssocID="{0A956095-9F92-4464-A0F8-EA55244BE9F7}" presName="bgRect" presStyleLbl="bgShp" presStyleIdx="1" presStyleCnt="2" custLinFactNeighborX="3513" custLinFactNeighborY="734"/>
      <dgm:spPr/>
    </dgm:pt>
    <dgm:pt modelId="{4FC514EB-0171-44A6-98A4-49004B3833C7}" type="pres">
      <dgm:prSet presAssocID="{0A956095-9F92-4464-A0F8-EA55244BE9F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D879881A-76CB-4B93-97A3-631EA4E35C07}" type="pres">
      <dgm:prSet presAssocID="{0A956095-9F92-4464-A0F8-EA55244BE9F7}" presName="spaceRect" presStyleCnt="0"/>
      <dgm:spPr/>
    </dgm:pt>
    <dgm:pt modelId="{AFE7928D-7041-4CE6-AB2D-FFB17FEB189C}" type="pres">
      <dgm:prSet presAssocID="{0A956095-9F92-4464-A0F8-EA55244BE9F7}" presName="parTx" presStyleLbl="revTx" presStyleIdx="1" presStyleCnt="2">
        <dgm:presLayoutVars>
          <dgm:chMax val="0"/>
          <dgm:chPref val="0"/>
        </dgm:presLayoutVars>
      </dgm:prSet>
      <dgm:spPr/>
    </dgm:pt>
  </dgm:ptLst>
  <dgm:cxnLst>
    <dgm:cxn modelId="{97D00D33-26D3-40B5-8906-BB73E2954E99}" type="presOf" srcId="{3720185C-F19D-46A6-A308-C0271DCE9E4E}" destId="{65990080-E34E-4455-92BA-6372613FB6B6}" srcOrd="0" destOrd="0" presId="urn:microsoft.com/office/officeart/2018/2/layout/IconVerticalSolidList"/>
    <dgm:cxn modelId="{D3E0B439-2CD1-4E1C-B643-1F02A14202EC}" srcId="{E46B02C1-1465-4682-BE3B-A0B6802FD03D}" destId="{0A956095-9F92-4464-A0F8-EA55244BE9F7}" srcOrd="1" destOrd="0" parTransId="{E4D369EC-7E3D-400F-9B12-53A043BF79C6}" sibTransId="{42B0F18D-C913-4C48-9E86-889AACF91FF6}"/>
    <dgm:cxn modelId="{A57BBC41-005B-4BB7-BC29-203FCB8FAFD2}" type="presOf" srcId="{0A956095-9F92-4464-A0F8-EA55244BE9F7}" destId="{AFE7928D-7041-4CE6-AB2D-FFB17FEB189C}" srcOrd="0" destOrd="0" presId="urn:microsoft.com/office/officeart/2018/2/layout/IconVerticalSolidList"/>
    <dgm:cxn modelId="{4CA62243-63E8-4788-B54D-5FB69AA80EF2}" srcId="{E46B02C1-1465-4682-BE3B-A0B6802FD03D}" destId="{3720185C-F19D-46A6-A308-C0271DCE9E4E}" srcOrd="0" destOrd="0" parTransId="{1DF2387E-8A6C-4395-8830-F86D2E3A288C}" sibTransId="{E0F76258-ABCC-4D44-A661-324A93EAE0C1}"/>
    <dgm:cxn modelId="{797321D1-13C7-4901-92E8-8C53A792CD23}" type="presOf" srcId="{E46B02C1-1465-4682-BE3B-A0B6802FD03D}" destId="{C471126D-C1DA-461E-A865-D83705457F83}" srcOrd="0" destOrd="0" presId="urn:microsoft.com/office/officeart/2018/2/layout/IconVerticalSolidList"/>
    <dgm:cxn modelId="{900A9D1F-D148-4B8E-849A-E90485286011}" type="presParOf" srcId="{C471126D-C1DA-461E-A865-D83705457F83}" destId="{0AFE4702-FABF-44E8-ADFA-9102848B0990}" srcOrd="0" destOrd="0" presId="urn:microsoft.com/office/officeart/2018/2/layout/IconVerticalSolidList"/>
    <dgm:cxn modelId="{0C0C6704-7801-47EC-A883-8F9EDF2939B3}" type="presParOf" srcId="{0AFE4702-FABF-44E8-ADFA-9102848B0990}" destId="{7ADDD920-5BD0-4E62-AED1-84DDAFD655B3}" srcOrd="0" destOrd="0" presId="urn:microsoft.com/office/officeart/2018/2/layout/IconVerticalSolidList"/>
    <dgm:cxn modelId="{12F37A84-76D1-4B0A-9415-D76EFA6B269A}" type="presParOf" srcId="{0AFE4702-FABF-44E8-ADFA-9102848B0990}" destId="{7DD743E2-DCA7-4FB7-ABED-A8261108FD1D}" srcOrd="1" destOrd="0" presId="urn:microsoft.com/office/officeart/2018/2/layout/IconVerticalSolidList"/>
    <dgm:cxn modelId="{2FBB38E0-EED2-4B4D-949B-F3D7F3A8BF20}" type="presParOf" srcId="{0AFE4702-FABF-44E8-ADFA-9102848B0990}" destId="{4E73B783-D559-45AD-880A-5F7ECD77EE4D}" srcOrd="2" destOrd="0" presId="urn:microsoft.com/office/officeart/2018/2/layout/IconVerticalSolidList"/>
    <dgm:cxn modelId="{966C25B9-F5D9-4AC5-B671-8129AC380DA0}" type="presParOf" srcId="{0AFE4702-FABF-44E8-ADFA-9102848B0990}" destId="{65990080-E34E-4455-92BA-6372613FB6B6}" srcOrd="3" destOrd="0" presId="urn:microsoft.com/office/officeart/2018/2/layout/IconVerticalSolidList"/>
    <dgm:cxn modelId="{5B9BFDA8-DEA3-435F-90FA-76A6161B6317}" type="presParOf" srcId="{C471126D-C1DA-461E-A865-D83705457F83}" destId="{C8707E3F-4EB3-46FE-BC1F-C6616859B65F}" srcOrd="1" destOrd="0" presId="urn:microsoft.com/office/officeart/2018/2/layout/IconVerticalSolidList"/>
    <dgm:cxn modelId="{2C837854-2C32-4D82-9994-DFDA3C645C54}" type="presParOf" srcId="{C471126D-C1DA-461E-A865-D83705457F83}" destId="{F56B1ABC-78BA-46B3-8D7E-8798F516EE1E}" srcOrd="2" destOrd="0" presId="urn:microsoft.com/office/officeart/2018/2/layout/IconVerticalSolidList"/>
    <dgm:cxn modelId="{A054FEC1-979C-4B0D-B65B-02E8C62D7E9A}" type="presParOf" srcId="{F56B1ABC-78BA-46B3-8D7E-8798F516EE1E}" destId="{83B69768-ACC1-4BEC-8CB7-5E869F76EEF3}" srcOrd="0" destOrd="0" presId="urn:microsoft.com/office/officeart/2018/2/layout/IconVerticalSolidList"/>
    <dgm:cxn modelId="{8B1D0B17-4C8D-40CF-BCE4-AA28D4E18DF2}" type="presParOf" srcId="{F56B1ABC-78BA-46B3-8D7E-8798F516EE1E}" destId="{4FC514EB-0171-44A6-98A4-49004B3833C7}" srcOrd="1" destOrd="0" presId="urn:microsoft.com/office/officeart/2018/2/layout/IconVerticalSolidList"/>
    <dgm:cxn modelId="{C5E8A216-432C-4B6F-9B9A-81A523E50881}" type="presParOf" srcId="{F56B1ABC-78BA-46B3-8D7E-8798F516EE1E}" destId="{D879881A-76CB-4B93-97A3-631EA4E35C07}" srcOrd="2" destOrd="0" presId="urn:microsoft.com/office/officeart/2018/2/layout/IconVerticalSolidList"/>
    <dgm:cxn modelId="{69FEF739-D53D-451A-8CB3-D2427EB379F5}" type="presParOf" srcId="{F56B1ABC-78BA-46B3-8D7E-8798F516EE1E}" destId="{AFE7928D-7041-4CE6-AB2D-FFB17FEB189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B490CD-5D8C-4363-AED4-16028513B2D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FF0F60-D8A2-49E6-BA8C-9912347F2D49}">
      <dgm:prSet/>
      <dgm:spPr/>
      <dgm:t>
        <a:bodyPr/>
        <a:lstStyle/>
        <a:p>
          <a:r>
            <a:rPr lang="en-US" b="1" i="0" dirty="0"/>
            <a:t>Auditor: </a:t>
          </a:r>
          <a:r>
            <a:rPr lang="en-US" b="0" i="0" dirty="0"/>
            <a:t>This role is hired by the sponsor or in house </a:t>
          </a:r>
          <a:r>
            <a:rPr lang="en-US" dirty="0"/>
            <a:t>organization such as THR </a:t>
          </a:r>
          <a:r>
            <a:rPr lang="en-US" b="0" i="0" dirty="0"/>
            <a:t>to serve as an independent non-biased review of a clinical trial at a specific point in the trial. </a:t>
          </a:r>
          <a:endParaRPr lang="en-US" dirty="0"/>
        </a:p>
      </dgm:t>
    </dgm:pt>
    <dgm:pt modelId="{06B17183-5362-4060-A87F-66367CF8EB00}" type="parTrans" cxnId="{514A82E4-D3E9-468A-BB98-B88E2A15DC55}">
      <dgm:prSet/>
      <dgm:spPr/>
      <dgm:t>
        <a:bodyPr/>
        <a:lstStyle/>
        <a:p>
          <a:endParaRPr lang="en-US"/>
        </a:p>
      </dgm:t>
    </dgm:pt>
    <dgm:pt modelId="{3D2A9B22-0A35-4546-8AC4-50B398DEE80C}" type="sibTrans" cxnId="{514A82E4-D3E9-468A-BB98-B88E2A15DC55}">
      <dgm:prSet/>
      <dgm:spPr/>
      <dgm:t>
        <a:bodyPr/>
        <a:lstStyle/>
        <a:p>
          <a:endParaRPr lang="en-US"/>
        </a:p>
      </dgm:t>
    </dgm:pt>
    <dgm:pt modelId="{DBBF0F8D-0E27-4F7F-845D-778BB7B362D0}">
      <dgm:prSet/>
      <dgm:spPr/>
      <dgm:t>
        <a:bodyPr/>
        <a:lstStyle/>
        <a:p>
          <a:r>
            <a:rPr lang="en-US" b="0" i="0" dirty="0"/>
            <a:t>An audit can occur anytime depending on the circumstances. For instance, in the middle of a study, a Sponsor might choose to have one at a database lock or right at the end of enrollment.</a:t>
          </a:r>
          <a:endParaRPr lang="en-US" dirty="0"/>
        </a:p>
      </dgm:t>
    </dgm:pt>
    <dgm:pt modelId="{BCFBC356-DC87-45D2-ACDA-FE866A0B3658}" type="parTrans" cxnId="{5B45DF84-C984-4830-83BB-FF109F008DE8}">
      <dgm:prSet/>
      <dgm:spPr/>
      <dgm:t>
        <a:bodyPr/>
        <a:lstStyle/>
        <a:p>
          <a:endParaRPr lang="en-US"/>
        </a:p>
      </dgm:t>
    </dgm:pt>
    <dgm:pt modelId="{49A936D2-4998-402E-B7EB-8DD25FCA43E9}" type="sibTrans" cxnId="{5B45DF84-C984-4830-83BB-FF109F008DE8}">
      <dgm:prSet/>
      <dgm:spPr/>
      <dgm:t>
        <a:bodyPr/>
        <a:lstStyle/>
        <a:p>
          <a:endParaRPr lang="en-US"/>
        </a:p>
      </dgm:t>
    </dgm:pt>
    <dgm:pt modelId="{34EC7E8C-8355-4A2E-8BCC-DC068DEA0691}">
      <dgm:prSet/>
      <dgm:spPr/>
      <dgm:t>
        <a:bodyPr/>
        <a:lstStyle/>
        <a:p>
          <a:r>
            <a:rPr lang="en-US" b="0" i="0" dirty="0"/>
            <a:t>Other times an audit may be conducted when a site is a high enroller or has had numerous problems with resolving compliance issues. </a:t>
          </a:r>
          <a:endParaRPr lang="en-US" dirty="0"/>
        </a:p>
      </dgm:t>
    </dgm:pt>
    <dgm:pt modelId="{B5DEE8CD-F28F-4910-AB97-7243235AFCA4}" type="parTrans" cxnId="{1EE6C935-40E1-40F2-B352-7EB745CE918C}">
      <dgm:prSet/>
      <dgm:spPr/>
      <dgm:t>
        <a:bodyPr/>
        <a:lstStyle/>
        <a:p>
          <a:endParaRPr lang="en-US"/>
        </a:p>
      </dgm:t>
    </dgm:pt>
    <dgm:pt modelId="{2CCF47BF-A14A-4CA6-96E1-72CC8D24DF98}" type="sibTrans" cxnId="{1EE6C935-40E1-40F2-B352-7EB745CE918C}">
      <dgm:prSet/>
      <dgm:spPr/>
      <dgm:t>
        <a:bodyPr/>
        <a:lstStyle/>
        <a:p>
          <a:endParaRPr lang="en-US"/>
        </a:p>
      </dgm:t>
    </dgm:pt>
    <dgm:pt modelId="{A69B33B5-D13B-401E-BAFF-49120B08D8DA}">
      <dgm:prSet/>
      <dgm:spPr/>
      <dgm:t>
        <a:bodyPr/>
        <a:lstStyle/>
        <a:p>
          <a:r>
            <a:rPr lang="en-US" b="0" i="0" dirty="0"/>
            <a:t>The sponsor, or their delegated clinical research organization (CRO), may have expressed a concern about compliance actions from the CRA or their data management group, so an auditor is sent in to evaluate the site, vendor, or business partner for conformity with the project. </a:t>
          </a:r>
          <a:endParaRPr lang="en-US" dirty="0"/>
        </a:p>
      </dgm:t>
    </dgm:pt>
    <dgm:pt modelId="{9BF9FA1D-C656-47CC-9FC7-E41F67D3F9B0}" type="parTrans" cxnId="{7664B318-9ABF-4CDB-860F-C3B87AA5E77B}">
      <dgm:prSet/>
      <dgm:spPr/>
      <dgm:t>
        <a:bodyPr/>
        <a:lstStyle/>
        <a:p>
          <a:endParaRPr lang="en-US"/>
        </a:p>
      </dgm:t>
    </dgm:pt>
    <dgm:pt modelId="{05EA8F6D-85E4-49F4-8D58-E375C8945FD4}" type="sibTrans" cxnId="{7664B318-9ABF-4CDB-860F-C3B87AA5E77B}">
      <dgm:prSet/>
      <dgm:spPr/>
      <dgm:t>
        <a:bodyPr/>
        <a:lstStyle/>
        <a:p>
          <a:endParaRPr lang="en-US"/>
        </a:p>
      </dgm:t>
    </dgm:pt>
    <dgm:pt modelId="{960581F2-E4E2-4676-84F7-552A667ABDB8}">
      <dgm:prSet/>
      <dgm:spPr/>
      <dgm:t>
        <a:bodyPr/>
        <a:lstStyle/>
        <a:p>
          <a:r>
            <a:rPr lang="en-US" b="0" i="0" dirty="0"/>
            <a:t>There may be a concern by the sponsor that the partner could be audited by a regulatory agency (such as the Food and Drug Administration (FDA) or as a for-cause audit or a routine investigation prior to investigational product approval. </a:t>
          </a:r>
          <a:endParaRPr lang="en-US" dirty="0"/>
        </a:p>
      </dgm:t>
    </dgm:pt>
    <dgm:pt modelId="{BA50D8BF-08E7-4637-8CF0-0998058545F7}" type="parTrans" cxnId="{FD1F313D-3D8D-4DBB-AA01-CECBABAEC36F}">
      <dgm:prSet/>
      <dgm:spPr/>
      <dgm:t>
        <a:bodyPr/>
        <a:lstStyle/>
        <a:p>
          <a:endParaRPr lang="en-US"/>
        </a:p>
      </dgm:t>
    </dgm:pt>
    <dgm:pt modelId="{BB7715A5-739B-4850-93AE-8A5C32B85C0E}" type="sibTrans" cxnId="{FD1F313D-3D8D-4DBB-AA01-CECBABAEC36F}">
      <dgm:prSet/>
      <dgm:spPr/>
      <dgm:t>
        <a:bodyPr/>
        <a:lstStyle/>
        <a:p>
          <a:endParaRPr lang="en-US"/>
        </a:p>
      </dgm:t>
    </dgm:pt>
    <dgm:pt modelId="{72A5515C-8582-4721-ADE1-47ECEA362668}" type="pres">
      <dgm:prSet presAssocID="{BFB490CD-5D8C-4363-AED4-16028513B2D6}" presName="root" presStyleCnt="0">
        <dgm:presLayoutVars>
          <dgm:dir/>
          <dgm:resizeHandles val="exact"/>
        </dgm:presLayoutVars>
      </dgm:prSet>
      <dgm:spPr/>
    </dgm:pt>
    <dgm:pt modelId="{0589674F-C689-4DFA-B355-54A2BD5F5444}" type="pres">
      <dgm:prSet presAssocID="{95FF0F60-D8A2-49E6-BA8C-9912347F2D49}" presName="compNode" presStyleCnt="0"/>
      <dgm:spPr/>
    </dgm:pt>
    <dgm:pt modelId="{5C72398B-2BE0-41F8-BA1C-F84943BAE3C9}" type="pres">
      <dgm:prSet presAssocID="{95FF0F60-D8A2-49E6-BA8C-9912347F2D49}" presName="bgRect" presStyleLbl="bgShp" presStyleIdx="0" presStyleCnt="5"/>
      <dgm:spPr/>
    </dgm:pt>
    <dgm:pt modelId="{34E2D0A9-5A39-46C7-9C5E-E5DAC630FDF7}" type="pres">
      <dgm:prSet presAssocID="{95FF0F60-D8A2-49E6-BA8C-9912347F2D4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EBD73FE0-3AD6-4490-8A27-C2C95D496D5C}" type="pres">
      <dgm:prSet presAssocID="{95FF0F60-D8A2-49E6-BA8C-9912347F2D49}" presName="spaceRect" presStyleCnt="0"/>
      <dgm:spPr/>
    </dgm:pt>
    <dgm:pt modelId="{A910CB27-96F2-4E21-92A6-94AB57D2B589}" type="pres">
      <dgm:prSet presAssocID="{95FF0F60-D8A2-49E6-BA8C-9912347F2D49}" presName="parTx" presStyleLbl="revTx" presStyleIdx="0" presStyleCnt="5">
        <dgm:presLayoutVars>
          <dgm:chMax val="0"/>
          <dgm:chPref val="0"/>
        </dgm:presLayoutVars>
      </dgm:prSet>
      <dgm:spPr/>
    </dgm:pt>
    <dgm:pt modelId="{2B724D6C-C3EA-4C17-A064-9ED31AC3E5CB}" type="pres">
      <dgm:prSet presAssocID="{3D2A9B22-0A35-4546-8AC4-50B398DEE80C}" presName="sibTrans" presStyleCnt="0"/>
      <dgm:spPr/>
    </dgm:pt>
    <dgm:pt modelId="{565D2782-FC82-4680-83D7-2D1F833E3F3B}" type="pres">
      <dgm:prSet presAssocID="{DBBF0F8D-0E27-4F7F-845D-778BB7B362D0}" presName="compNode" presStyleCnt="0"/>
      <dgm:spPr/>
    </dgm:pt>
    <dgm:pt modelId="{D49C471C-2059-422B-9881-45224A7289FB}" type="pres">
      <dgm:prSet presAssocID="{DBBF0F8D-0E27-4F7F-845D-778BB7B362D0}" presName="bgRect" presStyleLbl="bgShp" presStyleIdx="1" presStyleCnt="5"/>
      <dgm:spPr/>
    </dgm:pt>
    <dgm:pt modelId="{9F5160AF-4CB5-4E46-B001-0E8872217F81}" type="pres">
      <dgm:prSet presAssocID="{DBBF0F8D-0E27-4F7F-845D-778BB7B362D0}"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0F140321-5F17-4269-89A9-C70F9397F64A}" type="pres">
      <dgm:prSet presAssocID="{DBBF0F8D-0E27-4F7F-845D-778BB7B362D0}" presName="spaceRect" presStyleCnt="0"/>
      <dgm:spPr/>
    </dgm:pt>
    <dgm:pt modelId="{8196864D-035A-47DA-A2D9-E7BB8B395075}" type="pres">
      <dgm:prSet presAssocID="{DBBF0F8D-0E27-4F7F-845D-778BB7B362D0}" presName="parTx" presStyleLbl="revTx" presStyleIdx="1" presStyleCnt="5">
        <dgm:presLayoutVars>
          <dgm:chMax val="0"/>
          <dgm:chPref val="0"/>
        </dgm:presLayoutVars>
      </dgm:prSet>
      <dgm:spPr/>
    </dgm:pt>
    <dgm:pt modelId="{6D86C5FE-FF6A-4561-8C67-45F33C8AF7A5}" type="pres">
      <dgm:prSet presAssocID="{49A936D2-4998-402E-B7EB-8DD25FCA43E9}" presName="sibTrans" presStyleCnt="0"/>
      <dgm:spPr/>
    </dgm:pt>
    <dgm:pt modelId="{A2409E70-CF88-40B0-9515-7CA4805EA9F5}" type="pres">
      <dgm:prSet presAssocID="{34EC7E8C-8355-4A2E-8BCC-DC068DEA0691}" presName="compNode" presStyleCnt="0"/>
      <dgm:spPr/>
    </dgm:pt>
    <dgm:pt modelId="{648C553F-1AAE-4F53-A258-6143B0E56259}" type="pres">
      <dgm:prSet presAssocID="{34EC7E8C-8355-4A2E-8BCC-DC068DEA0691}" presName="bgRect" presStyleLbl="bgShp" presStyleIdx="2" presStyleCnt="5"/>
      <dgm:spPr/>
    </dgm:pt>
    <dgm:pt modelId="{B817E48C-6F69-4797-9EBB-0A0CBC8C821C}" type="pres">
      <dgm:prSet presAssocID="{34EC7E8C-8355-4A2E-8BCC-DC068DEA069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BF75D905-14BC-4A0C-A851-753B989DF132}" type="pres">
      <dgm:prSet presAssocID="{34EC7E8C-8355-4A2E-8BCC-DC068DEA0691}" presName="spaceRect" presStyleCnt="0"/>
      <dgm:spPr/>
    </dgm:pt>
    <dgm:pt modelId="{73D5FE6A-82B9-4259-9E7A-EDEE640107DB}" type="pres">
      <dgm:prSet presAssocID="{34EC7E8C-8355-4A2E-8BCC-DC068DEA0691}" presName="parTx" presStyleLbl="revTx" presStyleIdx="2" presStyleCnt="5">
        <dgm:presLayoutVars>
          <dgm:chMax val="0"/>
          <dgm:chPref val="0"/>
        </dgm:presLayoutVars>
      </dgm:prSet>
      <dgm:spPr/>
    </dgm:pt>
    <dgm:pt modelId="{EAF2F601-2750-4624-8C0B-ADA4AC5D6E5C}" type="pres">
      <dgm:prSet presAssocID="{2CCF47BF-A14A-4CA6-96E1-72CC8D24DF98}" presName="sibTrans" presStyleCnt="0"/>
      <dgm:spPr/>
    </dgm:pt>
    <dgm:pt modelId="{115A9D1B-DDF4-4369-9F5F-D77D95FEB0B4}" type="pres">
      <dgm:prSet presAssocID="{A69B33B5-D13B-401E-BAFF-49120B08D8DA}" presName="compNode" presStyleCnt="0"/>
      <dgm:spPr/>
    </dgm:pt>
    <dgm:pt modelId="{E3BDF5C8-C0F1-4B1A-939A-D25A102DA5C3}" type="pres">
      <dgm:prSet presAssocID="{A69B33B5-D13B-401E-BAFF-49120B08D8DA}" presName="bgRect" presStyleLbl="bgShp" presStyleIdx="3" presStyleCnt="5"/>
      <dgm:spPr/>
    </dgm:pt>
    <dgm:pt modelId="{83CD6F26-8B40-4C32-B024-21D3D60CA876}" type="pres">
      <dgm:prSet presAssocID="{A69B33B5-D13B-401E-BAFF-49120B08D8D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nk"/>
        </a:ext>
      </dgm:extLst>
    </dgm:pt>
    <dgm:pt modelId="{B92FD7B1-1B19-4166-89C5-73568B7E5271}" type="pres">
      <dgm:prSet presAssocID="{A69B33B5-D13B-401E-BAFF-49120B08D8DA}" presName="spaceRect" presStyleCnt="0"/>
      <dgm:spPr/>
    </dgm:pt>
    <dgm:pt modelId="{6FD3BDFA-6C31-458B-8EC6-D68C23B97F3A}" type="pres">
      <dgm:prSet presAssocID="{A69B33B5-D13B-401E-BAFF-49120B08D8DA}" presName="parTx" presStyleLbl="revTx" presStyleIdx="3" presStyleCnt="5">
        <dgm:presLayoutVars>
          <dgm:chMax val="0"/>
          <dgm:chPref val="0"/>
        </dgm:presLayoutVars>
      </dgm:prSet>
      <dgm:spPr/>
    </dgm:pt>
    <dgm:pt modelId="{E00F995C-2B2A-4E61-A650-40C20C24600C}" type="pres">
      <dgm:prSet presAssocID="{05EA8F6D-85E4-49F4-8D58-E375C8945FD4}" presName="sibTrans" presStyleCnt="0"/>
      <dgm:spPr/>
    </dgm:pt>
    <dgm:pt modelId="{C95A9F82-CABC-4C41-AEA6-92D984E94993}" type="pres">
      <dgm:prSet presAssocID="{960581F2-E4E2-4676-84F7-552A667ABDB8}" presName="compNode" presStyleCnt="0"/>
      <dgm:spPr/>
    </dgm:pt>
    <dgm:pt modelId="{23621E3A-BEE0-4F9B-A557-B23C47F09E97}" type="pres">
      <dgm:prSet presAssocID="{960581F2-E4E2-4676-84F7-552A667ABDB8}" presName="bgRect" presStyleLbl="bgShp" presStyleIdx="4" presStyleCnt="5"/>
      <dgm:spPr/>
    </dgm:pt>
    <dgm:pt modelId="{48D4979E-F210-4452-AC29-361ACBB090ED}" type="pres">
      <dgm:prSet presAssocID="{960581F2-E4E2-4676-84F7-552A667ABDB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edicine"/>
        </a:ext>
      </dgm:extLst>
    </dgm:pt>
    <dgm:pt modelId="{418D5DCF-5198-4562-A0E4-037693ACB1E3}" type="pres">
      <dgm:prSet presAssocID="{960581F2-E4E2-4676-84F7-552A667ABDB8}" presName="spaceRect" presStyleCnt="0"/>
      <dgm:spPr/>
    </dgm:pt>
    <dgm:pt modelId="{30403407-0CCD-4D37-9723-ADEA6F7E4AEA}" type="pres">
      <dgm:prSet presAssocID="{960581F2-E4E2-4676-84F7-552A667ABDB8}" presName="parTx" presStyleLbl="revTx" presStyleIdx="4" presStyleCnt="5">
        <dgm:presLayoutVars>
          <dgm:chMax val="0"/>
          <dgm:chPref val="0"/>
        </dgm:presLayoutVars>
      </dgm:prSet>
      <dgm:spPr/>
    </dgm:pt>
  </dgm:ptLst>
  <dgm:cxnLst>
    <dgm:cxn modelId="{2F585300-AA41-4EBB-99DD-1C92845E7E68}" type="presOf" srcId="{A69B33B5-D13B-401E-BAFF-49120B08D8DA}" destId="{6FD3BDFA-6C31-458B-8EC6-D68C23B97F3A}" srcOrd="0" destOrd="0" presId="urn:microsoft.com/office/officeart/2018/2/layout/IconVerticalSolidList"/>
    <dgm:cxn modelId="{7664B318-9ABF-4CDB-860F-C3B87AA5E77B}" srcId="{BFB490CD-5D8C-4363-AED4-16028513B2D6}" destId="{A69B33B5-D13B-401E-BAFF-49120B08D8DA}" srcOrd="3" destOrd="0" parTransId="{9BF9FA1D-C656-47CC-9FC7-E41F67D3F9B0}" sibTransId="{05EA8F6D-85E4-49F4-8D58-E375C8945FD4}"/>
    <dgm:cxn modelId="{1EE6C935-40E1-40F2-B352-7EB745CE918C}" srcId="{BFB490CD-5D8C-4363-AED4-16028513B2D6}" destId="{34EC7E8C-8355-4A2E-8BCC-DC068DEA0691}" srcOrd="2" destOrd="0" parTransId="{B5DEE8CD-F28F-4910-AB97-7243235AFCA4}" sibTransId="{2CCF47BF-A14A-4CA6-96E1-72CC8D24DF98}"/>
    <dgm:cxn modelId="{FD1F313D-3D8D-4DBB-AA01-CECBABAEC36F}" srcId="{BFB490CD-5D8C-4363-AED4-16028513B2D6}" destId="{960581F2-E4E2-4676-84F7-552A667ABDB8}" srcOrd="4" destOrd="0" parTransId="{BA50D8BF-08E7-4637-8CF0-0998058545F7}" sibTransId="{BB7715A5-739B-4850-93AE-8A5C32B85C0E}"/>
    <dgm:cxn modelId="{9083325E-9ACE-43C6-BDC8-364E94D61D37}" type="presOf" srcId="{BFB490CD-5D8C-4363-AED4-16028513B2D6}" destId="{72A5515C-8582-4721-ADE1-47ECEA362668}" srcOrd="0" destOrd="0" presId="urn:microsoft.com/office/officeart/2018/2/layout/IconVerticalSolidList"/>
    <dgm:cxn modelId="{B2104D56-7C6F-48CF-869E-789869330F33}" type="presOf" srcId="{DBBF0F8D-0E27-4F7F-845D-778BB7B362D0}" destId="{8196864D-035A-47DA-A2D9-E7BB8B395075}" srcOrd="0" destOrd="0" presId="urn:microsoft.com/office/officeart/2018/2/layout/IconVerticalSolidList"/>
    <dgm:cxn modelId="{D5E8F47E-8458-4143-ACA5-6298B5A41103}" type="presOf" srcId="{95FF0F60-D8A2-49E6-BA8C-9912347F2D49}" destId="{A910CB27-96F2-4E21-92A6-94AB57D2B589}" srcOrd="0" destOrd="0" presId="urn:microsoft.com/office/officeart/2018/2/layout/IconVerticalSolidList"/>
    <dgm:cxn modelId="{5EA40C82-14D3-41CF-935B-6513EB24D8BD}" type="presOf" srcId="{34EC7E8C-8355-4A2E-8BCC-DC068DEA0691}" destId="{73D5FE6A-82B9-4259-9E7A-EDEE640107DB}" srcOrd="0" destOrd="0" presId="urn:microsoft.com/office/officeart/2018/2/layout/IconVerticalSolidList"/>
    <dgm:cxn modelId="{5B45DF84-C984-4830-83BB-FF109F008DE8}" srcId="{BFB490CD-5D8C-4363-AED4-16028513B2D6}" destId="{DBBF0F8D-0E27-4F7F-845D-778BB7B362D0}" srcOrd="1" destOrd="0" parTransId="{BCFBC356-DC87-45D2-ACDA-FE866A0B3658}" sibTransId="{49A936D2-4998-402E-B7EB-8DD25FCA43E9}"/>
    <dgm:cxn modelId="{C1C898D1-4D94-4F17-9A9D-2BD51D118920}" type="presOf" srcId="{960581F2-E4E2-4676-84F7-552A667ABDB8}" destId="{30403407-0CCD-4D37-9723-ADEA6F7E4AEA}" srcOrd="0" destOrd="0" presId="urn:microsoft.com/office/officeart/2018/2/layout/IconVerticalSolidList"/>
    <dgm:cxn modelId="{514A82E4-D3E9-468A-BB98-B88E2A15DC55}" srcId="{BFB490CD-5D8C-4363-AED4-16028513B2D6}" destId="{95FF0F60-D8A2-49E6-BA8C-9912347F2D49}" srcOrd="0" destOrd="0" parTransId="{06B17183-5362-4060-A87F-66367CF8EB00}" sibTransId="{3D2A9B22-0A35-4546-8AC4-50B398DEE80C}"/>
    <dgm:cxn modelId="{CDB07143-5D4C-4ACC-88F2-289088B78A15}" type="presParOf" srcId="{72A5515C-8582-4721-ADE1-47ECEA362668}" destId="{0589674F-C689-4DFA-B355-54A2BD5F5444}" srcOrd="0" destOrd="0" presId="urn:microsoft.com/office/officeart/2018/2/layout/IconVerticalSolidList"/>
    <dgm:cxn modelId="{E492D0BF-7808-4E60-B753-55DC06E3C811}" type="presParOf" srcId="{0589674F-C689-4DFA-B355-54A2BD5F5444}" destId="{5C72398B-2BE0-41F8-BA1C-F84943BAE3C9}" srcOrd="0" destOrd="0" presId="urn:microsoft.com/office/officeart/2018/2/layout/IconVerticalSolidList"/>
    <dgm:cxn modelId="{B2E954DB-B544-455B-8DA9-ED12BCDC7A02}" type="presParOf" srcId="{0589674F-C689-4DFA-B355-54A2BD5F5444}" destId="{34E2D0A9-5A39-46C7-9C5E-E5DAC630FDF7}" srcOrd="1" destOrd="0" presId="urn:microsoft.com/office/officeart/2018/2/layout/IconVerticalSolidList"/>
    <dgm:cxn modelId="{ADEA0B9F-8CBC-4A4C-928F-B01D416098A0}" type="presParOf" srcId="{0589674F-C689-4DFA-B355-54A2BD5F5444}" destId="{EBD73FE0-3AD6-4490-8A27-C2C95D496D5C}" srcOrd="2" destOrd="0" presId="urn:microsoft.com/office/officeart/2018/2/layout/IconVerticalSolidList"/>
    <dgm:cxn modelId="{C512AC37-F71B-4294-8440-56ACE884A74E}" type="presParOf" srcId="{0589674F-C689-4DFA-B355-54A2BD5F5444}" destId="{A910CB27-96F2-4E21-92A6-94AB57D2B589}" srcOrd="3" destOrd="0" presId="urn:microsoft.com/office/officeart/2018/2/layout/IconVerticalSolidList"/>
    <dgm:cxn modelId="{A3C4E647-1509-41AC-8F5C-5E6E6CCCAEAF}" type="presParOf" srcId="{72A5515C-8582-4721-ADE1-47ECEA362668}" destId="{2B724D6C-C3EA-4C17-A064-9ED31AC3E5CB}" srcOrd="1" destOrd="0" presId="urn:microsoft.com/office/officeart/2018/2/layout/IconVerticalSolidList"/>
    <dgm:cxn modelId="{490E96A9-7CF1-469E-95A5-E2A37EDE6E52}" type="presParOf" srcId="{72A5515C-8582-4721-ADE1-47ECEA362668}" destId="{565D2782-FC82-4680-83D7-2D1F833E3F3B}" srcOrd="2" destOrd="0" presId="urn:microsoft.com/office/officeart/2018/2/layout/IconVerticalSolidList"/>
    <dgm:cxn modelId="{C737080F-C4B3-4E71-9EE4-45A555567268}" type="presParOf" srcId="{565D2782-FC82-4680-83D7-2D1F833E3F3B}" destId="{D49C471C-2059-422B-9881-45224A7289FB}" srcOrd="0" destOrd="0" presId="urn:microsoft.com/office/officeart/2018/2/layout/IconVerticalSolidList"/>
    <dgm:cxn modelId="{EBD37D4C-6953-454B-B4D0-6A253A3720F4}" type="presParOf" srcId="{565D2782-FC82-4680-83D7-2D1F833E3F3B}" destId="{9F5160AF-4CB5-4E46-B001-0E8872217F81}" srcOrd="1" destOrd="0" presId="urn:microsoft.com/office/officeart/2018/2/layout/IconVerticalSolidList"/>
    <dgm:cxn modelId="{DA987733-F528-40AC-B687-669B11D51315}" type="presParOf" srcId="{565D2782-FC82-4680-83D7-2D1F833E3F3B}" destId="{0F140321-5F17-4269-89A9-C70F9397F64A}" srcOrd="2" destOrd="0" presId="urn:microsoft.com/office/officeart/2018/2/layout/IconVerticalSolidList"/>
    <dgm:cxn modelId="{070AE585-9919-44DF-B34E-3B4E42F84265}" type="presParOf" srcId="{565D2782-FC82-4680-83D7-2D1F833E3F3B}" destId="{8196864D-035A-47DA-A2D9-E7BB8B395075}" srcOrd="3" destOrd="0" presId="urn:microsoft.com/office/officeart/2018/2/layout/IconVerticalSolidList"/>
    <dgm:cxn modelId="{286A1FBE-8D21-48D2-96BD-BF739F71A614}" type="presParOf" srcId="{72A5515C-8582-4721-ADE1-47ECEA362668}" destId="{6D86C5FE-FF6A-4561-8C67-45F33C8AF7A5}" srcOrd="3" destOrd="0" presId="urn:microsoft.com/office/officeart/2018/2/layout/IconVerticalSolidList"/>
    <dgm:cxn modelId="{817A0F8D-F507-455F-B589-EC9CBA74C1AA}" type="presParOf" srcId="{72A5515C-8582-4721-ADE1-47ECEA362668}" destId="{A2409E70-CF88-40B0-9515-7CA4805EA9F5}" srcOrd="4" destOrd="0" presId="urn:microsoft.com/office/officeart/2018/2/layout/IconVerticalSolidList"/>
    <dgm:cxn modelId="{09A165A8-8CF5-4B02-B417-38AD3BB86E18}" type="presParOf" srcId="{A2409E70-CF88-40B0-9515-7CA4805EA9F5}" destId="{648C553F-1AAE-4F53-A258-6143B0E56259}" srcOrd="0" destOrd="0" presId="urn:microsoft.com/office/officeart/2018/2/layout/IconVerticalSolidList"/>
    <dgm:cxn modelId="{328B7D33-5E8B-405B-8312-1815B3E8006B}" type="presParOf" srcId="{A2409E70-CF88-40B0-9515-7CA4805EA9F5}" destId="{B817E48C-6F69-4797-9EBB-0A0CBC8C821C}" srcOrd="1" destOrd="0" presId="urn:microsoft.com/office/officeart/2018/2/layout/IconVerticalSolidList"/>
    <dgm:cxn modelId="{641DA5A9-F563-469D-8E42-A91783313753}" type="presParOf" srcId="{A2409E70-CF88-40B0-9515-7CA4805EA9F5}" destId="{BF75D905-14BC-4A0C-A851-753B989DF132}" srcOrd="2" destOrd="0" presId="urn:microsoft.com/office/officeart/2018/2/layout/IconVerticalSolidList"/>
    <dgm:cxn modelId="{F9C86B7A-2CDC-4EF0-8432-42FDD1EA4958}" type="presParOf" srcId="{A2409E70-CF88-40B0-9515-7CA4805EA9F5}" destId="{73D5FE6A-82B9-4259-9E7A-EDEE640107DB}" srcOrd="3" destOrd="0" presId="urn:microsoft.com/office/officeart/2018/2/layout/IconVerticalSolidList"/>
    <dgm:cxn modelId="{9D1BB161-4D89-4B50-A243-18D4C98B8F4C}" type="presParOf" srcId="{72A5515C-8582-4721-ADE1-47ECEA362668}" destId="{EAF2F601-2750-4624-8C0B-ADA4AC5D6E5C}" srcOrd="5" destOrd="0" presId="urn:microsoft.com/office/officeart/2018/2/layout/IconVerticalSolidList"/>
    <dgm:cxn modelId="{2A26EDFD-2FB9-4856-975E-8BBACCC2AC1F}" type="presParOf" srcId="{72A5515C-8582-4721-ADE1-47ECEA362668}" destId="{115A9D1B-DDF4-4369-9F5F-D77D95FEB0B4}" srcOrd="6" destOrd="0" presId="urn:microsoft.com/office/officeart/2018/2/layout/IconVerticalSolidList"/>
    <dgm:cxn modelId="{3DBA07DE-2A02-4FED-895D-258AADE23EB8}" type="presParOf" srcId="{115A9D1B-DDF4-4369-9F5F-D77D95FEB0B4}" destId="{E3BDF5C8-C0F1-4B1A-939A-D25A102DA5C3}" srcOrd="0" destOrd="0" presId="urn:microsoft.com/office/officeart/2018/2/layout/IconVerticalSolidList"/>
    <dgm:cxn modelId="{346D26C7-CA10-4711-BA04-D7E82B825851}" type="presParOf" srcId="{115A9D1B-DDF4-4369-9F5F-D77D95FEB0B4}" destId="{83CD6F26-8B40-4C32-B024-21D3D60CA876}" srcOrd="1" destOrd="0" presId="urn:microsoft.com/office/officeart/2018/2/layout/IconVerticalSolidList"/>
    <dgm:cxn modelId="{553E3AA1-009D-4AF7-91C8-A56E6F2547E3}" type="presParOf" srcId="{115A9D1B-DDF4-4369-9F5F-D77D95FEB0B4}" destId="{B92FD7B1-1B19-4166-89C5-73568B7E5271}" srcOrd="2" destOrd="0" presId="urn:microsoft.com/office/officeart/2018/2/layout/IconVerticalSolidList"/>
    <dgm:cxn modelId="{9E267BF9-18D4-443A-8B35-3B469DE1E6D1}" type="presParOf" srcId="{115A9D1B-DDF4-4369-9F5F-D77D95FEB0B4}" destId="{6FD3BDFA-6C31-458B-8EC6-D68C23B97F3A}" srcOrd="3" destOrd="0" presId="urn:microsoft.com/office/officeart/2018/2/layout/IconVerticalSolidList"/>
    <dgm:cxn modelId="{DAA80D64-F9A7-40D4-911B-574AD9DA3F4F}" type="presParOf" srcId="{72A5515C-8582-4721-ADE1-47ECEA362668}" destId="{E00F995C-2B2A-4E61-A650-40C20C24600C}" srcOrd="7" destOrd="0" presId="urn:microsoft.com/office/officeart/2018/2/layout/IconVerticalSolidList"/>
    <dgm:cxn modelId="{6A835F15-C30E-46B6-9074-04A4D0B6B913}" type="presParOf" srcId="{72A5515C-8582-4721-ADE1-47ECEA362668}" destId="{C95A9F82-CABC-4C41-AEA6-92D984E94993}" srcOrd="8" destOrd="0" presId="urn:microsoft.com/office/officeart/2018/2/layout/IconVerticalSolidList"/>
    <dgm:cxn modelId="{30AF0B19-33F6-45C3-98B1-1C99AD2BCF3C}" type="presParOf" srcId="{C95A9F82-CABC-4C41-AEA6-92D984E94993}" destId="{23621E3A-BEE0-4F9B-A557-B23C47F09E97}" srcOrd="0" destOrd="0" presId="urn:microsoft.com/office/officeart/2018/2/layout/IconVerticalSolidList"/>
    <dgm:cxn modelId="{72C3FED1-765C-45DC-950A-C9638EE81E08}" type="presParOf" srcId="{C95A9F82-CABC-4C41-AEA6-92D984E94993}" destId="{48D4979E-F210-4452-AC29-361ACBB090ED}" srcOrd="1" destOrd="0" presId="urn:microsoft.com/office/officeart/2018/2/layout/IconVerticalSolidList"/>
    <dgm:cxn modelId="{3EE7F056-C0E6-43A3-87EF-794DCA202E7D}" type="presParOf" srcId="{C95A9F82-CABC-4C41-AEA6-92D984E94993}" destId="{418D5DCF-5198-4562-A0E4-037693ACB1E3}" srcOrd="2" destOrd="0" presId="urn:microsoft.com/office/officeart/2018/2/layout/IconVerticalSolidList"/>
    <dgm:cxn modelId="{955DB259-7151-47F4-AE66-5418E0B2384D}" type="presParOf" srcId="{C95A9F82-CABC-4C41-AEA6-92D984E94993}" destId="{30403407-0CCD-4D37-9723-ADEA6F7E4AE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1583AF-9971-4A50-A929-01CD202FC52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A26F623-5536-48F8-8883-A948126CD70B}">
      <dgm:prSet/>
      <dgm:spPr/>
      <dgm:t>
        <a:bodyPr/>
        <a:lstStyle/>
        <a:p>
          <a:r>
            <a:rPr lang="en-US" dirty="0"/>
            <a:t>The auditor follows an Audit Plan that is  established with the manager of the Human Research Protection Program. </a:t>
          </a:r>
        </a:p>
      </dgm:t>
    </dgm:pt>
    <dgm:pt modelId="{D0AAD580-91EB-4F9D-8D01-AEEC5414B392}" type="parTrans" cxnId="{19AB84D9-D367-4080-9AD4-1768EC7AE137}">
      <dgm:prSet/>
      <dgm:spPr/>
      <dgm:t>
        <a:bodyPr/>
        <a:lstStyle/>
        <a:p>
          <a:endParaRPr lang="en-US"/>
        </a:p>
      </dgm:t>
    </dgm:pt>
    <dgm:pt modelId="{EA607DE6-F9C0-43F0-B7DE-850652E57F8B}" type="sibTrans" cxnId="{19AB84D9-D367-4080-9AD4-1768EC7AE137}">
      <dgm:prSet/>
      <dgm:spPr/>
      <dgm:t>
        <a:bodyPr/>
        <a:lstStyle/>
        <a:p>
          <a:endParaRPr lang="en-US"/>
        </a:p>
      </dgm:t>
    </dgm:pt>
    <dgm:pt modelId="{822935B5-611A-48BE-A725-8956C94C4693}">
      <dgm:prSet/>
      <dgm:spPr/>
      <dgm:t>
        <a:bodyPr/>
        <a:lstStyle/>
        <a:p>
          <a:r>
            <a:rPr lang="en-US" dirty="0"/>
            <a:t>An auditor evaluates overall processes.</a:t>
          </a:r>
        </a:p>
      </dgm:t>
    </dgm:pt>
    <dgm:pt modelId="{E2C00DC2-72D1-42D7-BE37-B7AB2A631D25}" type="parTrans" cxnId="{F4619907-2322-4BEB-BE2E-5EBA6BD565A0}">
      <dgm:prSet/>
      <dgm:spPr/>
      <dgm:t>
        <a:bodyPr/>
        <a:lstStyle/>
        <a:p>
          <a:endParaRPr lang="en-US"/>
        </a:p>
      </dgm:t>
    </dgm:pt>
    <dgm:pt modelId="{1F53FE5D-A4EC-464A-A861-D1BF2A4ED35B}" type="sibTrans" cxnId="{F4619907-2322-4BEB-BE2E-5EBA6BD565A0}">
      <dgm:prSet/>
      <dgm:spPr/>
      <dgm:t>
        <a:bodyPr/>
        <a:lstStyle/>
        <a:p>
          <a:endParaRPr lang="en-US"/>
        </a:p>
      </dgm:t>
    </dgm:pt>
    <dgm:pt modelId="{2C23421A-6FA8-4B50-9B9D-8387867C1ADF}">
      <dgm:prSet/>
      <dgm:spPr/>
      <dgm:t>
        <a:bodyPr/>
        <a:lstStyle/>
        <a:p>
          <a:r>
            <a:rPr lang="en-US" dirty="0"/>
            <a:t>The auditor lets the documentation and data tell a story.</a:t>
          </a:r>
        </a:p>
      </dgm:t>
    </dgm:pt>
    <dgm:pt modelId="{F570E4C1-BE77-4EBF-9DDC-B79740DC247B}" type="parTrans" cxnId="{77E5205D-6956-40C9-8CFC-E4A712AA19A9}">
      <dgm:prSet/>
      <dgm:spPr/>
      <dgm:t>
        <a:bodyPr/>
        <a:lstStyle/>
        <a:p>
          <a:endParaRPr lang="en-US"/>
        </a:p>
      </dgm:t>
    </dgm:pt>
    <dgm:pt modelId="{46DE76DC-886E-4968-8F69-82F31FC9D40C}" type="sibTrans" cxnId="{77E5205D-6956-40C9-8CFC-E4A712AA19A9}">
      <dgm:prSet/>
      <dgm:spPr/>
      <dgm:t>
        <a:bodyPr/>
        <a:lstStyle/>
        <a:p>
          <a:endParaRPr lang="en-US"/>
        </a:p>
      </dgm:t>
    </dgm:pt>
    <dgm:pt modelId="{43CD6C91-60F7-40D6-A8CC-B40764E2C1E4}">
      <dgm:prSet/>
      <dgm:spPr/>
      <dgm:t>
        <a:bodyPr/>
        <a:lstStyle/>
        <a:p>
          <a:r>
            <a:rPr lang="en-US" dirty="0"/>
            <a:t>Problems can be identified through the review of process and compliance with regulatory guidelines. </a:t>
          </a:r>
        </a:p>
      </dgm:t>
    </dgm:pt>
    <dgm:pt modelId="{374D405F-EA53-4A5D-BA09-8B42BBB23CD2}" type="parTrans" cxnId="{A3787E48-7476-4ADB-95F4-9A1D27B97C5F}">
      <dgm:prSet/>
      <dgm:spPr/>
      <dgm:t>
        <a:bodyPr/>
        <a:lstStyle/>
        <a:p>
          <a:endParaRPr lang="en-US"/>
        </a:p>
      </dgm:t>
    </dgm:pt>
    <dgm:pt modelId="{FC69292F-7843-41B1-BEBC-DA2C327C9CAC}" type="sibTrans" cxnId="{A3787E48-7476-4ADB-95F4-9A1D27B97C5F}">
      <dgm:prSet/>
      <dgm:spPr/>
      <dgm:t>
        <a:bodyPr/>
        <a:lstStyle/>
        <a:p>
          <a:endParaRPr lang="en-US"/>
        </a:p>
      </dgm:t>
    </dgm:pt>
    <dgm:pt modelId="{B5C95C14-FC78-4332-80EB-77A49AC0E340}">
      <dgm:prSet/>
      <dgm:spPr/>
      <dgm:t>
        <a:bodyPr/>
        <a:lstStyle/>
        <a:p>
          <a:r>
            <a:rPr lang="en-US" dirty="0"/>
            <a:t>Auditing is defined more as a quality assurance function undertaken by independent professionals. </a:t>
          </a:r>
        </a:p>
      </dgm:t>
    </dgm:pt>
    <dgm:pt modelId="{547FEDB2-440B-4807-80AC-D641C22BE87A}" type="parTrans" cxnId="{4E66D80F-13BD-4098-87AD-BA0A74C91B32}">
      <dgm:prSet/>
      <dgm:spPr/>
      <dgm:t>
        <a:bodyPr/>
        <a:lstStyle/>
        <a:p>
          <a:endParaRPr lang="en-US"/>
        </a:p>
      </dgm:t>
    </dgm:pt>
    <dgm:pt modelId="{446A2412-221A-4BBB-B6FF-C1718DE96C04}" type="sibTrans" cxnId="{4E66D80F-13BD-4098-87AD-BA0A74C91B32}">
      <dgm:prSet/>
      <dgm:spPr/>
      <dgm:t>
        <a:bodyPr/>
        <a:lstStyle/>
        <a:p>
          <a:endParaRPr lang="en-US"/>
        </a:p>
      </dgm:t>
    </dgm:pt>
    <dgm:pt modelId="{61EB3DD8-BA23-449C-ACEF-5934F65A6F45}" type="pres">
      <dgm:prSet presAssocID="{2A1583AF-9971-4A50-A929-01CD202FC52F}" presName="diagram" presStyleCnt="0">
        <dgm:presLayoutVars>
          <dgm:dir/>
          <dgm:resizeHandles val="exact"/>
        </dgm:presLayoutVars>
      </dgm:prSet>
      <dgm:spPr/>
    </dgm:pt>
    <dgm:pt modelId="{230059EA-57AF-4E80-B0D1-3FA6E6C6BC3D}" type="pres">
      <dgm:prSet presAssocID="{3A26F623-5536-48F8-8883-A948126CD70B}" presName="node" presStyleLbl="node1" presStyleIdx="0" presStyleCnt="5">
        <dgm:presLayoutVars>
          <dgm:bulletEnabled val="1"/>
        </dgm:presLayoutVars>
      </dgm:prSet>
      <dgm:spPr/>
    </dgm:pt>
    <dgm:pt modelId="{33CD3020-8D88-4AE9-BA26-EB9ABAA6402D}" type="pres">
      <dgm:prSet presAssocID="{EA607DE6-F9C0-43F0-B7DE-850652E57F8B}" presName="sibTrans" presStyleCnt="0"/>
      <dgm:spPr/>
    </dgm:pt>
    <dgm:pt modelId="{A477AA88-0FAB-4BED-82BC-8AC6B3425287}" type="pres">
      <dgm:prSet presAssocID="{822935B5-611A-48BE-A725-8956C94C4693}" presName="node" presStyleLbl="node1" presStyleIdx="1" presStyleCnt="5">
        <dgm:presLayoutVars>
          <dgm:bulletEnabled val="1"/>
        </dgm:presLayoutVars>
      </dgm:prSet>
      <dgm:spPr/>
    </dgm:pt>
    <dgm:pt modelId="{3FB9EF88-1519-47D5-9C9F-E606D65B4783}" type="pres">
      <dgm:prSet presAssocID="{1F53FE5D-A4EC-464A-A861-D1BF2A4ED35B}" presName="sibTrans" presStyleCnt="0"/>
      <dgm:spPr/>
    </dgm:pt>
    <dgm:pt modelId="{74337720-3AD6-4C64-9AFE-04F0407B7EC1}" type="pres">
      <dgm:prSet presAssocID="{2C23421A-6FA8-4B50-9B9D-8387867C1ADF}" presName="node" presStyleLbl="node1" presStyleIdx="2" presStyleCnt="5">
        <dgm:presLayoutVars>
          <dgm:bulletEnabled val="1"/>
        </dgm:presLayoutVars>
      </dgm:prSet>
      <dgm:spPr/>
    </dgm:pt>
    <dgm:pt modelId="{AD3ACAE9-9B5D-4100-A842-0E8517B0D49B}" type="pres">
      <dgm:prSet presAssocID="{46DE76DC-886E-4968-8F69-82F31FC9D40C}" presName="sibTrans" presStyleCnt="0"/>
      <dgm:spPr/>
    </dgm:pt>
    <dgm:pt modelId="{58FFD93C-FF7A-40B7-B8C2-5F90B1CCAF0B}" type="pres">
      <dgm:prSet presAssocID="{43CD6C91-60F7-40D6-A8CC-B40764E2C1E4}" presName="node" presStyleLbl="node1" presStyleIdx="3" presStyleCnt="5">
        <dgm:presLayoutVars>
          <dgm:bulletEnabled val="1"/>
        </dgm:presLayoutVars>
      </dgm:prSet>
      <dgm:spPr/>
    </dgm:pt>
    <dgm:pt modelId="{BA55373B-4CA1-46F1-8120-F657FDE3710D}" type="pres">
      <dgm:prSet presAssocID="{FC69292F-7843-41B1-BEBC-DA2C327C9CAC}" presName="sibTrans" presStyleCnt="0"/>
      <dgm:spPr/>
    </dgm:pt>
    <dgm:pt modelId="{EB4BA34E-114B-4747-B522-12D9F98A5134}" type="pres">
      <dgm:prSet presAssocID="{B5C95C14-FC78-4332-80EB-77A49AC0E340}" presName="node" presStyleLbl="node1" presStyleIdx="4" presStyleCnt="5">
        <dgm:presLayoutVars>
          <dgm:bulletEnabled val="1"/>
        </dgm:presLayoutVars>
      </dgm:prSet>
      <dgm:spPr/>
    </dgm:pt>
  </dgm:ptLst>
  <dgm:cxnLst>
    <dgm:cxn modelId="{F4619907-2322-4BEB-BE2E-5EBA6BD565A0}" srcId="{2A1583AF-9971-4A50-A929-01CD202FC52F}" destId="{822935B5-611A-48BE-A725-8956C94C4693}" srcOrd="1" destOrd="0" parTransId="{E2C00DC2-72D1-42D7-BE37-B7AB2A631D25}" sibTransId="{1F53FE5D-A4EC-464A-A861-D1BF2A4ED35B}"/>
    <dgm:cxn modelId="{B4BA3E0D-EE56-403D-866A-2BC6F05D9F8F}" type="presOf" srcId="{822935B5-611A-48BE-A725-8956C94C4693}" destId="{A477AA88-0FAB-4BED-82BC-8AC6B3425287}" srcOrd="0" destOrd="0" presId="urn:microsoft.com/office/officeart/2005/8/layout/default"/>
    <dgm:cxn modelId="{4E66D80F-13BD-4098-87AD-BA0A74C91B32}" srcId="{2A1583AF-9971-4A50-A929-01CD202FC52F}" destId="{B5C95C14-FC78-4332-80EB-77A49AC0E340}" srcOrd="4" destOrd="0" parTransId="{547FEDB2-440B-4807-80AC-D641C22BE87A}" sibTransId="{446A2412-221A-4BBB-B6FF-C1718DE96C04}"/>
    <dgm:cxn modelId="{AE0D4929-8D2A-465B-9245-CFCD0D02648A}" type="presOf" srcId="{43CD6C91-60F7-40D6-A8CC-B40764E2C1E4}" destId="{58FFD93C-FF7A-40B7-B8C2-5F90B1CCAF0B}" srcOrd="0" destOrd="0" presId="urn:microsoft.com/office/officeart/2005/8/layout/default"/>
    <dgm:cxn modelId="{FFBDAC37-758F-4EEF-BAC7-18E5EE36F403}" type="presOf" srcId="{B5C95C14-FC78-4332-80EB-77A49AC0E340}" destId="{EB4BA34E-114B-4747-B522-12D9F98A5134}" srcOrd="0" destOrd="0" presId="urn:microsoft.com/office/officeart/2005/8/layout/default"/>
    <dgm:cxn modelId="{77E5205D-6956-40C9-8CFC-E4A712AA19A9}" srcId="{2A1583AF-9971-4A50-A929-01CD202FC52F}" destId="{2C23421A-6FA8-4B50-9B9D-8387867C1ADF}" srcOrd="2" destOrd="0" parTransId="{F570E4C1-BE77-4EBF-9DDC-B79740DC247B}" sibTransId="{46DE76DC-886E-4968-8F69-82F31FC9D40C}"/>
    <dgm:cxn modelId="{A3787E48-7476-4ADB-95F4-9A1D27B97C5F}" srcId="{2A1583AF-9971-4A50-A929-01CD202FC52F}" destId="{43CD6C91-60F7-40D6-A8CC-B40764E2C1E4}" srcOrd="3" destOrd="0" parTransId="{374D405F-EA53-4A5D-BA09-8B42BBB23CD2}" sibTransId="{FC69292F-7843-41B1-BEBC-DA2C327C9CAC}"/>
    <dgm:cxn modelId="{E84E0069-A8A0-47C9-9451-6D2D099B49CA}" type="presOf" srcId="{2C23421A-6FA8-4B50-9B9D-8387867C1ADF}" destId="{74337720-3AD6-4C64-9AFE-04F0407B7EC1}" srcOrd="0" destOrd="0" presId="urn:microsoft.com/office/officeart/2005/8/layout/default"/>
    <dgm:cxn modelId="{19AB84D9-D367-4080-9AD4-1768EC7AE137}" srcId="{2A1583AF-9971-4A50-A929-01CD202FC52F}" destId="{3A26F623-5536-48F8-8883-A948126CD70B}" srcOrd="0" destOrd="0" parTransId="{D0AAD580-91EB-4F9D-8D01-AEEC5414B392}" sibTransId="{EA607DE6-F9C0-43F0-B7DE-850652E57F8B}"/>
    <dgm:cxn modelId="{C87A3EE8-A37D-4539-8292-102F5A1515F9}" type="presOf" srcId="{2A1583AF-9971-4A50-A929-01CD202FC52F}" destId="{61EB3DD8-BA23-449C-ACEF-5934F65A6F45}" srcOrd="0" destOrd="0" presId="urn:microsoft.com/office/officeart/2005/8/layout/default"/>
    <dgm:cxn modelId="{3B910FEB-57D5-4D2E-B6A6-9480407E5FDB}" type="presOf" srcId="{3A26F623-5536-48F8-8883-A948126CD70B}" destId="{230059EA-57AF-4E80-B0D1-3FA6E6C6BC3D}" srcOrd="0" destOrd="0" presId="urn:microsoft.com/office/officeart/2005/8/layout/default"/>
    <dgm:cxn modelId="{0FEECA28-0F73-4442-A5F3-2B3F9CB49AAF}" type="presParOf" srcId="{61EB3DD8-BA23-449C-ACEF-5934F65A6F45}" destId="{230059EA-57AF-4E80-B0D1-3FA6E6C6BC3D}" srcOrd="0" destOrd="0" presId="urn:microsoft.com/office/officeart/2005/8/layout/default"/>
    <dgm:cxn modelId="{E8B31460-9067-428A-8C32-07150BD28E15}" type="presParOf" srcId="{61EB3DD8-BA23-449C-ACEF-5934F65A6F45}" destId="{33CD3020-8D88-4AE9-BA26-EB9ABAA6402D}" srcOrd="1" destOrd="0" presId="urn:microsoft.com/office/officeart/2005/8/layout/default"/>
    <dgm:cxn modelId="{50C48EFA-5789-40B0-8CAC-D6A366A24ACD}" type="presParOf" srcId="{61EB3DD8-BA23-449C-ACEF-5934F65A6F45}" destId="{A477AA88-0FAB-4BED-82BC-8AC6B3425287}" srcOrd="2" destOrd="0" presId="urn:microsoft.com/office/officeart/2005/8/layout/default"/>
    <dgm:cxn modelId="{21B9C672-97A2-4F4D-A7E1-BF3258E870E7}" type="presParOf" srcId="{61EB3DD8-BA23-449C-ACEF-5934F65A6F45}" destId="{3FB9EF88-1519-47D5-9C9F-E606D65B4783}" srcOrd="3" destOrd="0" presId="urn:microsoft.com/office/officeart/2005/8/layout/default"/>
    <dgm:cxn modelId="{381858E0-6CAA-4F17-9418-886B6CD9305C}" type="presParOf" srcId="{61EB3DD8-BA23-449C-ACEF-5934F65A6F45}" destId="{74337720-3AD6-4C64-9AFE-04F0407B7EC1}" srcOrd="4" destOrd="0" presId="urn:microsoft.com/office/officeart/2005/8/layout/default"/>
    <dgm:cxn modelId="{FA4812A0-DF1D-4B8F-8DBE-AA7385657C0D}" type="presParOf" srcId="{61EB3DD8-BA23-449C-ACEF-5934F65A6F45}" destId="{AD3ACAE9-9B5D-4100-A842-0E8517B0D49B}" srcOrd="5" destOrd="0" presId="urn:microsoft.com/office/officeart/2005/8/layout/default"/>
    <dgm:cxn modelId="{CA515E14-AE8E-4F9A-9E42-6A63B9743B85}" type="presParOf" srcId="{61EB3DD8-BA23-449C-ACEF-5934F65A6F45}" destId="{58FFD93C-FF7A-40B7-B8C2-5F90B1CCAF0B}" srcOrd="6" destOrd="0" presId="urn:microsoft.com/office/officeart/2005/8/layout/default"/>
    <dgm:cxn modelId="{A974B94B-8678-41E5-B379-1325A7ADDDEC}" type="presParOf" srcId="{61EB3DD8-BA23-449C-ACEF-5934F65A6F45}" destId="{BA55373B-4CA1-46F1-8120-F657FDE3710D}" srcOrd="7" destOrd="0" presId="urn:microsoft.com/office/officeart/2005/8/layout/default"/>
    <dgm:cxn modelId="{0681E44D-8570-4A0E-8FB3-781281460D48}" type="presParOf" srcId="{61EB3DD8-BA23-449C-ACEF-5934F65A6F45}" destId="{EB4BA34E-114B-4747-B522-12D9F98A513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730BA7-9233-4772-A5FA-7318B5690AAB}">
      <dsp:nvSpPr>
        <dsp:cNvPr id="0" name=""/>
        <dsp:cNvSpPr/>
      </dsp:nvSpPr>
      <dsp:spPr>
        <a:xfrm>
          <a:off x="0" y="2379"/>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012250-721C-4C01-A276-C01B4BD9BFCA}">
      <dsp:nvSpPr>
        <dsp:cNvPr id="0" name=""/>
        <dsp:cNvSpPr/>
      </dsp:nvSpPr>
      <dsp:spPr>
        <a:xfrm>
          <a:off x="0" y="2379"/>
          <a:ext cx="4629150" cy="1622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At THR, at the end of an audit, there is a closeout meeting that occurs. </a:t>
          </a:r>
        </a:p>
      </dsp:txBody>
      <dsp:txXfrm>
        <a:off x="0" y="2379"/>
        <a:ext cx="4629150" cy="1622955"/>
      </dsp:txXfrm>
    </dsp:sp>
    <dsp:sp modelId="{82EF7590-FC3F-4742-B15B-AAFBC6DFC4B2}">
      <dsp:nvSpPr>
        <dsp:cNvPr id="0" name=""/>
        <dsp:cNvSpPr/>
      </dsp:nvSpPr>
      <dsp:spPr>
        <a:xfrm>
          <a:off x="0" y="1625334"/>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A2B206-B9A0-492A-AB8A-B264450C3DDF}">
      <dsp:nvSpPr>
        <dsp:cNvPr id="0" name=""/>
        <dsp:cNvSpPr/>
      </dsp:nvSpPr>
      <dsp:spPr>
        <a:xfrm>
          <a:off x="0" y="1625334"/>
          <a:ext cx="4629150" cy="1622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The auditor not only meets with the study coordinator and PI to discuss findings, but a written report is presented with any findings. </a:t>
          </a:r>
        </a:p>
      </dsp:txBody>
      <dsp:txXfrm>
        <a:off x="0" y="1625334"/>
        <a:ext cx="4629150" cy="1622955"/>
      </dsp:txXfrm>
    </dsp:sp>
    <dsp:sp modelId="{ED735DC6-9249-4327-9E04-BC7816EEDFD7}">
      <dsp:nvSpPr>
        <dsp:cNvPr id="0" name=""/>
        <dsp:cNvSpPr/>
      </dsp:nvSpPr>
      <dsp:spPr>
        <a:xfrm>
          <a:off x="0" y="324829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3880E0-9564-4A9F-BC54-BBA8B7F5B980}">
      <dsp:nvSpPr>
        <dsp:cNvPr id="0" name=""/>
        <dsp:cNvSpPr/>
      </dsp:nvSpPr>
      <dsp:spPr>
        <a:xfrm>
          <a:off x="0" y="3248290"/>
          <a:ext cx="4629150" cy="1622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The PI is given an opportunity to respond to the findings and also present a CAPA plan if necessary if any improvements are necessary before the audit is closed.</a:t>
          </a:r>
        </a:p>
      </dsp:txBody>
      <dsp:txXfrm>
        <a:off x="0" y="3248290"/>
        <a:ext cx="4629150" cy="16229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B74B3-FE3A-418C-BBAB-1F0CEBB74C77}">
      <dsp:nvSpPr>
        <dsp:cNvPr id="0" name=""/>
        <dsp:cNvSpPr/>
      </dsp:nvSpPr>
      <dsp:spPr>
        <a:xfrm>
          <a:off x="145153" y="735708"/>
          <a:ext cx="1005669" cy="10056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BEAAB3-613C-4B6F-8039-A107454AEC5B}">
      <dsp:nvSpPr>
        <dsp:cNvPr id="0" name=""/>
        <dsp:cNvSpPr/>
      </dsp:nvSpPr>
      <dsp:spPr>
        <a:xfrm>
          <a:off x="356344" y="946899"/>
          <a:ext cx="583288" cy="58328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CE1E90-1F37-46F4-B225-4AD5DAF06094}">
      <dsp:nvSpPr>
        <dsp:cNvPr id="0" name=""/>
        <dsp:cNvSpPr/>
      </dsp:nvSpPr>
      <dsp:spPr>
        <a:xfrm>
          <a:off x="1366323" y="735708"/>
          <a:ext cx="2370505" cy="100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dirty="0"/>
            <a:t>In conducting clinical research, it is imperative that </a:t>
          </a:r>
          <a:r>
            <a:rPr lang="en-US" sz="1100" b="1" kern="1200" dirty="0"/>
            <a:t>Quality Assurance</a:t>
          </a:r>
          <a:r>
            <a:rPr lang="en-US" sz="1100" kern="1200" dirty="0"/>
            <a:t> and </a:t>
          </a:r>
          <a:r>
            <a:rPr lang="en-US" sz="1100" b="1" kern="1200" dirty="0"/>
            <a:t>Quality Control </a:t>
          </a:r>
          <a:r>
            <a:rPr lang="en-US" sz="1100" kern="1200" dirty="0"/>
            <a:t>be maintained in a clinical trial. How would these be defined?</a:t>
          </a:r>
        </a:p>
      </dsp:txBody>
      <dsp:txXfrm>
        <a:off x="1366323" y="735708"/>
        <a:ext cx="2370505" cy="1005669"/>
      </dsp:txXfrm>
    </dsp:sp>
    <dsp:sp modelId="{9C9EAD4C-9ACE-46DD-B0A3-E4378125A158}">
      <dsp:nvSpPr>
        <dsp:cNvPr id="0" name=""/>
        <dsp:cNvSpPr/>
      </dsp:nvSpPr>
      <dsp:spPr>
        <a:xfrm>
          <a:off x="4149871" y="735708"/>
          <a:ext cx="1005669" cy="10056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5F0827-5CCC-4463-BB3D-FEE333B1AA4D}">
      <dsp:nvSpPr>
        <dsp:cNvPr id="0" name=""/>
        <dsp:cNvSpPr/>
      </dsp:nvSpPr>
      <dsp:spPr>
        <a:xfrm>
          <a:off x="4361061" y="946899"/>
          <a:ext cx="583288" cy="58328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C75FE9F-5234-4E59-9997-F4CAE9ED5309}">
      <dsp:nvSpPr>
        <dsp:cNvPr id="0" name=""/>
        <dsp:cNvSpPr/>
      </dsp:nvSpPr>
      <dsp:spPr>
        <a:xfrm>
          <a:off x="5371040" y="735708"/>
          <a:ext cx="2370505" cy="100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b="1" kern="1200" dirty="0"/>
            <a:t>Quality Assurance</a:t>
          </a:r>
          <a:r>
            <a:rPr lang="en-US" sz="1100" kern="1200" dirty="0"/>
            <a:t>: a process of ensuring trials are conducted according to established protocols, Good Clinical Practice(GCP) guidelines, and regulatory requirements.</a:t>
          </a:r>
        </a:p>
      </dsp:txBody>
      <dsp:txXfrm>
        <a:off x="5371040" y="735708"/>
        <a:ext cx="2370505" cy="1005669"/>
      </dsp:txXfrm>
    </dsp:sp>
    <dsp:sp modelId="{7CE0EB65-A3AE-471D-A15C-3BB02B083A1E}">
      <dsp:nvSpPr>
        <dsp:cNvPr id="0" name=""/>
        <dsp:cNvSpPr/>
      </dsp:nvSpPr>
      <dsp:spPr>
        <a:xfrm>
          <a:off x="145153" y="2454713"/>
          <a:ext cx="1005669" cy="10056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E0CA0C-1FA8-4E31-BCA5-DBAD0B4AA51A}">
      <dsp:nvSpPr>
        <dsp:cNvPr id="0" name=""/>
        <dsp:cNvSpPr/>
      </dsp:nvSpPr>
      <dsp:spPr>
        <a:xfrm>
          <a:off x="356344" y="2665903"/>
          <a:ext cx="583288" cy="58328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6855AA-B60F-44A7-8EFC-B04B75BCA65F}">
      <dsp:nvSpPr>
        <dsp:cNvPr id="0" name=""/>
        <dsp:cNvSpPr/>
      </dsp:nvSpPr>
      <dsp:spPr>
        <a:xfrm>
          <a:off x="1366323" y="2454713"/>
          <a:ext cx="2370505" cy="100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b="1" kern="1200" dirty="0"/>
            <a:t>Quality Control</a:t>
          </a:r>
          <a:r>
            <a:rPr lang="en-US" sz="1100" kern="1200" dirty="0"/>
            <a:t>: a process of ensuring the accuracy, reliability, integrity of data, with the goal of protecting human subjects and maintaining regulatory compliance.</a:t>
          </a:r>
        </a:p>
      </dsp:txBody>
      <dsp:txXfrm>
        <a:off x="1366323" y="2454713"/>
        <a:ext cx="2370505" cy="1005669"/>
      </dsp:txXfrm>
    </dsp:sp>
    <dsp:sp modelId="{8F43760B-783E-443D-8D82-12C816AE46AE}">
      <dsp:nvSpPr>
        <dsp:cNvPr id="0" name=""/>
        <dsp:cNvSpPr/>
      </dsp:nvSpPr>
      <dsp:spPr>
        <a:xfrm>
          <a:off x="4149871" y="2454713"/>
          <a:ext cx="1005669" cy="10056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73ED53-E2F3-4F3E-BA64-9F913500440F}">
      <dsp:nvSpPr>
        <dsp:cNvPr id="0" name=""/>
        <dsp:cNvSpPr/>
      </dsp:nvSpPr>
      <dsp:spPr>
        <a:xfrm>
          <a:off x="4361061" y="2665903"/>
          <a:ext cx="583288" cy="58328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8D5D3CC-4263-42EE-B798-013C6B508BAA}">
      <dsp:nvSpPr>
        <dsp:cNvPr id="0" name=""/>
        <dsp:cNvSpPr/>
      </dsp:nvSpPr>
      <dsp:spPr>
        <a:xfrm>
          <a:off x="5371040" y="2454713"/>
          <a:ext cx="2370505" cy="100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dirty="0"/>
            <a:t>Per Federal and International guidelines, the sponsor(be that industry or Investigator initiated)  is responsible for establishing, implementing and maintaining appropriate quality assurance and quality control processes and documented procedures to ensure that trials are conducted, and data are generated, recorded and reported in compliance with the protocol, GCP and the applicable regulatory requirement(s), however everyone participating in the project is key to maintaining the integrity of the trial.</a:t>
          </a:r>
        </a:p>
      </dsp:txBody>
      <dsp:txXfrm>
        <a:off x="5371040" y="2454713"/>
        <a:ext cx="2370505" cy="10056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DF6BFD-641F-4140-9B3E-E00DF54E3E6C}">
      <dsp:nvSpPr>
        <dsp:cNvPr id="0" name=""/>
        <dsp:cNvSpPr/>
      </dsp:nvSpPr>
      <dsp:spPr>
        <a:xfrm>
          <a:off x="1845468" y="0"/>
          <a:ext cx="4195763" cy="4195763"/>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D8F600-D05B-4F67-ADE9-C4D87B14DD53}">
      <dsp:nvSpPr>
        <dsp:cNvPr id="0" name=""/>
        <dsp:cNvSpPr/>
      </dsp:nvSpPr>
      <dsp:spPr>
        <a:xfrm>
          <a:off x="2244065" y="398597"/>
          <a:ext cx="1636347" cy="163634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Clinical Research Associates (CRAs) most commonly known as “Monitors” are vital members of research teams, serving a key function in monitoring clinical trials.</a:t>
          </a:r>
        </a:p>
      </dsp:txBody>
      <dsp:txXfrm>
        <a:off x="2323945" y="478477"/>
        <a:ext cx="1476587" cy="1476587"/>
      </dsp:txXfrm>
    </dsp:sp>
    <dsp:sp modelId="{905AFCCD-BCF0-4B2C-BB0A-9BB1F04290A3}">
      <dsp:nvSpPr>
        <dsp:cNvPr id="0" name=""/>
        <dsp:cNvSpPr/>
      </dsp:nvSpPr>
      <dsp:spPr>
        <a:xfrm>
          <a:off x="4011162" y="407482"/>
          <a:ext cx="1636347" cy="163634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A CRA acts as a link between a study Sponsor or a Clinical Research Organization (CRO) and the study sites. </a:t>
          </a:r>
        </a:p>
      </dsp:txBody>
      <dsp:txXfrm>
        <a:off x="4091042" y="487362"/>
        <a:ext cx="1476587" cy="1476587"/>
      </dsp:txXfrm>
    </dsp:sp>
    <dsp:sp modelId="{A5721DC1-EF45-476B-9EE0-A4036A53E5FC}">
      <dsp:nvSpPr>
        <dsp:cNvPr id="0" name=""/>
        <dsp:cNvSpPr/>
      </dsp:nvSpPr>
      <dsp:spPr>
        <a:xfrm>
          <a:off x="2244065" y="2160817"/>
          <a:ext cx="1636347" cy="163634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In a clinical trial, the monitor CRA is tasked with maintaining the trial's integrity by overseeing its conduct, examining clinical data, and ensuring adherence to the trial's protocol and regulations. </a:t>
          </a:r>
        </a:p>
      </dsp:txBody>
      <dsp:txXfrm>
        <a:off x="2323945" y="2240697"/>
        <a:ext cx="1476587" cy="1476587"/>
      </dsp:txXfrm>
    </dsp:sp>
    <dsp:sp modelId="{6B8C3D6F-A890-4BC7-9FE1-27745CFF8760}">
      <dsp:nvSpPr>
        <dsp:cNvPr id="0" name=""/>
        <dsp:cNvSpPr/>
      </dsp:nvSpPr>
      <dsp:spPr>
        <a:xfrm>
          <a:off x="4006286" y="2160817"/>
          <a:ext cx="1636347" cy="163634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They are essential in safeguarding the rights, safety, and well-being of participants and in confirming the scientific accuracy of the data gathered.</a:t>
          </a:r>
        </a:p>
      </dsp:txBody>
      <dsp:txXfrm>
        <a:off x="4086166" y="2240697"/>
        <a:ext cx="1476587" cy="14765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B79F0-F615-4D91-A6D5-0D3B9EEDF79C}">
      <dsp:nvSpPr>
        <dsp:cNvPr id="0" name=""/>
        <dsp:cNvSpPr/>
      </dsp:nvSpPr>
      <dsp:spPr>
        <a:xfrm>
          <a:off x="0" y="496059"/>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Regular monitor site visits can be broken down into four types: </a:t>
          </a:r>
        </a:p>
      </dsp:txBody>
      <dsp:txXfrm>
        <a:off x="0" y="496059"/>
        <a:ext cx="2464593" cy="1478756"/>
      </dsp:txXfrm>
    </dsp:sp>
    <dsp:sp modelId="{4B9FF18D-A01A-4B3B-A5E3-0B834F61347E}">
      <dsp:nvSpPr>
        <dsp:cNvPr id="0" name=""/>
        <dsp:cNvSpPr/>
      </dsp:nvSpPr>
      <dsp:spPr>
        <a:xfrm>
          <a:off x="2711053" y="492924"/>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Pre-study visits</a:t>
          </a:r>
        </a:p>
      </dsp:txBody>
      <dsp:txXfrm>
        <a:off x="2711053" y="492924"/>
        <a:ext cx="2464593" cy="1478756"/>
      </dsp:txXfrm>
    </dsp:sp>
    <dsp:sp modelId="{B276C0FD-4D69-4FCF-9502-5A755C239411}">
      <dsp:nvSpPr>
        <dsp:cNvPr id="0" name=""/>
        <dsp:cNvSpPr/>
      </dsp:nvSpPr>
      <dsp:spPr>
        <a:xfrm>
          <a:off x="5422106" y="496059"/>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Initiation visits</a:t>
          </a:r>
        </a:p>
      </dsp:txBody>
      <dsp:txXfrm>
        <a:off x="5422106" y="496059"/>
        <a:ext cx="2464593" cy="1478756"/>
      </dsp:txXfrm>
    </dsp:sp>
    <dsp:sp modelId="{E74C0D6D-F72F-48F7-ADCB-495612F6D0BE}">
      <dsp:nvSpPr>
        <dsp:cNvPr id="0" name=""/>
        <dsp:cNvSpPr/>
      </dsp:nvSpPr>
      <dsp:spPr>
        <a:xfrm>
          <a:off x="0" y="2221275"/>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Periodic monitoring visits </a:t>
          </a:r>
        </a:p>
      </dsp:txBody>
      <dsp:txXfrm>
        <a:off x="0" y="2221275"/>
        <a:ext cx="2464593" cy="1478756"/>
      </dsp:txXfrm>
    </dsp:sp>
    <dsp:sp modelId="{9EE0B829-5827-4AA2-B7F7-96670965265D}">
      <dsp:nvSpPr>
        <dsp:cNvPr id="0" name=""/>
        <dsp:cNvSpPr/>
      </dsp:nvSpPr>
      <dsp:spPr>
        <a:xfrm>
          <a:off x="2711053" y="2221275"/>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Closeout visits. </a:t>
          </a:r>
        </a:p>
      </dsp:txBody>
      <dsp:txXfrm>
        <a:off x="2711053" y="2221275"/>
        <a:ext cx="2464593" cy="1478756"/>
      </dsp:txXfrm>
    </dsp:sp>
    <dsp:sp modelId="{F61BA22A-464E-44E1-B2E1-97B17256BC78}">
      <dsp:nvSpPr>
        <dsp:cNvPr id="0" name=""/>
        <dsp:cNvSpPr/>
      </dsp:nvSpPr>
      <dsp:spPr>
        <a:xfrm>
          <a:off x="5422106" y="2221275"/>
          <a:ext cx="2464593" cy="14787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The PI must be available for a portion of each visit, and the details of the visits will be arranged with the monitor and site staff before the visit.</a:t>
          </a:r>
        </a:p>
      </dsp:txBody>
      <dsp:txXfrm>
        <a:off x="5422106" y="2221275"/>
        <a:ext cx="2464593" cy="14787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DDD920-5BD0-4E62-AED1-84DDAFD655B3}">
      <dsp:nvSpPr>
        <dsp:cNvPr id="0" name=""/>
        <dsp:cNvSpPr/>
      </dsp:nvSpPr>
      <dsp:spPr>
        <a:xfrm>
          <a:off x="0" y="681864"/>
          <a:ext cx="7886700" cy="125882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D743E2-DCA7-4FB7-ABED-A8261108FD1D}">
      <dsp:nvSpPr>
        <dsp:cNvPr id="0" name=""/>
        <dsp:cNvSpPr/>
      </dsp:nvSpPr>
      <dsp:spPr>
        <a:xfrm>
          <a:off x="380795" y="965100"/>
          <a:ext cx="692355" cy="6923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5990080-E34E-4455-92BA-6372613FB6B6}">
      <dsp:nvSpPr>
        <dsp:cNvPr id="0" name=""/>
        <dsp:cNvSpPr/>
      </dsp:nvSpPr>
      <dsp:spPr>
        <a:xfrm>
          <a:off x="1453945" y="681864"/>
          <a:ext cx="6432754" cy="1258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226" tIns="133226" rIns="133226" bIns="133226" numCol="1" spcCol="1270" anchor="ctr" anchorCtr="0">
          <a:noAutofit/>
        </a:bodyPr>
        <a:lstStyle/>
        <a:p>
          <a:pPr marL="0" lvl="0" indent="0" algn="l" defTabSz="666750">
            <a:lnSpc>
              <a:spcPct val="90000"/>
            </a:lnSpc>
            <a:spcBef>
              <a:spcPct val="0"/>
            </a:spcBef>
            <a:spcAft>
              <a:spcPct val="35000"/>
            </a:spcAft>
            <a:buNone/>
          </a:pPr>
          <a:r>
            <a:rPr lang="en-US" sz="1500" kern="1200" dirty="0"/>
            <a:t>When considering a new study, Sponsors or their representatives (such as Clinical Research Organizations [CROs] that are contracted and delegated select sponsor responsibilities) conduct pre-study visits, also known as site selection or site qualification visits, to determine if the PI and site have the capability to conduct the study.</a:t>
          </a:r>
        </a:p>
      </dsp:txBody>
      <dsp:txXfrm>
        <a:off x="1453945" y="681864"/>
        <a:ext cx="6432754" cy="1258827"/>
      </dsp:txXfrm>
    </dsp:sp>
    <dsp:sp modelId="{83B69768-ACC1-4BEC-8CB7-5E869F76EEF3}">
      <dsp:nvSpPr>
        <dsp:cNvPr id="0" name=""/>
        <dsp:cNvSpPr/>
      </dsp:nvSpPr>
      <dsp:spPr>
        <a:xfrm>
          <a:off x="0" y="2264638"/>
          <a:ext cx="7886700" cy="125882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C514EB-0171-44A6-98A4-49004B3833C7}">
      <dsp:nvSpPr>
        <dsp:cNvPr id="0" name=""/>
        <dsp:cNvSpPr/>
      </dsp:nvSpPr>
      <dsp:spPr>
        <a:xfrm>
          <a:off x="380795" y="2538635"/>
          <a:ext cx="692355" cy="6923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E7928D-7041-4CE6-AB2D-FFB17FEB189C}">
      <dsp:nvSpPr>
        <dsp:cNvPr id="0" name=""/>
        <dsp:cNvSpPr/>
      </dsp:nvSpPr>
      <dsp:spPr>
        <a:xfrm>
          <a:off x="1453945" y="2255398"/>
          <a:ext cx="6432754" cy="1258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226" tIns="133226" rIns="133226" bIns="133226" numCol="1" spcCol="1270" anchor="ctr" anchorCtr="0">
          <a:noAutofit/>
        </a:bodyPr>
        <a:lstStyle/>
        <a:p>
          <a:pPr marL="0" lvl="0" indent="0" algn="l" defTabSz="666750">
            <a:lnSpc>
              <a:spcPct val="90000"/>
            </a:lnSpc>
            <a:spcBef>
              <a:spcPct val="0"/>
            </a:spcBef>
            <a:spcAft>
              <a:spcPct val="35000"/>
            </a:spcAft>
            <a:buNone/>
          </a:pPr>
          <a:r>
            <a:rPr lang="en-US" sz="1500" kern="1200" dirty="0"/>
            <a:t>During this visit, the PI and the study coordinator must be available. The monitor/sponsor may want to tour the pharmacy and speak to staff. The monitor will tour the facility and discuss the fundamentals of the study plan. </a:t>
          </a:r>
        </a:p>
      </dsp:txBody>
      <dsp:txXfrm>
        <a:off x="1453945" y="2255398"/>
        <a:ext cx="6432754" cy="12588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2398B-2BE0-41F8-BA1C-F84943BAE3C9}">
      <dsp:nvSpPr>
        <dsp:cNvPr id="0" name=""/>
        <dsp:cNvSpPr/>
      </dsp:nvSpPr>
      <dsp:spPr>
        <a:xfrm>
          <a:off x="0" y="5323"/>
          <a:ext cx="7886700" cy="6764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E2D0A9-5A39-46C7-9C5E-E5DAC630FDF7}">
      <dsp:nvSpPr>
        <dsp:cNvPr id="0" name=""/>
        <dsp:cNvSpPr/>
      </dsp:nvSpPr>
      <dsp:spPr>
        <a:xfrm>
          <a:off x="204621" y="157521"/>
          <a:ext cx="372403" cy="3720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10CB27-96F2-4E21-92A6-94AB57D2B589}">
      <dsp:nvSpPr>
        <dsp:cNvPr id="0" name=""/>
        <dsp:cNvSpPr/>
      </dsp:nvSpPr>
      <dsp:spPr>
        <a:xfrm>
          <a:off x="781646" y="5323"/>
          <a:ext cx="7093015" cy="69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827" tIns="73827" rIns="73827" bIns="73827" numCol="1" spcCol="1270" anchor="ctr" anchorCtr="0">
          <a:noAutofit/>
        </a:bodyPr>
        <a:lstStyle/>
        <a:p>
          <a:pPr marL="0" lvl="0" indent="0" algn="l" defTabSz="622300">
            <a:lnSpc>
              <a:spcPct val="90000"/>
            </a:lnSpc>
            <a:spcBef>
              <a:spcPct val="0"/>
            </a:spcBef>
            <a:spcAft>
              <a:spcPct val="35000"/>
            </a:spcAft>
            <a:buNone/>
          </a:pPr>
          <a:r>
            <a:rPr lang="en-US" sz="1400" b="1" i="0" kern="1200" dirty="0"/>
            <a:t>Auditor: </a:t>
          </a:r>
          <a:r>
            <a:rPr lang="en-US" sz="1400" b="0" i="0" kern="1200" dirty="0"/>
            <a:t>This role is hired by the sponsor or in house </a:t>
          </a:r>
          <a:r>
            <a:rPr lang="en-US" sz="1400" kern="1200" dirty="0"/>
            <a:t>organization such as THR </a:t>
          </a:r>
          <a:r>
            <a:rPr lang="en-US" sz="1400" b="0" i="0" kern="1200" dirty="0"/>
            <a:t>to serve as an independent non-biased review of a clinical trial at a specific point in the trial. </a:t>
          </a:r>
          <a:endParaRPr lang="en-US" sz="1400" kern="1200" dirty="0"/>
        </a:p>
      </dsp:txBody>
      <dsp:txXfrm>
        <a:off x="781646" y="5323"/>
        <a:ext cx="7093015" cy="697573"/>
      </dsp:txXfrm>
    </dsp:sp>
    <dsp:sp modelId="{D49C471C-2059-422B-9881-45224A7289FB}">
      <dsp:nvSpPr>
        <dsp:cNvPr id="0" name=""/>
        <dsp:cNvSpPr/>
      </dsp:nvSpPr>
      <dsp:spPr>
        <a:xfrm>
          <a:off x="0" y="877291"/>
          <a:ext cx="7886700" cy="6764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5160AF-4CB5-4E46-B001-0E8872217F81}">
      <dsp:nvSpPr>
        <dsp:cNvPr id="0" name=""/>
        <dsp:cNvSpPr/>
      </dsp:nvSpPr>
      <dsp:spPr>
        <a:xfrm>
          <a:off x="204621" y="1029489"/>
          <a:ext cx="372403" cy="3720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96864D-035A-47DA-A2D9-E7BB8B395075}">
      <dsp:nvSpPr>
        <dsp:cNvPr id="0" name=""/>
        <dsp:cNvSpPr/>
      </dsp:nvSpPr>
      <dsp:spPr>
        <a:xfrm>
          <a:off x="781646" y="877291"/>
          <a:ext cx="7093015" cy="69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827" tIns="73827" rIns="73827" bIns="73827" numCol="1" spcCol="1270" anchor="ctr" anchorCtr="0">
          <a:noAutofit/>
        </a:bodyPr>
        <a:lstStyle/>
        <a:p>
          <a:pPr marL="0" lvl="0" indent="0" algn="l" defTabSz="622300">
            <a:lnSpc>
              <a:spcPct val="90000"/>
            </a:lnSpc>
            <a:spcBef>
              <a:spcPct val="0"/>
            </a:spcBef>
            <a:spcAft>
              <a:spcPct val="35000"/>
            </a:spcAft>
            <a:buNone/>
          </a:pPr>
          <a:r>
            <a:rPr lang="en-US" sz="1400" b="0" i="0" kern="1200" dirty="0"/>
            <a:t>An audit can occur anytime depending on the circumstances. For instance, in the middle of a study, a Sponsor might choose to have one at a database lock or right at the end of enrollment.</a:t>
          </a:r>
          <a:endParaRPr lang="en-US" sz="1400" kern="1200" dirty="0"/>
        </a:p>
      </dsp:txBody>
      <dsp:txXfrm>
        <a:off x="781646" y="877291"/>
        <a:ext cx="7093015" cy="697573"/>
      </dsp:txXfrm>
    </dsp:sp>
    <dsp:sp modelId="{648C553F-1AAE-4F53-A258-6143B0E56259}">
      <dsp:nvSpPr>
        <dsp:cNvPr id="0" name=""/>
        <dsp:cNvSpPr/>
      </dsp:nvSpPr>
      <dsp:spPr>
        <a:xfrm>
          <a:off x="0" y="1749258"/>
          <a:ext cx="7886700" cy="6764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17E48C-6F69-4797-9EBB-0A0CBC8C821C}">
      <dsp:nvSpPr>
        <dsp:cNvPr id="0" name=""/>
        <dsp:cNvSpPr/>
      </dsp:nvSpPr>
      <dsp:spPr>
        <a:xfrm>
          <a:off x="204621" y="1901456"/>
          <a:ext cx="372403" cy="3720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D5FE6A-82B9-4259-9E7A-EDEE640107DB}">
      <dsp:nvSpPr>
        <dsp:cNvPr id="0" name=""/>
        <dsp:cNvSpPr/>
      </dsp:nvSpPr>
      <dsp:spPr>
        <a:xfrm>
          <a:off x="781646" y="1749258"/>
          <a:ext cx="7093015" cy="69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827" tIns="73827" rIns="73827" bIns="73827" numCol="1" spcCol="1270" anchor="ctr" anchorCtr="0">
          <a:noAutofit/>
        </a:bodyPr>
        <a:lstStyle/>
        <a:p>
          <a:pPr marL="0" lvl="0" indent="0" algn="l" defTabSz="622300">
            <a:lnSpc>
              <a:spcPct val="90000"/>
            </a:lnSpc>
            <a:spcBef>
              <a:spcPct val="0"/>
            </a:spcBef>
            <a:spcAft>
              <a:spcPct val="35000"/>
            </a:spcAft>
            <a:buNone/>
          </a:pPr>
          <a:r>
            <a:rPr lang="en-US" sz="1400" b="0" i="0" kern="1200" dirty="0"/>
            <a:t>Other times an audit may be conducted when a site is a high enroller or has had numerous problems with resolving compliance issues. </a:t>
          </a:r>
          <a:endParaRPr lang="en-US" sz="1400" kern="1200" dirty="0"/>
        </a:p>
      </dsp:txBody>
      <dsp:txXfrm>
        <a:off x="781646" y="1749258"/>
        <a:ext cx="7093015" cy="697573"/>
      </dsp:txXfrm>
    </dsp:sp>
    <dsp:sp modelId="{E3BDF5C8-C0F1-4B1A-939A-D25A102DA5C3}">
      <dsp:nvSpPr>
        <dsp:cNvPr id="0" name=""/>
        <dsp:cNvSpPr/>
      </dsp:nvSpPr>
      <dsp:spPr>
        <a:xfrm>
          <a:off x="0" y="2621225"/>
          <a:ext cx="7886700" cy="6764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CD6F26-8B40-4C32-B024-21D3D60CA876}">
      <dsp:nvSpPr>
        <dsp:cNvPr id="0" name=""/>
        <dsp:cNvSpPr/>
      </dsp:nvSpPr>
      <dsp:spPr>
        <a:xfrm>
          <a:off x="204621" y="2773423"/>
          <a:ext cx="372403" cy="3720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D3BDFA-6C31-458B-8EC6-D68C23B97F3A}">
      <dsp:nvSpPr>
        <dsp:cNvPr id="0" name=""/>
        <dsp:cNvSpPr/>
      </dsp:nvSpPr>
      <dsp:spPr>
        <a:xfrm>
          <a:off x="781646" y="2621225"/>
          <a:ext cx="7093015" cy="69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827" tIns="73827" rIns="73827" bIns="73827" numCol="1" spcCol="1270" anchor="ctr" anchorCtr="0">
          <a:noAutofit/>
        </a:bodyPr>
        <a:lstStyle/>
        <a:p>
          <a:pPr marL="0" lvl="0" indent="0" algn="l" defTabSz="622300">
            <a:lnSpc>
              <a:spcPct val="90000"/>
            </a:lnSpc>
            <a:spcBef>
              <a:spcPct val="0"/>
            </a:spcBef>
            <a:spcAft>
              <a:spcPct val="35000"/>
            </a:spcAft>
            <a:buNone/>
          </a:pPr>
          <a:r>
            <a:rPr lang="en-US" sz="1400" b="0" i="0" kern="1200" dirty="0"/>
            <a:t>The sponsor, or their delegated clinical research organization (CRO), may have expressed a concern about compliance actions from the CRA or their data management group, so an auditor is sent in to evaluate the site, vendor, or business partner for conformity with the project. </a:t>
          </a:r>
          <a:endParaRPr lang="en-US" sz="1400" kern="1200" dirty="0"/>
        </a:p>
      </dsp:txBody>
      <dsp:txXfrm>
        <a:off x="781646" y="2621225"/>
        <a:ext cx="7093015" cy="697573"/>
      </dsp:txXfrm>
    </dsp:sp>
    <dsp:sp modelId="{23621E3A-BEE0-4F9B-A557-B23C47F09E97}">
      <dsp:nvSpPr>
        <dsp:cNvPr id="0" name=""/>
        <dsp:cNvSpPr/>
      </dsp:nvSpPr>
      <dsp:spPr>
        <a:xfrm>
          <a:off x="0" y="3493193"/>
          <a:ext cx="7886700" cy="6764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D4979E-F210-4452-AC29-361ACBB090ED}">
      <dsp:nvSpPr>
        <dsp:cNvPr id="0" name=""/>
        <dsp:cNvSpPr/>
      </dsp:nvSpPr>
      <dsp:spPr>
        <a:xfrm>
          <a:off x="204621" y="3645391"/>
          <a:ext cx="372403" cy="37203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403407-0CCD-4D37-9723-ADEA6F7E4AEA}">
      <dsp:nvSpPr>
        <dsp:cNvPr id="0" name=""/>
        <dsp:cNvSpPr/>
      </dsp:nvSpPr>
      <dsp:spPr>
        <a:xfrm>
          <a:off x="781646" y="3493193"/>
          <a:ext cx="7093015" cy="69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827" tIns="73827" rIns="73827" bIns="73827" numCol="1" spcCol="1270" anchor="ctr" anchorCtr="0">
          <a:noAutofit/>
        </a:bodyPr>
        <a:lstStyle/>
        <a:p>
          <a:pPr marL="0" lvl="0" indent="0" algn="l" defTabSz="622300">
            <a:lnSpc>
              <a:spcPct val="90000"/>
            </a:lnSpc>
            <a:spcBef>
              <a:spcPct val="0"/>
            </a:spcBef>
            <a:spcAft>
              <a:spcPct val="35000"/>
            </a:spcAft>
            <a:buNone/>
          </a:pPr>
          <a:r>
            <a:rPr lang="en-US" sz="1400" b="0" i="0" kern="1200" dirty="0"/>
            <a:t>There may be a concern by the sponsor that the partner could be audited by a regulatory agency (such as the Food and Drug Administration (FDA) or as a for-cause audit or a routine investigation prior to investigational product approval. </a:t>
          </a:r>
          <a:endParaRPr lang="en-US" sz="1400" kern="1200" dirty="0"/>
        </a:p>
      </dsp:txBody>
      <dsp:txXfrm>
        <a:off x="781646" y="3493193"/>
        <a:ext cx="7093015" cy="6975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059EA-57AF-4E80-B0D1-3FA6E6C6BC3D}">
      <dsp:nvSpPr>
        <dsp:cNvPr id="0" name=""/>
        <dsp:cNvSpPr/>
      </dsp:nvSpPr>
      <dsp:spPr>
        <a:xfrm>
          <a:off x="0" y="496059"/>
          <a:ext cx="2464593" cy="14787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The auditor follows an Audit Plan that is  established with the manager of the Human Research Protection Program. </a:t>
          </a:r>
        </a:p>
      </dsp:txBody>
      <dsp:txXfrm>
        <a:off x="0" y="496059"/>
        <a:ext cx="2464593" cy="1478756"/>
      </dsp:txXfrm>
    </dsp:sp>
    <dsp:sp modelId="{A477AA88-0FAB-4BED-82BC-8AC6B3425287}">
      <dsp:nvSpPr>
        <dsp:cNvPr id="0" name=""/>
        <dsp:cNvSpPr/>
      </dsp:nvSpPr>
      <dsp:spPr>
        <a:xfrm>
          <a:off x="2711053" y="496059"/>
          <a:ext cx="2464593" cy="14787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An auditor evaluates overall processes.</a:t>
          </a:r>
        </a:p>
      </dsp:txBody>
      <dsp:txXfrm>
        <a:off x="2711053" y="496059"/>
        <a:ext cx="2464593" cy="1478756"/>
      </dsp:txXfrm>
    </dsp:sp>
    <dsp:sp modelId="{74337720-3AD6-4C64-9AFE-04F0407B7EC1}">
      <dsp:nvSpPr>
        <dsp:cNvPr id="0" name=""/>
        <dsp:cNvSpPr/>
      </dsp:nvSpPr>
      <dsp:spPr>
        <a:xfrm>
          <a:off x="5422106" y="496059"/>
          <a:ext cx="2464593" cy="14787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The auditor lets the documentation and data tell a story.</a:t>
          </a:r>
        </a:p>
      </dsp:txBody>
      <dsp:txXfrm>
        <a:off x="5422106" y="496059"/>
        <a:ext cx="2464593" cy="1478756"/>
      </dsp:txXfrm>
    </dsp:sp>
    <dsp:sp modelId="{58FFD93C-FF7A-40B7-B8C2-5F90B1CCAF0B}">
      <dsp:nvSpPr>
        <dsp:cNvPr id="0" name=""/>
        <dsp:cNvSpPr/>
      </dsp:nvSpPr>
      <dsp:spPr>
        <a:xfrm>
          <a:off x="1355526" y="2221275"/>
          <a:ext cx="2464593" cy="14787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Problems can be identified through the review of process and compliance with regulatory guidelines. </a:t>
          </a:r>
        </a:p>
      </dsp:txBody>
      <dsp:txXfrm>
        <a:off x="1355526" y="2221275"/>
        <a:ext cx="2464593" cy="1478756"/>
      </dsp:txXfrm>
    </dsp:sp>
    <dsp:sp modelId="{EB4BA34E-114B-4747-B522-12D9F98A5134}">
      <dsp:nvSpPr>
        <dsp:cNvPr id="0" name=""/>
        <dsp:cNvSpPr/>
      </dsp:nvSpPr>
      <dsp:spPr>
        <a:xfrm>
          <a:off x="4066579" y="2221275"/>
          <a:ext cx="2464593" cy="14787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Auditing is defined more as a quality assurance function undertaken by independent professionals. </a:t>
          </a:r>
        </a:p>
      </dsp:txBody>
      <dsp:txXfrm>
        <a:off x="4066579" y="2221275"/>
        <a:ext cx="2464593" cy="14787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11DDEBCD-7D49-4171-A6EE-1D8B793BEA34}" type="datetimeFigureOut">
              <a:rPr lang="en-US" smtClean="0"/>
              <a:pPr/>
              <a:t>8/1/2025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66E8216-8A0F-42E3-B716-181AE7A747AF}" type="slidenum">
              <a:rPr lang="en-US" smtClean="0"/>
              <a:pPr/>
              <a:t>‹#›</a:t>
            </a:fld>
            <a:endParaRPr lang="en-US" dirty="0"/>
          </a:p>
        </p:txBody>
      </p:sp>
    </p:spTree>
    <p:extLst>
      <p:ext uri="{BB962C8B-B14F-4D97-AF65-F5344CB8AC3E}">
        <p14:creationId xmlns:p14="http://schemas.microsoft.com/office/powerpoint/2010/main" val="311220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2" name="Title 1"/>
          <p:cNvSpPr>
            <a:spLocks noGrp="1"/>
          </p:cNvSpPr>
          <p:nvPr>
            <p:ph type="ctrTitle" hasCustomPrompt="1"/>
          </p:nvPr>
        </p:nvSpPr>
        <p:spPr>
          <a:xfrm>
            <a:off x="781078" y="3288587"/>
            <a:ext cx="4237380" cy="554100"/>
          </a:xfrm>
        </p:spPr>
        <p:txBody>
          <a:bodyPr anchor="t">
            <a:noAutofit/>
          </a:bodyPr>
          <a:lstStyle>
            <a:lvl1pPr algn="l">
              <a:defRPr sz="3600" b="1">
                <a:solidFill>
                  <a:srgbClr val="00539B"/>
                </a:solidFill>
                <a:latin typeface="Arial" panose="020B0604020202020204" pitchFamily="34" charset="0"/>
                <a:cs typeface="Arial" panose="020B0604020202020204" pitchFamily="34" charset="0"/>
              </a:defRPr>
            </a:lvl1pPr>
          </a:lstStyle>
          <a:p>
            <a:r>
              <a:rPr lang="en-US" dirty="0"/>
              <a:t>Master Title</a:t>
            </a:r>
          </a:p>
        </p:txBody>
      </p:sp>
      <p:sp>
        <p:nvSpPr>
          <p:cNvPr id="3" name="Subtitle 2"/>
          <p:cNvSpPr>
            <a:spLocks noGrp="1"/>
          </p:cNvSpPr>
          <p:nvPr>
            <p:ph type="subTitle" idx="1"/>
          </p:nvPr>
        </p:nvSpPr>
        <p:spPr>
          <a:xfrm>
            <a:off x="781078" y="2863278"/>
            <a:ext cx="3238614" cy="260058"/>
          </a:xfrm>
          <a:solidFill>
            <a:srgbClr val="00A160"/>
          </a:solidFill>
        </p:spPr>
        <p:txBody>
          <a:bodyPr anchor="ctr">
            <a:noAutofit/>
          </a:bodyPr>
          <a:lstStyle>
            <a:lvl1pPr marL="0" indent="0" algn="l">
              <a:buNone/>
              <a:defRPr sz="1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p:cNvPicPr>
            <a:picLocks noChangeAspect="1"/>
          </p:cNvPicPr>
          <p:nvPr/>
        </p:nvPicPr>
        <p:blipFill>
          <a:blip r:embed="rId3"/>
          <a:stretch>
            <a:fillRect/>
          </a:stretch>
        </p:blipFill>
        <p:spPr>
          <a:xfrm>
            <a:off x="800741" y="4778477"/>
            <a:ext cx="2119185" cy="448293"/>
          </a:xfrm>
          <a:prstGeom prst="rect">
            <a:avLst/>
          </a:prstGeom>
        </p:spPr>
      </p:pic>
      <p:sp>
        <p:nvSpPr>
          <p:cNvPr id="4" name="TextBox 3">
            <a:extLst>
              <a:ext uri="{FF2B5EF4-FFF2-40B4-BE49-F238E27FC236}">
                <a16:creationId xmlns:a16="http://schemas.microsoft.com/office/drawing/2014/main" id="{E8E71AAF-C566-2309-B13D-CAACE9BE4B67}"/>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79437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6D2243EC-13B4-C5AD-EA73-65D06020F134}"/>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9F780F4-D96F-A790-FE15-9D924FC067EB}"/>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363EC1F9-0D04-4241-2C58-2AEAE3BFE72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7" name="Rectangle 6">
            <a:extLst>
              <a:ext uri="{FF2B5EF4-FFF2-40B4-BE49-F238E27FC236}">
                <a16:creationId xmlns:a16="http://schemas.microsoft.com/office/drawing/2014/main" id="{4B4E018D-145F-8C4A-E52B-A4B8A6E5C560}"/>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43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543675" y="365125"/>
            <a:ext cx="1971675"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F53A2E33-8FD1-9FF9-B19A-35C1CFF1D943}"/>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1F6CA387-6927-B65A-2460-7D7898D3967C}"/>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6C5AFC82-6729-046E-B513-4E8A5DBD84FD}"/>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1518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2" name="Title 1"/>
          <p:cNvSpPr>
            <a:spLocks noGrp="1"/>
          </p:cNvSpPr>
          <p:nvPr>
            <p:ph type="title"/>
          </p:nvPr>
        </p:nvSpPr>
        <p:spPr>
          <a:xfrm>
            <a:off x="628650" y="464321"/>
            <a:ext cx="7886700" cy="803274"/>
          </a:xfrm>
        </p:spPr>
        <p:txBody>
          <a:bodyPr>
            <a:normAutofit/>
          </a:bodyPr>
          <a:lstStyle>
            <a:lvl1pPr>
              <a:defRPr sz="3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457325"/>
            <a:ext cx="7886700" cy="4196091"/>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CC3023C0-B17F-EBA9-5F03-B2110FE11E31}"/>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C9AC7FF4-E027-5027-4790-13D0383C3B2E}"/>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9A20313A-43D0-A9CC-5EF7-47C3AF8BE2D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20056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3888" y="1304982"/>
            <a:ext cx="78867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5F495525-A599-B3A2-12C6-C7413293798B}"/>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0CAA7F5-B0A7-E7E8-99FF-26044011B897}"/>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9B6B1B9-ADDB-8DEE-F4EB-E57C67521581}"/>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60049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7" name="Parallelogram 16"/>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4BC98AF-062C-F76A-EFCA-84DB85164ABF}"/>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E0859D3C-23A0-B940-3FE2-18300D38254D}"/>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E987899-43C7-EF93-9D5A-DD28AA45912B}"/>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50B9D98D-25EF-2CA0-81B6-35D7E74A5E14}"/>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2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5" name="Parallelogram 14"/>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365126"/>
            <a:ext cx="78867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1" name="Picture 20"/>
          <p:cNvPicPr>
            <a:picLocks noChangeAspect="1"/>
          </p:cNvPicPr>
          <p:nvPr/>
        </p:nvPicPr>
        <p:blipFill>
          <a:blip r:embed="rId3"/>
          <a:stretch>
            <a:fillRect/>
          </a:stretch>
        </p:blipFill>
        <p:spPr>
          <a:xfrm>
            <a:off x="376153" y="6321926"/>
            <a:ext cx="1532898" cy="324270"/>
          </a:xfrm>
          <a:prstGeom prst="rect">
            <a:avLst/>
          </a:prstGeom>
        </p:spPr>
      </p:pic>
      <p:sp>
        <p:nvSpPr>
          <p:cNvPr id="7" name="TextBox 6">
            <a:extLst>
              <a:ext uri="{FF2B5EF4-FFF2-40B4-BE49-F238E27FC236}">
                <a16:creationId xmlns:a16="http://schemas.microsoft.com/office/drawing/2014/main" id="{1F2C624D-4DBD-99C1-EB55-0299824C513D}"/>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8" name="Freeform 7">
            <a:extLst>
              <a:ext uri="{FF2B5EF4-FFF2-40B4-BE49-F238E27FC236}">
                <a16:creationId xmlns:a16="http://schemas.microsoft.com/office/drawing/2014/main" id="{82855BB9-AE08-2125-16E8-7D3AFA5769A0}"/>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56F83CA6-915A-1FBE-E1E8-5E30CAE56E39}"/>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10" name="Rectangle 9">
            <a:extLst>
              <a:ext uri="{FF2B5EF4-FFF2-40B4-BE49-F238E27FC236}">
                <a16:creationId xmlns:a16="http://schemas.microsoft.com/office/drawing/2014/main" id="{4FA2BBAC-5684-83B1-0743-E317356BA83E}"/>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0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Title 1"/>
          <p:cNvSpPr txBox="1">
            <a:spLocks/>
          </p:cNvSpPr>
          <p:nvPr/>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850566" y="1613387"/>
            <a:ext cx="5009460" cy="1346123"/>
          </a:xfrm>
        </p:spPr>
        <p:txBody>
          <a:bodyPr>
            <a:normAutofit/>
          </a:bodyPr>
          <a:lstStyle>
            <a:lvl1pPr>
              <a:defRPr sz="3600" b="1">
                <a:solidFill>
                  <a:srgbClr val="00539B"/>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pic>
        <p:nvPicPr>
          <p:cNvPr id="14" name="Picture 13"/>
          <p:cNvPicPr>
            <a:picLocks noChangeAspect="1"/>
          </p:cNvPicPr>
          <p:nvPr/>
        </p:nvPicPr>
        <p:blipFill>
          <a:blip r:embed="rId3"/>
          <a:stretch>
            <a:fillRect/>
          </a:stretch>
        </p:blipFill>
        <p:spPr>
          <a:xfrm>
            <a:off x="850566" y="4865827"/>
            <a:ext cx="2394080" cy="506445"/>
          </a:xfrm>
          <a:prstGeom prst="rect">
            <a:avLst/>
          </a:prstGeom>
        </p:spPr>
      </p:pic>
      <p:sp>
        <p:nvSpPr>
          <p:cNvPr id="2" name="TextBox 1">
            <a:extLst>
              <a:ext uri="{FF2B5EF4-FFF2-40B4-BE49-F238E27FC236}">
                <a16:creationId xmlns:a16="http://schemas.microsoft.com/office/drawing/2014/main" id="{4F9807DE-D9AA-8FB4-0A10-F07D18D287F8}"/>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
        <p:nvSpPr>
          <p:cNvPr id="4" name="Title 1">
            <a:extLst>
              <a:ext uri="{FF2B5EF4-FFF2-40B4-BE49-F238E27FC236}">
                <a16:creationId xmlns:a16="http://schemas.microsoft.com/office/drawing/2014/main" id="{29563251-DEFC-E369-F3E1-6BF07557C4B6}"/>
              </a:ext>
            </a:extLst>
          </p:cNvPr>
          <p:cNvSpPr txBox="1">
            <a:spLocks/>
          </p:cNvSpPr>
          <p:nvPr userDrawn="1"/>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69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6"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2" name="TextBox 1">
            <a:extLst>
              <a:ext uri="{FF2B5EF4-FFF2-40B4-BE49-F238E27FC236}">
                <a16:creationId xmlns:a16="http://schemas.microsoft.com/office/drawing/2014/main" id="{0ECE082E-FA7C-7A10-2CF5-A5BF7733664A}"/>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37435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4" name="Parallelogram 13"/>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0" y="457200"/>
            <a:ext cx="3106417"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CB1CD8C-3E71-44C6-512B-E024884EA17C}"/>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112955BB-EFF7-E371-A063-A167ED5E620F}"/>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3606517B-4BFC-BDCC-DB28-9F24035734C4}"/>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C2794DE-A5D5-F011-0DED-B9873E23DDC3}"/>
              </a:ext>
            </a:extLst>
          </p:cNvPr>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242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3" name="Parallelogram 12"/>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457200"/>
            <a:ext cx="2949178"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E11EC3E7-D2F1-3951-9AC0-74D8B1695530}"/>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DCC8FB77-3623-02C5-0FEE-D11B4D0B19A5}"/>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06BA44C-9837-F4BD-E3EE-204986A6972E}"/>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11C4836-F3A5-1D22-50DF-9EECD08C1A45}"/>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298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B6F467-9AF4-4D3A-8048-7038A589BD67}" type="slidenum">
              <a:rPr lang="en-US" smtClean="0"/>
              <a:t>‹#›</a:t>
            </a:fld>
            <a:endParaRPr lang="en-US"/>
          </a:p>
        </p:txBody>
      </p:sp>
    </p:spTree>
    <p:extLst>
      <p:ext uri="{BB962C8B-B14F-4D97-AF65-F5344CB8AC3E}">
        <p14:creationId xmlns:p14="http://schemas.microsoft.com/office/powerpoint/2010/main" val="37086043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www.texashealth.org/resear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sz="3200" dirty="0">
                <a:latin typeface="Arial"/>
                <a:cs typeface="Arial"/>
              </a:rPr>
              <a:t>Monitoring Auditing and Reporting</a:t>
            </a:r>
            <a:endParaRPr lang="en-US" sz="3200" dirty="0"/>
          </a:p>
        </p:txBody>
      </p:sp>
      <p:sp>
        <p:nvSpPr>
          <p:cNvPr id="14" name="Subtitle 13"/>
          <p:cNvSpPr>
            <a:spLocks noGrp="1"/>
          </p:cNvSpPr>
          <p:nvPr>
            <p:ph type="subTitle" idx="1"/>
          </p:nvPr>
        </p:nvSpPr>
        <p:spPr/>
        <p:txBody>
          <a:bodyPr/>
          <a:lstStyle/>
          <a:p>
            <a:r>
              <a:rPr lang="en-US" dirty="0"/>
              <a:t>Presenting: </a:t>
            </a:r>
          </a:p>
        </p:txBody>
      </p:sp>
    </p:spTree>
    <p:extLst>
      <p:ext uri="{BB962C8B-B14F-4D97-AF65-F5344CB8AC3E}">
        <p14:creationId xmlns:p14="http://schemas.microsoft.com/office/powerpoint/2010/main" val="3477691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3664B-A594-7473-05DF-B10EFBC3DC68}"/>
            </a:ext>
          </a:extLst>
        </p:cNvPr>
        <p:cNvGrpSpPr/>
        <p:nvPr/>
      </p:nvGrpSpPr>
      <p:grpSpPr>
        <a:xfrm>
          <a:off x="0" y="0"/>
          <a:ext cx="0" cy="0"/>
          <a:chOff x="0" y="0"/>
          <a:chExt cx="0" cy="0"/>
        </a:xfrm>
      </p:grpSpPr>
      <p:sp>
        <p:nvSpPr>
          <p:cNvPr id="5" name="Title 8">
            <a:extLst>
              <a:ext uri="{FF2B5EF4-FFF2-40B4-BE49-F238E27FC236}">
                <a16:creationId xmlns:a16="http://schemas.microsoft.com/office/drawing/2014/main" id="{4539443A-EDB6-84B3-D639-1D3D4119A24C}"/>
              </a:ext>
            </a:extLst>
          </p:cNvPr>
          <p:cNvSpPr>
            <a:spLocks noGrp="1"/>
          </p:cNvSpPr>
          <p:nvPr>
            <p:ph type="title"/>
          </p:nvPr>
        </p:nvSpPr>
        <p:spPr>
          <a:xfrm>
            <a:off x="628650" y="365126"/>
            <a:ext cx="7886700" cy="1325563"/>
          </a:xfrm>
        </p:spPr>
        <p:txBody>
          <a:bodyPr anchor="ctr">
            <a:normAutofit/>
          </a:bodyPr>
          <a:lstStyle/>
          <a:p>
            <a:r>
              <a:rPr lang="en-US" dirty="0"/>
              <a:t>Other Reports that Occur during a Trial:</a:t>
            </a:r>
          </a:p>
        </p:txBody>
      </p:sp>
      <p:pic>
        <p:nvPicPr>
          <p:cNvPr id="3" name="Content Placeholder 2" descr="Document with solid fill">
            <a:extLst>
              <a:ext uri="{FF2B5EF4-FFF2-40B4-BE49-F238E27FC236}">
                <a16:creationId xmlns:a16="http://schemas.microsoft.com/office/drawing/2014/main" id="{245B2573-60FF-0E5A-C346-811FF693EB23}"/>
              </a:ext>
            </a:extLst>
          </p:cNvPr>
          <p:cNvPicPr>
            <a:picLocks noGrp="1" noChangeAspect="1"/>
          </p:cNvPicPr>
          <p:nvPr>
            <p:ph sz="half" idx="1"/>
          </p:nvPr>
        </p:nvPicPr>
        <p:blipFill>
          <a:blip r:embed="rId2">
            <a:extLst>
              <a:ext uri="{96DAC541-7B7A-43D3-8B79-37D633B846F1}">
                <asvg:svgBlip xmlns:asvg="http://schemas.microsoft.com/office/drawing/2016/SVG/main" r:embed="rId3"/>
              </a:ext>
            </a:extLst>
          </a:blip>
          <a:stretch>
            <a:fillRect/>
          </a:stretch>
        </p:blipFill>
        <p:spPr>
          <a:xfrm>
            <a:off x="1036607" y="2425946"/>
            <a:ext cx="1449141" cy="1449141"/>
          </a:xfrm>
        </p:spPr>
      </p:pic>
      <p:sp>
        <p:nvSpPr>
          <p:cNvPr id="4" name="Slide Number Placeholder 3">
            <a:extLst>
              <a:ext uri="{FF2B5EF4-FFF2-40B4-BE49-F238E27FC236}">
                <a16:creationId xmlns:a16="http://schemas.microsoft.com/office/drawing/2014/main" id="{C51EA734-0763-3B1B-4335-121660907B37}"/>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10</a:t>
            </a:fld>
            <a:endParaRPr lang="en-US"/>
          </a:p>
        </p:txBody>
      </p:sp>
      <p:sp>
        <p:nvSpPr>
          <p:cNvPr id="2" name="Content Placeholder 1">
            <a:extLst>
              <a:ext uri="{FF2B5EF4-FFF2-40B4-BE49-F238E27FC236}">
                <a16:creationId xmlns:a16="http://schemas.microsoft.com/office/drawing/2014/main" id="{75181082-BADD-7D43-8C21-63E6D6482AF8}"/>
              </a:ext>
            </a:extLst>
          </p:cNvPr>
          <p:cNvSpPr>
            <a:spLocks noGrp="1"/>
          </p:cNvSpPr>
          <p:nvPr>
            <p:ph sz="half" idx="2"/>
          </p:nvPr>
        </p:nvSpPr>
        <p:spPr>
          <a:xfrm>
            <a:off x="2689934" y="1825625"/>
            <a:ext cx="5825416" cy="4351338"/>
          </a:xfrm>
        </p:spPr>
        <p:txBody>
          <a:bodyPr>
            <a:normAutofit lnSpcReduction="10000"/>
          </a:bodyPr>
          <a:lstStyle/>
          <a:p>
            <a:pPr marL="0" lvl="0" indent="0">
              <a:buNone/>
            </a:pPr>
            <a:r>
              <a:rPr lang="en-US" b="1" dirty="0"/>
              <a:t>Important Reporting that Occurs during a Trial From a Site Perspective:</a:t>
            </a:r>
          </a:p>
          <a:p>
            <a:pPr lvl="0"/>
            <a:r>
              <a:rPr lang="en-US" dirty="0"/>
              <a:t>Adverse Event reporting</a:t>
            </a:r>
          </a:p>
          <a:p>
            <a:pPr lvl="0"/>
            <a:r>
              <a:rPr lang="en-US" dirty="0"/>
              <a:t>UADE reporting (depending on trial)</a:t>
            </a:r>
          </a:p>
          <a:p>
            <a:pPr lvl="0"/>
            <a:r>
              <a:rPr lang="en-US" dirty="0"/>
              <a:t>Serious Adverse Event reporting</a:t>
            </a:r>
          </a:p>
          <a:p>
            <a:pPr lvl="0"/>
            <a:r>
              <a:rPr lang="en-US" dirty="0"/>
              <a:t>Continuing Review</a:t>
            </a:r>
          </a:p>
          <a:p>
            <a:pPr lvl="0"/>
            <a:r>
              <a:rPr lang="en-US" dirty="0"/>
              <a:t>Interim Analysis Reports</a:t>
            </a:r>
          </a:p>
          <a:p>
            <a:pPr lvl="0"/>
            <a:r>
              <a:rPr lang="en-US" dirty="0"/>
              <a:t>Final Study Report</a:t>
            </a:r>
          </a:p>
        </p:txBody>
      </p:sp>
    </p:spTree>
    <p:extLst>
      <p:ext uri="{BB962C8B-B14F-4D97-AF65-F5344CB8AC3E}">
        <p14:creationId xmlns:p14="http://schemas.microsoft.com/office/powerpoint/2010/main" val="499119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C62AE-A63C-6B94-85C3-501C8DEA1F76}"/>
              </a:ext>
            </a:extLst>
          </p:cNvPr>
          <p:cNvSpPr>
            <a:spLocks noGrp="1"/>
          </p:cNvSpPr>
          <p:nvPr>
            <p:ph type="title"/>
          </p:nvPr>
        </p:nvSpPr>
        <p:spPr/>
        <p:txBody>
          <a:bodyPr/>
          <a:lstStyle/>
          <a:p>
            <a:r>
              <a:rPr lang="en-US" sz="3200" b="1" dirty="0"/>
              <a:t>Resources</a:t>
            </a:r>
            <a:endParaRPr lang="en-US" dirty="0"/>
          </a:p>
        </p:txBody>
      </p:sp>
      <p:sp>
        <p:nvSpPr>
          <p:cNvPr id="4" name="Slide Number Placeholder 3">
            <a:extLst>
              <a:ext uri="{FF2B5EF4-FFF2-40B4-BE49-F238E27FC236}">
                <a16:creationId xmlns:a16="http://schemas.microsoft.com/office/drawing/2014/main" id="{18943B85-4FC7-0754-03B7-7F7FFDAF9333}"/>
              </a:ext>
            </a:extLst>
          </p:cNvPr>
          <p:cNvSpPr>
            <a:spLocks noGrp="1"/>
          </p:cNvSpPr>
          <p:nvPr>
            <p:ph type="sldNum" sz="quarter" idx="12"/>
          </p:nvPr>
        </p:nvSpPr>
        <p:spPr/>
        <p:txBody>
          <a:bodyPr/>
          <a:lstStyle/>
          <a:p>
            <a:fld id="{6FB6F467-9AF4-4D3A-8048-7038A589BD67}" type="slidenum">
              <a:rPr lang="en-US" smtClean="0"/>
              <a:pPr/>
              <a:t>11</a:t>
            </a:fld>
            <a:endParaRPr lang="en-US" dirty="0"/>
          </a:p>
        </p:txBody>
      </p:sp>
      <p:sp>
        <p:nvSpPr>
          <p:cNvPr id="6" name="Content Placeholder 2">
            <a:extLst>
              <a:ext uri="{FF2B5EF4-FFF2-40B4-BE49-F238E27FC236}">
                <a16:creationId xmlns:a16="http://schemas.microsoft.com/office/drawing/2014/main" id="{F457742E-3CBF-5272-9061-778F68B84024}"/>
              </a:ext>
            </a:extLst>
          </p:cNvPr>
          <p:cNvSpPr>
            <a:spLocks noGrp="1"/>
          </p:cNvSpPr>
          <p:nvPr>
            <p:ph idx="1"/>
          </p:nvPr>
        </p:nvSpPr>
        <p:spPr>
          <a:xfrm>
            <a:off x="628650" y="1457325"/>
            <a:ext cx="7886700" cy="4195763"/>
          </a:xfrm>
        </p:spPr>
        <p:txBody>
          <a:bodyPr>
            <a:normAutofit/>
          </a:bodyPr>
          <a:lstStyle/>
          <a:p>
            <a:pPr marL="0" indent="0">
              <a:buNone/>
            </a:pPr>
            <a:endParaRPr lang="en-US" sz="2500" b="1" dirty="0"/>
          </a:p>
          <a:p>
            <a:r>
              <a:rPr lang="en-US" sz="1600" dirty="0"/>
              <a:t>To Access the THRE Webpage for more information on clinical research visit </a:t>
            </a:r>
            <a:r>
              <a:rPr lang="en-US" sz="1600" dirty="0">
                <a:hlinkClick r:id="rId2"/>
              </a:rPr>
              <a:t>https://www.texashealth.org/research</a:t>
            </a:r>
            <a:r>
              <a:rPr lang="en-US" sz="1600" dirty="0"/>
              <a:t>.</a:t>
            </a:r>
            <a:br>
              <a:rPr lang="en-US" sz="1600" dirty="0"/>
            </a:br>
            <a:endParaRPr lang="en-US" sz="1600" dirty="0"/>
          </a:p>
          <a:p>
            <a:r>
              <a:rPr lang="en-US" sz="1600" dirty="0"/>
              <a:t>International Council for Harmonization of Technical Requirements for Pharmaceuticals for Human Use, 2025 ICH E6(R3)</a:t>
            </a:r>
          </a:p>
        </p:txBody>
      </p:sp>
    </p:spTree>
    <p:extLst>
      <p:ext uri="{BB962C8B-B14F-4D97-AF65-F5344CB8AC3E}">
        <p14:creationId xmlns:p14="http://schemas.microsoft.com/office/powerpoint/2010/main" val="84959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9"/>
            <a:ext cx="7886700" cy="5284448"/>
          </a:xfrm>
        </p:spPr>
        <p:txBody>
          <a:bodyPr>
            <a:normAutofit/>
          </a:bodyPr>
          <a:lstStyle/>
          <a:p>
            <a:pPr marL="0" marR="0" indent="0" algn="l">
              <a:lnSpc>
                <a:spcPct val="100000"/>
              </a:lnSpc>
              <a:spcBef>
                <a:spcPts val="0"/>
              </a:spcBef>
              <a:spcAft>
                <a:spcPts val="1200"/>
              </a:spcAft>
              <a:buNone/>
            </a:pPr>
            <a:r>
              <a:rPr lang="en-US" sz="1100" b="0" i="0" u="none" strike="noStrike" dirty="0">
                <a:solidFill>
                  <a:srgbClr val="000000"/>
                </a:solidFill>
                <a:effectLst/>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marR="0" indent="0" algn="l">
              <a:lnSpc>
                <a:spcPct val="100000"/>
              </a:lnSpc>
              <a:spcBef>
                <a:spcPts val="0"/>
              </a:spcBef>
              <a:spcAft>
                <a:spcPts val="1200"/>
              </a:spcAft>
              <a:buNone/>
            </a:pPr>
            <a:r>
              <a:rPr lang="en-US" sz="1100" b="0" i="0" u="none" strike="noStrike" dirty="0">
                <a:solidFill>
                  <a:srgbClr val="000000"/>
                </a:solidFill>
                <a:effectLst/>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6FB6F467-9AF4-4D3A-8048-7038A589BD67}" type="slidenum">
              <a:rPr lang="en-US" smtClean="0"/>
              <a:pPr/>
              <a:t>2</a:t>
            </a:fld>
            <a:endParaRPr lang="en-US" dirty="0"/>
          </a:p>
        </p:txBody>
      </p:sp>
    </p:spTree>
    <p:extLst>
      <p:ext uri="{BB962C8B-B14F-4D97-AF65-F5344CB8AC3E}">
        <p14:creationId xmlns:p14="http://schemas.microsoft.com/office/powerpoint/2010/main" val="57845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2F40C-21B5-60A0-CEBF-0752E93191B4}"/>
            </a:ext>
          </a:extLst>
        </p:cNvPr>
        <p:cNvGrpSpPr/>
        <p:nvPr/>
      </p:nvGrpSpPr>
      <p:grpSpPr>
        <a:xfrm>
          <a:off x="0" y="0"/>
          <a:ext cx="0" cy="0"/>
          <a:chOff x="0" y="0"/>
          <a:chExt cx="0" cy="0"/>
        </a:xfrm>
      </p:grpSpPr>
      <p:sp>
        <p:nvSpPr>
          <p:cNvPr id="5" name="Title 8">
            <a:extLst>
              <a:ext uri="{FF2B5EF4-FFF2-40B4-BE49-F238E27FC236}">
                <a16:creationId xmlns:a16="http://schemas.microsoft.com/office/drawing/2014/main" id="{098F2FC5-D4CB-5847-0019-3EC126996051}"/>
              </a:ext>
            </a:extLst>
          </p:cNvPr>
          <p:cNvSpPr>
            <a:spLocks noGrp="1"/>
          </p:cNvSpPr>
          <p:nvPr>
            <p:ph type="title"/>
          </p:nvPr>
        </p:nvSpPr>
        <p:spPr>
          <a:xfrm>
            <a:off x="629840" y="457200"/>
            <a:ext cx="3106417" cy="1600200"/>
          </a:xfrm>
        </p:spPr>
        <p:txBody>
          <a:bodyPr anchor="b">
            <a:normAutofit/>
          </a:bodyPr>
          <a:lstStyle/>
          <a:p>
            <a:r>
              <a:rPr lang="en-US" b="1" dirty="0"/>
              <a:t>Internal Auditing at THR</a:t>
            </a:r>
            <a:endParaRPr lang="en-US" dirty="0"/>
          </a:p>
        </p:txBody>
      </p:sp>
      <p:sp>
        <p:nvSpPr>
          <p:cNvPr id="13" name="Text Placeholder 3">
            <a:extLst>
              <a:ext uri="{FF2B5EF4-FFF2-40B4-BE49-F238E27FC236}">
                <a16:creationId xmlns:a16="http://schemas.microsoft.com/office/drawing/2014/main" id="{46A0582E-86F8-A7CE-39D3-91AC787B2739}"/>
              </a:ext>
            </a:extLst>
          </p:cNvPr>
          <p:cNvSpPr>
            <a:spLocks noGrp="1"/>
          </p:cNvSpPr>
          <p:nvPr>
            <p:ph type="body" sz="half" idx="2"/>
          </p:nvPr>
        </p:nvSpPr>
        <p:spPr>
          <a:xfrm>
            <a:off x="629841" y="2057400"/>
            <a:ext cx="2949178" cy="3811588"/>
          </a:xfrm>
        </p:spPr>
        <p:txBody>
          <a:bodyPr/>
          <a:lstStyle/>
          <a:p>
            <a:r>
              <a:rPr lang="en-US" dirty="0"/>
              <a:t>Along with Clinical Trial monitoring that occurs for pharmaceutical and medical device trials, THR HRPPO has an internal auditing program. </a:t>
            </a:r>
          </a:p>
          <a:p>
            <a:r>
              <a:rPr lang="en-US" dirty="0"/>
              <a:t>This program audits any trial conducted at THR whether sponsored or investigator initiated.</a:t>
            </a:r>
          </a:p>
          <a:p>
            <a:r>
              <a:rPr lang="en-US" dirty="0"/>
              <a:t>The purpose of the audit is to evaluate the research processes and can identify areas where research practices can be improved.</a:t>
            </a:r>
          </a:p>
        </p:txBody>
      </p:sp>
      <p:sp>
        <p:nvSpPr>
          <p:cNvPr id="4" name="Slide Number Placeholder 3">
            <a:extLst>
              <a:ext uri="{FF2B5EF4-FFF2-40B4-BE49-F238E27FC236}">
                <a16:creationId xmlns:a16="http://schemas.microsoft.com/office/drawing/2014/main" id="{DD4C1C8F-23B0-DD8E-ACAF-C53024A8D6C4}"/>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3</a:t>
            </a:fld>
            <a:endParaRPr lang="en-US"/>
          </a:p>
        </p:txBody>
      </p:sp>
      <p:graphicFrame>
        <p:nvGraphicFramePr>
          <p:cNvPr id="8" name="Content Placeholder 10">
            <a:extLst>
              <a:ext uri="{FF2B5EF4-FFF2-40B4-BE49-F238E27FC236}">
                <a16:creationId xmlns:a16="http://schemas.microsoft.com/office/drawing/2014/main" id="{D31B0C25-1D5C-61EC-8F4A-DD009847F39A}"/>
              </a:ext>
            </a:extLst>
          </p:cNvPr>
          <p:cNvGraphicFramePr>
            <a:graphicFrameLocks noGrp="1"/>
          </p:cNvGraphicFramePr>
          <p:nvPr>
            <p:ph idx="1"/>
            <p:extLst>
              <p:ext uri="{D42A27DB-BD31-4B8C-83A1-F6EECF244321}">
                <p14:modId xmlns:p14="http://schemas.microsoft.com/office/powerpoint/2010/main" val="911502042"/>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3805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3F50E92-BE1A-1F90-1F69-3744D5E0EB65}"/>
              </a:ext>
            </a:extLst>
          </p:cNvPr>
          <p:cNvSpPr>
            <a:spLocks noGrp="1"/>
          </p:cNvSpPr>
          <p:nvPr>
            <p:ph type="title"/>
          </p:nvPr>
        </p:nvSpPr>
        <p:spPr>
          <a:xfrm>
            <a:off x="628650" y="464321"/>
            <a:ext cx="7886700" cy="803274"/>
          </a:xfrm>
        </p:spPr>
        <p:txBody>
          <a:bodyPr anchor="ctr">
            <a:normAutofit fontScale="90000"/>
          </a:bodyPr>
          <a:lstStyle/>
          <a:p>
            <a:r>
              <a:rPr lang="en-US" b="1" dirty="0"/>
              <a:t>Monitoring </a:t>
            </a:r>
            <a:r>
              <a:rPr lang="en-US" dirty="0"/>
              <a:t>Auditing </a:t>
            </a:r>
            <a:r>
              <a:rPr lang="en-US" b="1" dirty="0"/>
              <a:t>and Reporting when doing Sponsored Trials</a:t>
            </a:r>
          </a:p>
        </p:txBody>
      </p:sp>
      <p:sp>
        <p:nvSpPr>
          <p:cNvPr id="4" name="Slide Number Placeholder 3">
            <a:extLst>
              <a:ext uri="{FF2B5EF4-FFF2-40B4-BE49-F238E27FC236}">
                <a16:creationId xmlns:a16="http://schemas.microsoft.com/office/drawing/2014/main" id="{EC8F5A9F-B238-E444-C96E-187BF0C1002C}"/>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4</a:t>
            </a:fld>
            <a:endParaRPr lang="en-US"/>
          </a:p>
        </p:txBody>
      </p:sp>
      <p:graphicFrame>
        <p:nvGraphicFramePr>
          <p:cNvPr id="8" name="Text Placeholder 5">
            <a:extLst>
              <a:ext uri="{FF2B5EF4-FFF2-40B4-BE49-F238E27FC236}">
                <a16:creationId xmlns:a16="http://schemas.microsoft.com/office/drawing/2014/main" id="{582DA157-7A57-C2D6-5A9E-4BE0AFF32D05}"/>
              </a:ext>
            </a:extLst>
          </p:cNvPr>
          <p:cNvGraphicFramePr>
            <a:graphicFrameLocks noGrp="1"/>
          </p:cNvGraphicFramePr>
          <p:nvPr>
            <p:ph idx="1"/>
            <p:extLst>
              <p:ext uri="{D42A27DB-BD31-4B8C-83A1-F6EECF244321}">
                <p14:modId xmlns:p14="http://schemas.microsoft.com/office/powerpoint/2010/main" val="2102478307"/>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2984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fontScale="90000"/>
          </a:bodyPr>
          <a:lstStyle/>
          <a:p>
            <a:r>
              <a:rPr lang="en-US" dirty="0"/>
              <a:t>Monitoring Auditing and Reporting when doing Sponsored Trials	</a:t>
            </a:r>
          </a:p>
        </p:txBody>
      </p:sp>
      <p:graphicFrame>
        <p:nvGraphicFramePr>
          <p:cNvPr id="8" name="Content Placeholder 2">
            <a:extLst>
              <a:ext uri="{FF2B5EF4-FFF2-40B4-BE49-F238E27FC236}">
                <a16:creationId xmlns:a16="http://schemas.microsoft.com/office/drawing/2014/main" id="{646EF71D-0FCA-C0F7-F565-A372140897A1}"/>
              </a:ext>
            </a:extLst>
          </p:cNvPr>
          <p:cNvGraphicFramePr>
            <a:graphicFrameLocks noGrp="1"/>
          </p:cNvGraphicFramePr>
          <p:nvPr>
            <p:ph idx="1"/>
            <p:extLst>
              <p:ext uri="{D42A27DB-BD31-4B8C-83A1-F6EECF244321}">
                <p14:modId xmlns:p14="http://schemas.microsoft.com/office/powerpoint/2010/main" val="2463889949"/>
              </p:ext>
            </p:extLst>
          </p:nvPr>
        </p:nvGraphicFramePr>
        <p:xfrm>
          <a:off x="628650" y="1457325"/>
          <a:ext cx="7886700" cy="4195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nchor="ctr">
            <a:normAutofit/>
          </a:bodyPr>
          <a:lstStyle/>
          <a:p>
            <a:pPr>
              <a:spcAft>
                <a:spcPts val="600"/>
              </a:spcAft>
            </a:pPr>
            <a:fld id="{6FB6F467-9AF4-4D3A-8048-7038A589BD67}" type="slidenum">
              <a:rPr lang="en-US" smtClean="0"/>
              <a:pPr>
                <a:spcAft>
                  <a:spcPts val="600"/>
                </a:spcAft>
              </a:pPr>
              <a:t>5</a:t>
            </a:fld>
            <a:endParaRPr lang="en-US"/>
          </a:p>
        </p:txBody>
      </p:sp>
    </p:spTree>
    <p:extLst>
      <p:ext uri="{BB962C8B-B14F-4D97-AF65-F5344CB8AC3E}">
        <p14:creationId xmlns:p14="http://schemas.microsoft.com/office/powerpoint/2010/main" val="241343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0C0B-AA84-CA5A-1817-701CD82632A0}"/>
              </a:ext>
            </a:extLst>
          </p:cNvPr>
          <p:cNvSpPr>
            <a:spLocks noGrp="1"/>
          </p:cNvSpPr>
          <p:nvPr>
            <p:ph type="title"/>
          </p:nvPr>
        </p:nvSpPr>
        <p:spPr>
          <a:xfrm>
            <a:off x="628650" y="464321"/>
            <a:ext cx="7886700" cy="803274"/>
          </a:xfrm>
        </p:spPr>
        <p:txBody>
          <a:bodyPr anchor="ctr">
            <a:normAutofit fontScale="90000"/>
          </a:bodyPr>
          <a:lstStyle/>
          <a:p>
            <a:r>
              <a:rPr lang="en-US" b="1" dirty="0"/>
              <a:t>Monitoring </a:t>
            </a:r>
            <a:r>
              <a:rPr lang="en-US" dirty="0"/>
              <a:t>Auditing </a:t>
            </a:r>
            <a:r>
              <a:rPr lang="en-US" b="1" dirty="0"/>
              <a:t>and Reporting when doing Sponsored Trials	 </a:t>
            </a:r>
            <a:endParaRPr lang="en-US" dirty="0"/>
          </a:p>
        </p:txBody>
      </p:sp>
      <p:sp>
        <p:nvSpPr>
          <p:cNvPr id="4" name="Slide Number Placeholder 3">
            <a:extLst>
              <a:ext uri="{FF2B5EF4-FFF2-40B4-BE49-F238E27FC236}">
                <a16:creationId xmlns:a16="http://schemas.microsoft.com/office/drawing/2014/main" id="{A7462133-39A6-7AAF-21F9-E754DD55A125}"/>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6</a:t>
            </a:fld>
            <a:endParaRPr lang="en-US"/>
          </a:p>
        </p:txBody>
      </p:sp>
      <p:graphicFrame>
        <p:nvGraphicFramePr>
          <p:cNvPr id="11" name="Content Placeholder 2">
            <a:extLst>
              <a:ext uri="{FF2B5EF4-FFF2-40B4-BE49-F238E27FC236}">
                <a16:creationId xmlns:a16="http://schemas.microsoft.com/office/drawing/2014/main" id="{769599EC-705C-736C-7654-27DC2DDEF974}"/>
              </a:ext>
            </a:extLst>
          </p:cNvPr>
          <p:cNvGraphicFramePr>
            <a:graphicFrameLocks noGrp="1"/>
          </p:cNvGraphicFramePr>
          <p:nvPr>
            <p:ph idx="1"/>
            <p:extLst>
              <p:ext uri="{D42A27DB-BD31-4B8C-83A1-F6EECF244321}">
                <p14:modId xmlns:p14="http://schemas.microsoft.com/office/powerpoint/2010/main" val="1279385186"/>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3020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8">
            <a:extLst>
              <a:ext uri="{FF2B5EF4-FFF2-40B4-BE49-F238E27FC236}">
                <a16:creationId xmlns:a16="http://schemas.microsoft.com/office/drawing/2014/main" id="{79C8B698-F63B-4FCE-4AC6-535F2B0F813E}"/>
              </a:ext>
            </a:extLst>
          </p:cNvPr>
          <p:cNvSpPr>
            <a:spLocks noGrp="1"/>
          </p:cNvSpPr>
          <p:nvPr>
            <p:ph type="title"/>
          </p:nvPr>
        </p:nvSpPr>
        <p:spPr>
          <a:xfrm>
            <a:off x="628650" y="464321"/>
            <a:ext cx="7886700" cy="803274"/>
          </a:xfrm>
        </p:spPr>
        <p:txBody>
          <a:bodyPr anchor="ctr">
            <a:normAutofit/>
          </a:bodyPr>
          <a:lstStyle/>
          <a:p>
            <a:r>
              <a:rPr lang="en-US" b="1" dirty="0"/>
              <a:t>Site Qualification Visits Reports</a:t>
            </a:r>
            <a:endParaRPr lang="en-US" dirty="0"/>
          </a:p>
        </p:txBody>
      </p:sp>
      <p:sp>
        <p:nvSpPr>
          <p:cNvPr id="4" name="Slide Number Placeholder 3">
            <a:extLst>
              <a:ext uri="{FF2B5EF4-FFF2-40B4-BE49-F238E27FC236}">
                <a16:creationId xmlns:a16="http://schemas.microsoft.com/office/drawing/2014/main" id="{ABCC333F-CBB5-B7A1-E251-E8E10AFE1DC0}"/>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7</a:t>
            </a:fld>
            <a:endParaRPr lang="en-US"/>
          </a:p>
        </p:txBody>
      </p:sp>
      <p:graphicFrame>
        <p:nvGraphicFramePr>
          <p:cNvPr id="10" name="Content Placeholder 10">
            <a:extLst>
              <a:ext uri="{FF2B5EF4-FFF2-40B4-BE49-F238E27FC236}">
                <a16:creationId xmlns:a16="http://schemas.microsoft.com/office/drawing/2014/main" id="{D499E82E-AB9D-8617-6E41-83C970C2BC58}"/>
              </a:ext>
            </a:extLst>
          </p:cNvPr>
          <p:cNvGraphicFramePr>
            <a:graphicFrameLocks noGrp="1"/>
          </p:cNvGraphicFramePr>
          <p:nvPr>
            <p:ph idx="1"/>
            <p:extLst>
              <p:ext uri="{D42A27DB-BD31-4B8C-83A1-F6EECF244321}">
                <p14:modId xmlns:p14="http://schemas.microsoft.com/office/powerpoint/2010/main" val="3261920086"/>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089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A6BFF8AF-070B-6F20-31BA-8A3582DAD645}"/>
              </a:ext>
            </a:extLst>
          </p:cNvPr>
          <p:cNvSpPr>
            <a:spLocks noGrp="1"/>
          </p:cNvSpPr>
          <p:nvPr>
            <p:ph type="title"/>
          </p:nvPr>
        </p:nvSpPr>
        <p:spPr>
          <a:xfrm>
            <a:off x="628650" y="464321"/>
            <a:ext cx="7886700" cy="803274"/>
          </a:xfrm>
        </p:spPr>
        <p:txBody>
          <a:bodyPr anchor="ctr">
            <a:normAutofit/>
          </a:bodyPr>
          <a:lstStyle/>
          <a:p>
            <a:r>
              <a:rPr lang="en-US" b="1" dirty="0"/>
              <a:t>Audits explained</a:t>
            </a:r>
            <a:endParaRPr lang="en-US" dirty="0"/>
          </a:p>
        </p:txBody>
      </p:sp>
      <p:sp>
        <p:nvSpPr>
          <p:cNvPr id="4" name="Slide Number Placeholder 3">
            <a:extLst>
              <a:ext uri="{FF2B5EF4-FFF2-40B4-BE49-F238E27FC236}">
                <a16:creationId xmlns:a16="http://schemas.microsoft.com/office/drawing/2014/main" id="{456CA61D-7FFB-FE56-F20C-CF9760F8777C}"/>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8</a:t>
            </a:fld>
            <a:endParaRPr lang="en-US"/>
          </a:p>
        </p:txBody>
      </p:sp>
      <p:graphicFrame>
        <p:nvGraphicFramePr>
          <p:cNvPr id="9" name="Content Placeholder 10">
            <a:extLst>
              <a:ext uri="{FF2B5EF4-FFF2-40B4-BE49-F238E27FC236}">
                <a16:creationId xmlns:a16="http://schemas.microsoft.com/office/drawing/2014/main" id="{1C2A5305-E472-D4F7-DD8F-BFB4F7E49DF0}"/>
              </a:ext>
            </a:extLst>
          </p:cNvPr>
          <p:cNvGraphicFramePr>
            <a:graphicFrameLocks noGrp="1"/>
          </p:cNvGraphicFramePr>
          <p:nvPr>
            <p:ph idx="1"/>
            <p:extLst>
              <p:ext uri="{D42A27DB-BD31-4B8C-83A1-F6EECF244321}">
                <p14:modId xmlns:p14="http://schemas.microsoft.com/office/powerpoint/2010/main" val="4270021377"/>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0274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EEE54F4D-72F7-43DE-9CDF-5946765F82EE}"/>
              </a:ext>
            </a:extLst>
          </p:cNvPr>
          <p:cNvSpPr>
            <a:spLocks noGrp="1"/>
          </p:cNvSpPr>
          <p:nvPr>
            <p:ph type="title"/>
          </p:nvPr>
        </p:nvSpPr>
        <p:spPr>
          <a:xfrm>
            <a:off x="628650" y="464321"/>
            <a:ext cx="7886700" cy="803274"/>
          </a:xfrm>
        </p:spPr>
        <p:txBody>
          <a:bodyPr anchor="ctr">
            <a:normAutofit/>
          </a:bodyPr>
          <a:lstStyle/>
          <a:p>
            <a:r>
              <a:rPr lang="en-US" dirty="0"/>
              <a:t>A Typical Audit Plan</a:t>
            </a:r>
          </a:p>
        </p:txBody>
      </p:sp>
      <p:sp>
        <p:nvSpPr>
          <p:cNvPr id="4" name="Slide Number Placeholder 3">
            <a:extLst>
              <a:ext uri="{FF2B5EF4-FFF2-40B4-BE49-F238E27FC236}">
                <a16:creationId xmlns:a16="http://schemas.microsoft.com/office/drawing/2014/main" id="{7FF3716F-9A57-3C63-15AD-EAD4056BAB06}"/>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9</a:t>
            </a:fld>
            <a:endParaRPr lang="en-US"/>
          </a:p>
        </p:txBody>
      </p:sp>
      <p:graphicFrame>
        <p:nvGraphicFramePr>
          <p:cNvPr id="14" name="Content Placeholder 10">
            <a:extLst>
              <a:ext uri="{FF2B5EF4-FFF2-40B4-BE49-F238E27FC236}">
                <a16:creationId xmlns:a16="http://schemas.microsoft.com/office/drawing/2014/main" id="{4C824D07-8D70-1584-59D9-8217DD12321D}"/>
              </a:ext>
            </a:extLst>
          </p:cNvPr>
          <p:cNvGraphicFramePr>
            <a:graphicFrameLocks noGrp="1"/>
          </p:cNvGraphicFramePr>
          <p:nvPr>
            <p:ph idx="1"/>
            <p:extLst>
              <p:ext uri="{D42A27DB-BD31-4B8C-83A1-F6EECF244321}">
                <p14:modId xmlns:p14="http://schemas.microsoft.com/office/powerpoint/2010/main" val="3845142518"/>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77397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27D7E476-B4AC-40D2-BCCC-6339A0BFE984}" vid="{A9F43860-CDAA-4D9A-8396-120C3C96BF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1800</TotalTime>
  <Words>1246</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Office Theme</vt:lpstr>
      <vt:lpstr>Monitoring Auditing and Reporting</vt:lpstr>
      <vt:lpstr>PowerPoint Presentation</vt:lpstr>
      <vt:lpstr>Internal Auditing at THR</vt:lpstr>
      <vt:lpstr>Monitoring Auditing and Reporting when doing Sponsored Trials</vt:lpstr>
      <vt:lpstr>Monitoring Auditing and Reporting when doing Sponsored Trials </vt:lpstr>
      <vt:lpstr>Monitoring Auditing and Reporting when doing Sponsored Trials  </vt:lpstr>
      <vt:lpstr>Site Qualification Visits Reports</vt:lpstr>
      <vt:lpstr>Audits explained</vt:lpstr>
      <vt:lpstr>A Typical Audit Plan</vt:lpstr>
      <vt:lpstr>Other Reports that Occur during a Trial:</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Urbina, Margie</cp:lastModifiedBy>
  <cp:revision>52</cp:revision>
  <dcterms:created xsi:type="dcterms:W3CDTF">2019-10-14T09:09:27Z</dcterms:created>
  <dcterms:modified xsi:type="dcterms:W3CDTF">2025-08-01T21:43:51Z</dcterms:modified>
</cp:coreProperties>
</file>