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3"/>
  </p:notesMasterIdLst>
  <p:sldIdLst>
    <p:sldId id="262" r:id="rId2"/>
    <p:sldId id="267" r:id="rId3"/>
    <p:sldId id="285" r:id="rId4"/>
    <p:sldId id="284" r:id="rId5"/>
    <p:sldId id="280" r:id="rId6"/>
    <p:sldId id="281" r:id="rId7"/>
    <p:sldId id="282" r:id="rId8"/>
    <p:sldId id="283" r:id="rId9"/>
    <p:sldId id="261" r:id="rId10"/>
    <p:sldId id="269" r:id="rId11"/>
    <p:sldId id="268" r:id="rId12"/>
    <p:sldId id="270" r:id="rId13"/>
    <p:sldId id="271" r:id="rId14"/>
    <p:sldId id="274" r:id="rId15"/>
    <p:sldId id="272" r:id="rId16"/>
    <p:sldId id="275" r:id="rId17"/>
    <p:sldId id="276" r:id="rId18"/>
    <p:sldId id="277" r:id="rId19"/>
    <p:sldId id="279" r:id="rId20"/>
    <p:sldId id="278" r:id="rId21"/>
    <p:sldId id="273"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BC54"/>
    <a:srgbClr val="08528C"/>
    <a:srgbClr val="0074C8"/>
    <a:srgbClr val="00539B"/>
    <a:srgbClr val="289166"/>
    <a:srgbClr val="056B90"/>
    <a:srgbClr val="DB1564"/>
    <a:srgbClr val="72E6C0"/>
    <a:srgbClr val="12688C"/>
    <a:srgbClr val="00A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DA814E-85AA-4154-A0C5-52F90020747C}" v="2" dt="2025-06-13T17:30:41.4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94660"/>
  </p:normalViewPr>
  <p:slideViewPr>
    <p:cSldViewPr snapToGrid="0">
      <p:cViewPr varScale="1">
        <p:scale>
          <a:sx n="108" d="100"/>
          <a:sy n="108" d="100"/>
        </p:scale>
        <p:origin x="1548"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hyperlink" Target="https://www.texashealth.org/research" TargetMode="External"/><Relationship Id="rId5" Type="http://schemas.openxmlformats.org/officeDocument/2006/relationships/image" Target="../media/image15.svg"/><Relationship Id="rId4" Type="http://schemas.openxmlformats.org/officeDocument/2006/relationships/image" Target="../media/image14.png"/></Relationships>
</file>

<file path=ppt/diagrams/_rels/drawing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5" Type="http://schemas.openxmlformats.org/officeDocument/2006/relationships/hyperlink" Target="https://www.texashealth.org/research" TargetMode="External"/><Relationship Id="rId4" Type="http://schemas.openxmlformats.org/officeDocument/2006/relationships/image" Target="../media/image15.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54320E-E860-4B5D-B2F8-AAE0ED91BB1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405D784-FCDF-43C6-9A22-477173A47206}">
      <dgm:prSet/>
      <dgm:spPr>
        <a:gradFill rotWithShape="0">
          <a:gsLst>
            <a:gs pos="0">
              <a:schemeClr val="accent6">
                <a:lumMod val="67000"/>
              </a:schemeClr>
            </a:gs>
            <a:gs pos="48000">
              <a:schemeClr val="accent6">
                <a:lumMod val="97000"/>
                <a:lumOff val="3000"/>
              </a:schemeClr>
            </a:gs>
            <a:gs pos="100000">
              <a:schemeClr val="accent6">
                <a:lumMod val="60000"/>
                <a:lumOff val="40000"/>
              </a:schemeClr>
            </a:gs>
          </a:gsLst>
          <a:lin ang="16200000" scaled="1"/>
        </a:gradFill>
      </dgm:spPr>
      <dgm:t>
        <a:bodyPr/>
        <a:lstStyle/>
        <a:p>
          <a:r>
            <a:rPr lang="en-US" dirty="0">
              <a:solidFill>
                <a:schemeClr val="tx1"/>
              </a:solidFill>
            </a:rPr>
            <a:t>Occurs before the start of a study by sponsor if sponsor-initiated study. </a:t>
          </a:r>
        </a:p>
      </dgm:t>
    </dgm:pt>
    <dgm:pt modelId="{DD167881-28D3-4D32-9345-18444BA7CFE1}" type="parTrans" cxnId="{F733E660-A25E-4B39-BD9C-EAE7BD99F940}">
      <dgm:prSet/>
      <dgm:spPr/>
      <dgm:t>
        <a:bodyPr/>
        <a:lstStyle/>
        <a:p>
          <a:endParaRPr lang="en-US"/>
        </a:p>
      </dgm:t>
    </dgm:pt>
    <dgm:pt modelId="{13E5F2B9-550D-4054-BF8C-C987F2A97B6C}" type="sibTrans" cxnId="{F733E660-A25E-4B39-BD9C-EAE7BD99F940}">
      <dgm:prSet/>
      <dgm:spPr/>
      <dgm:t>
        <a:bodyPr/>
        <a:lstStyle/>
        <a:p>
          <a:endParaRPr lang="en-US"/>
        </a:p>
      </dgm:t>
    </dgm:pt>
    <dgm:pt modelId="{CD8097DD-3587-4DA9-B61A-718684C9483D}">
      <dgm:prSet/>
      <dgm:spPr>
        <a:gradFill rotWithShape="0">
          <a:gsLst>
            <a:gs pos="0">
              <a:srgbClr val="003798"/>
            </a:gs>
            <a:gs pos="48000">
              <a:srgbClr val="0077C8"/>
            </a:gs>
            <a:gs pos="100000">
              <a:srgbClr val="08528C"/>
            </a:gs>
          </a:gsLst>
          <a:lin ang="16200000" scaled="1"/>
        </a:gradFill>
      </dgm:spPr>
      <dgm:t>
        <a:bodyPr/>
        <a:lstStyle/>
        <a:p>
          <a:r>
            <a:rPr lang="en-US" dirty="0"/>
            <a:t>Feasibility assessments aim to determine the practicability of conducting a research study with the objective of optimal study completion in terms of timelines, targets, and costs.</a:t>
          </a:r>
        </a:p>
      </dgm:t>
    </dgm:pt>
    <dgm:pt modelId="{FAD374E8-B375-4561-B646-2A7FF9723E67}" type="parTrans" cxnId="{639646CF-7C9D-4713-B29A-EC65891305A6}">
      <dgm:prSet/>
      <dgm:spPr/>
      <dgm:t>
        <a:bodyPr/>
        <a:lstStyle/>
        <a:p>
          <a:endParaRPr lang="en-US"/>
        </a:p>
      </dgm:t>
    </dgm:pt>
    <dgm:pt modelId="{049DD21F-7ABC-4B5C-80E7-29304680CA2D}" type="sibTrans" cxnId="{639646CF-7C9D-4713-B29A-EC65891305A6}">
      <dgm:prSet/>
      <dgm:spPr/>
      <dgm:t>
        <a:bodyPr/>
        <a:lstStyle/>
        <a:p>
          <a:endParaRPr lang="en-US"/>
        </a:p>
      </dgm:t>
    </dgm:pt>
    <dgm:pt modelId="{CE34B631-CDA7-41BF-8EB1-C36B841D62D4}">
      <dgm:prSet/>
      <dgm:spPr>
        <a:gradFill rotWithShape="0">
          <a:gsLst>
            <a:gs pos="0">
              <a:schemeClr val="accent6">
                <a:lumMod val="67000"/>
              </a:schemeClr>
            </a:gs>
            <a:gs pos="48000">
              <a:schemeClr val="accent6">
                <a:lumMod val="97000"/>
                <a:lumOff val="3000"/>
              </a:schemeClr>
            </a:gs>
            <a:gs pos="100000">
              <a:schemeClr val="accent6">
                <a:lumMod val="60000"/>
                <a:lumOff val="40000"/>
              </a:schemeClr>
            </a:gs>
          </a:gsLst>
          <a:lin ang="16200000" scaled="1"/>
        </a:gradFill>
      </dgm:spPr>
      <dgm:t>
        <a:bodyPr/>
        <a:lstStyle/>
        <a:p>
          <a:r>
            <a:rPr lang="en-US" dirty="0">
              <a:solidFill>
                <a:schemeClr val="tx1"/>
              </a:solidFill>
            </a:rPr>
            <a:t>Conducting a thorough feasibility assessment allows for the review of specific data regarding enrollment, screen failures, and retention analysis (which can be from previous studies or across studies in a multicenter trial) and can lead to a better study design, study conduct, and proactive timeline management. </a:t>
          </a:r>
        </a:p>
      </dgm:t>
    </dgm:pt>
    <dgm:pt modelId="{78F7AD03-CFA6-4923-938F-EC82720D5071}" type="parTrans" cxnId="{C9ED7A54-DE69-4AB3-AFED-C36FFED6BDC6}">
      <dgm:prSet/>
      <dgm:spPr/>
      <dgm:t>
        <a:bodyPr/>
        <a:lstStyle/>
        <a:p>
          <a:endParaRPr lang="en-US"/>
        </a:p>
      </dgm:t>
    </dgm:pt>
    <dgm:pt modelId="{EB858C93-6B20-4C39-AD14-20FC092F191C}" type="sibTrans" cxnId="{C9ED7A54-DE69-4AB3-AFED-C36FFED6BDC6}">
      <dgm:prSet/>
      <dgm:spPr/>
      <dgm:t>
        <a:bodyPr/>
        <a:lstStyle/>
        <a:p>
          <a:endParaRPr lang="en-US"/>
        </a:p>
      </dgm:t>
    </dgm:pt>
    <dgm:pt modelId="{1517BA12-C0D7-4DE4-9DE5-D162949FFF16}">
      <dgm:prSet/>
      <dgm:spPr>
        <a:gradFill rotWithShape="0">
          <a:gsLst>
            <a:gs pos="0">
              <a:srgbClr val="003798"/>
            </a:gs>
            <a:gs pos="48000">
              <a:srgbClr val="0077C8"/>
            </a:gs>
            <a:gs pos="100000">
              <a:srgbClr val="08528C"/>
            </a:gs>
          </a:gsLst>
          <a:lin ang="16200000" scaled="1"/>
        </a:gradFill>
      </dgm:spPr>
      <dgm:t>
        <a:bodyPr/>
        <a:lstStyle/>
        <a:p>
          <a:r>
            <a:rPr lang="en-US" dirty="0"/>
            <a:t>This type of assessment aims to review subject recruitment and retention strategies, assess site facilities, review resources and staff availability, assess IRB approval processes, and review contract and budget requirements.</a:t>
          </a:r>
        </a:p>
      </dgm:t>
    </dgm:pt>
    <dgm:pt modelId="{7F94E2AB-2FE0-46AD-9DA3-92AD2F3313FE}" type="parTrans" cxnId="{5C5ECD62-7CB4-4FA2-83C9-98D99D6AEFF9}">
      <dgm:prSet/>
      <dgm:spPr/>
      <dgm:t>
        <a:bodyPr/>
        <a:lstStyle/>
        <a:p>
          <a:endParaRPr lang="en-US"/>
        </a:p>
      </dgm:t>
    </dgm:pt>
    <dgm:pt modelId="{24347FEF-0B27-4AFC-B681-7EB1BDE5D3A5}" type="sibTrans" cxnId="{5C5ECD62-7CB4-4FA2-83C9-98D99D6AEFF9}">
      <dgm:prSet/>
      <dgm:spPr/>
      <dgm:t>
        <a:bodyPr/>
        <a:lstStyle/>
        <a:p>
          <a:endParaRPr lang="en-US"/>
        </a:p>
      </dgm:t>
    </dgm:pt>
    <dgm:pt modelId="{4DB168A2-7EFD-4B57-8D3F-C4921E3D8BF4}" type="pres">
      <dgm:prSet presAssocID="{2954320E-E860-4B5D-B2F8-AAE0ED91BB15}" presName="linear" presStyleCnt="0">
        <dgm:presLayoutVars>
          <dgm:animLvl val="lvl"/>
          <dgm:resizeHandles val="exact"/>
        </dgm:presLayoutVars>
      </dgm:prSet>
      <dgm:spPr/>
    </dgm:pt>
    <dgm:pt modelId="{93BF938D-CDD4-4460-B9F6-AF9BCAD61F0B}" type="pres">
      <dgm:prSet presAssocID="{5405D784-FCDF-43C6-9A22-477173A47206}" presName="parentText" presStyleLbl="node1" presStyleIdx="0" presStyleCnt="4">
        <dgm:presLayoutVars>
          <dgm:chMax val="0"/>
          <dgm:bulletEnabled val="1"/>
        </dgm:presLayoutVars>
      </dgm:prSet>
      <dgm:spPr/>
    </dgm:pt>
    <dgm:pt modelId="{1116016B-B9EF-4570-B933-49AB0868D079}" type="pres">
      <dgm:prSet presAssocID="{13E5F2B9-550D-4054-BF8C-C987F2A97B6C}" presName="spacer" presStyleCnt="0"/>
      <dgm:spPr/>
    </dgm:pt>
    <dgm:pt modelId="{8BF26209-6B56-4CA3-AF06-142B62F76A20}" type="pres">
      <dgm:prSet presAssocID="{CD8097DD-3587-4DA9-B61A-718684C9483D}" presName="parentText" presStyleLbl="node1" presStyleIdx="1" presStyleCnt="4">
        <dgm:presLayoutVars>
          <dgm:chMax val="0"/>
          <dgm:bulletEnabled val="1"/>
        </dgm:presLayoutVars>
      </dgm:prSet>
      <dgm:spPr/>
    </dgm:pt>
    <dgm:pt modelId="{CE882980-E6A1-477B-920C-ECE7182E5B68}" type="pres">
      <dgm:prSet presAssocID="{049DD21F-7ABC-4B5C-80E7-29304680CA2D}" presName="spacer" presStyleCnt="0"/>
      <dgm:spPr/>
    </dgm:pt>
    <dgm:pt modelId="{18830AA7-2488-4E44-BE48-1183DE42C4E6}" type="pres">
      <dgm:prSet presAssocID="{CE34B631-CDA7-41BF-8EB1-C36B841D62D4}" presName="parentText" presStyleLbl="node1" presStyleIdx="2" presStyleCnt="4">
        <dgm:presLayoutVars>
          <dgm:chMax val="0"/>
          <dgm:bulletEnabled val="1"/>
        </dgm:presLayoutVars>
      </dgm:prSet>
      <dgm:spPr/>
    </dgm:pt>
    <dgm:pt modelId="{D0AA243C-AB13-4217-82BC-F8D3BA614787}" type="pres">
      <dgm:prSet presAssocID="{EB858C93-6B20-4C39-AD14-20FC092F191C}" presName="spacer" presStyleCnt="0"/>
      <dgm:spPr/>
    </dgm:pt>
    <dgm:pt modelId="{EDD42AD2-5686-483E-8D5A-C71D431047B9}" type="pres">
      <dgm:prSet presAssocID="{1517BA12-C0D7-4DE4-9DE5-D162949FFF16}" presName="parentText" presStyleLbl="node1" presStyleIdx="3" presStyleCnt="4">
        <dgm:presLayoutVars>
          <dgm:chMax val="0"/>
          <dgm:bulletEnabled val="1"/>
        </dgm:presLayoutVars>
      </dgm:prSet>
      <dgm:spPr/>
    </dgm:pt>
  </dgm:ptLst>
  <dgm:cxnLst>
    <dgm:cxn modelId="{F733E660-A25E-4B39-BD9C-EAE7BD99F940}" srcId="{2954320E-E860-4B5D-B2F8-AAE0ED91BB15}" destId="{5405D784-FCDF-43C6-9A22-477173A47206}" srcOrd="0" destOrd="0" parTransId="{DD167881-28D3-4D32-9345-18444BA7CFE1}" sibTransId="{13E5F2B9-550D-4054-BF8C-C987F2A97B6C}"/>
    <dgm:cxn modelId="{5C5ECD62-7CB4-4FA2-83C9-98D99D6AEFF9}" srcId="{2954320E-E860-4B5D-B2F8-AAE0ED91BB15}" destId="{1517BA12-C0D7-4DE4-9DE5-D162949FFF16}" srcOrd="3" destOrd="0" parTransId="{7F94E2AB-2FE0-46AD-9DA3-92AD2F3313FE}" sibTransId="{24347FEF-0B27-4AFC-B681-7EB1BDE5D3A5}"/>
    <dgm:cxn modelId="{75426567-C5F9-444A-9A96-4945EA53D6F4}" type="presOf" srcId="{CE34B631-CDA7-41BF-8EB1-C36B841D62D4}" destId="{18830AA7-2488-4E44-BE48-1183DE42C4E6}" srcOrd="0" destOrd="0" presId="urn:microsoft.com/office/officeart/2005/8/layout/vList2"/>
    <dgm:cxn modelId="{4C445169-0258-40CF-A052-E0E701166582}" type="presOf" srcId="{5405D784-FCDF-43C6-9A22-477173A47206}" destId="{93BF938D-CDD4-4460-B9F6-AF9BCAD61F0B}" srcOrd="0" destOrd="0" presId="urn:microsoft.com/office/officeart/2005/8/layout/vList2"/>
    <dgm:cxn modelId="{C9ED7A54-DE69-4AB3-AFED-C36FFED6BDC6}" srcId="{2954320E-E860-4B5D-B2F8-AAE0ED91BB15}" destId="{CE34B631-CDA7-41BF-8EB1-C36B841D62D4}" srcOrd="2" destOrd="0" parTransId="{78F7AD03-CFA6-4923-938F-EC82720D5071}" sibTransId="{EB858C93-6B20-4C39-AD14-20FC092F191C}"/>
    <dgm:cxn modelId="{1378F9CE-A0D9-4F58-93C5-28B61BA3D487}" type="presOf" srcId="{CD8097DD-3587-4DA9-B61A-718684C9483D}" destId="{8BF26209-6B56-4CA3-AF06-142B62F76A20}" srcOrd="0" destOrd="0" presId="urn:microsoft.com/office/officeart/2005/8/layout/vList2"/>
    <dgm:cxn modelId="{639646CF-7C9D-4713-B29A-EC65891305A6}" srcId="{2954320E-E860-4B5D-B2F8-AAE0ED91BB15}" destId="{CD8097DD-3587-4DA9-B61A-718684C9483D}" srcOrd="1" destOrd="0" parTransId="{FAD374E8-B375-4561-B646-2A7FF9723E67}" sibTransId="{049DD21F-7ABC-4B5C-80E7-29304680CA2D}"/>
    <dgm:cxn modelId="{1E944DF7-BBD3-428B-9CDC-3C4D892F1DC5}" type="presOf" srcId="{1517BA12-C0D7-4DE4-9DE5-D162949FFF16}" destId="{EDD42AD2-5686-483E-8D5A-C71D431047B9}" srcOrd="0" destOrd="0" presId="urn:microsoft.com/office/officeart/2005/8/layout/vList2"/>
    <dgm:cxn modelId="{758B6DFF-C75D-421A-8149-46BCD4531DAB}" type="presOf" srcId="{2954320E-E860-4B5D-B2F8-AAE0ED91BB15}" destId="{4DB168A2-7EFD-4B57-8D3F-C4921E3D8BF4}" srcOrd="0" destOrd="0" presId="urn:microsoft.com/office/officeart/2005/8/layout/vList2"/>
    <dgm:cxn modelId="{48FA4B2C-863E-41F6-B56E-4F97EDCD85E7}" type="presParOf" srcId="{4DB168A2-7EFD-4B57-8D3F-C4921E3D8BF4}" destId="{93BF938D-CDD4-4460-B9F6-AF9BCAD61F0B}" srcOrd="0" destOrd="0" presId="urn:microsoft.com/office/officeart/2005/8/layout/vList2"/>
    <dgm:cxn modelId="{0C642B6F-8013-4D1D-8033-B08AA49C2CF8}" type="presParOf" srcId="{4DB168A2-7EFD-4B57-8D3F-C4921E3D8BF4}" destId="{1116016B-B9EF-4570-B933-49AB0868D079}" srcOrd="1" destOrd="0" presId="urn:microsoft.com/office/officeart/2005/8/layout/vList2"/>
    <dgm:cxn modelId="{0AD504B2-534F-44FA-9A03-28FA5480E270}" type="presParOf" srcId="{4DB168A2-7EFD-4B57-8D3F-C4921E3D8BF4}" destId="{8BF26209-6B56-4CA3-AF06-142B62F76A20}" srcOrd="2" destOrd="0" presId="urn:microsoft.com/office/officeart/2005/8/layout/vList2"/>
    <dgm:cxn modelId="{66DE8BDF-DB6F-4513-A032-12E07B7DAE12}" type="presParOf" srcId="{4DB168A2-7EFD-4B57-8D3F-C4921E3D8BF4}" destId="{CE882980-E6A1-477B-920C-ECE7182E5B68}" srcOrd="3" destOrd="0" presId="urn:microsoft.com/office/officeart/2005/8/layout/vList2"/>
    <dgm:cxn modelId="{240E4D0E-722D-485E-A05B-9A27A705A9CE}" type="presParOf" srcId="{4DB168A2-7EFD-4B57-8D3F-C4921E3D8BF4}" destId="{18830AA7-2488-4E44-BE48-1183DE42C4E6}" srcOrd="4" destOrd="0" presId="urn:microsoft.com/office/officeart/2005/8/layout/vList2"/>
    <dgm:cxn modelId="{C8BB3E82-A47A-4688-B7E1-E2EFB460D7B6}" type="presParOf" srcId="{4DB168A2-7EFD-4B57-8D3F-C4921E3D8BF4}" destId="{D0AA243C-AB13-4217-82BC-F8D3BA614787}" srcOrd="5" destOrd="0" presId="urn:microsoft.com/office/officeart/2005/8/layout/vList2"/>
    <dgm:cxn modelId="{13704087-D0AD-4342-90B4-509B56CB21EE}" type="presParOf" srcId="{4DB168A2-7EFD-4B57-8D3F-C4921E3D8BF4}" destId="{EDD42AD2-5686-483E-8D5A-C71D431047B9}"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E84038-48FB-4E89-9F2C-F5A97D8C1BC8}" type="doc">
      <dgm:prSet loTypeId="urn:microsoft.com/office/officeart/2005/8/layout/process1" loCatId="process" qsTypeId="urn:microsoft.com/office/officeart/2005/8/quickstyle/simple5" qsCatId="simple" csTypeId="urn:microsoft.com/office/officeart/2005/8/colors/accent3_2" csCatId="accent3" phldr="1"/>
      <dgm:spPr/>
      <dgm:t>
        <a:bodyPr/>
        <a:lstStyle/>
        <a:p>
          <a:endParaRPr lang="en-US"/>
        </a:p>
      </dgm:t>
    </dgm:pt>
    <dgm:pt modelId="{814FDDF6-D73A-4AA3-936F-8AADD33259FD}">
      <dgm:prSet/>
      <dgm:sp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dgm:spPr>
      <dgm:t>
        <a:bodyPr/>
        <a:lstStyle/>
        <a:p>
          <a:r>
            <a:rPr lang="en-US" b="1" dirty="0"/>
            <a:t>Subject Enrollment</a:t>
          </a:r>
          <a:endParaRPr lang="en-US" dirty="0"/>
        </a:p>
      </dgm:t>
    </dgm:pt>
    <dgm:pt modelId="{4345669E-AD5D-4471-B295-01192EC11ABA}" type="parTrans" cxnId="{CFEF162B-6EB6-47DA-8940-A3909C132B89}">
      <dgm:prSet/>
      <dgm:spPr/>
      <dgm:t>
        <a:bodyPr/>
        <a:lstStyle/>
        <a:p>
          <a:endParaRPr lang="en-US"/>
        </a:p>
      </dgm:t>
    </dgm:pt>
    <dgm:pt modelId="{AF9A3C27-E2A2-442E-88EE-240D8BFAE01F}" type="sibTrans" cxnId="{CFEF162B-6EB6-47DA-8940-A3909C132B89}">
      <dgm:prSet/>
      <dgm:spPr/>
      <dgm:t>
        <a:bodyPr/>
        <a:lstStyle/>
        <a:p>
          <a:endParaRPr lang="en-US"/>
        </a:p>
      </dgm:t>
    </dgm:pt>
    <dgm:pt modelId="{2BBAB310-C8A6-4FF2-B674-E960108B8753}">
      <dgm:prSet/>
      <dgm:sp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dgm:spPr>
      <dgm:t>
        <a:bodyPr/>
        <a:lstStyle/>
        <a:p>
          <a:r>
            <a:rPr lang="en-US" dirty="0"/>
            <a:t>The PI is ultimately responsible for subject enrollment per the IRB-approved plan.</a:t>
          </a:r>
        </a:p>
      </dgm:t>
    </dgm:pt>
    <dgm:pt modelId="{BE3E5E45-A52B-4B30-83B3-EBCF52593933}" type="parTrans" cxnId="{03CDE87C-379F-46E6-A79A-FBD95D76EA82}">
      <dgm:prSet/>
      <dgm:spPr/>
      <dgm:t>
        <a:bodyPr/>
        <a:lstStyle/>
        <a:p>
          <a:endParaRPr lang="en-US"/>
        </a:p>
      </dgm:t>
    </dgm:pt>
    <dgm:pt modelId="{60693918-8592-4F57-8482-41183DAC2F6C}" type="sibTrans" cxnId="{03CDE87C-379F-46E6-A79A-FBD95D76EA82}">
      <dgm:prSet/>
      <dgm:spPr/>
      <dgm:t>
        <a:bodyPr/>
        <a:lstStyle/>
        <a:p>
          <a:endParaRPr lang="en-US"/>
        </a:p>
      </dgm:t>
    </dgm:pt>
    <dgm:pt modelId="{4A610110-4C58-4556-8F58-A9E6F5D2292C}">
      <dgm:prSet/>
      <dgm:sp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dgm:spPr>
      <dgm:t>
        <a:bodyPr/>
        <a:lstStyle/>
        <a:p>
          <a:r>
            <a:rPr lang="en-US" dirty="0"/>
            <a:t>The PI may obtain a list of potential subjects from many different sources, including subject charts, listed by diagnosis from hospital records, support groups, lab records, and referrals from other doctors.</a:t>
          </a:r>
        </a:p>
      </dgm:t>
    </dgm:pt>
    <dgm:pt modelId="{37E796C2-7212-47F7-8A27-D346FDF4C18A}" type="parTrans" cxnId="{266E7021-A0DC-4095-B858-31623EED6D03}">
      <dgm:prSet/>
      <dgm:spPr/>
      <dgm:t>
        <a:bodyPr/>
        <a:lstStyle/>
        <a:p>
          <a:endParaRPr lang="en-US"/>
        </a:p>
      </dgm:t>
    </dgm:pt>
    <dgm:pt modelId="{9D6A445F-D2DF-4682-ABCB-77EDD3D8A072}" type="sibTrans" cxnId="{266E7021-A0DC-4095-B858-31623EED6D03}">
      <dgm:prSet/>
      <dgm:spPr/>
      <dgm:t>
        <a:bodyPr/>
        <a:lstStyle/>
        <a:p>
          <a:endParaRPr lang="en-US"/>
        </a:p>
      </dgm:t>
    </dgm:pt>
    <dgm:pt modelId="{1C642267-D0BB-4A1B-86B7-7144116964B9}">
      <dgm:prSet/>
      <dgm:sp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dgm:spPr>
      <dgm:t>
        <a:bodyPr/>
        <a:lstStyle/>
        <a:p>
          <a:r>
            <a:rPr lang="en-US" dirty="0"/>
            <a:t>The IRB must approve the subject recruitment plan and advertisements before use (with certain exceptions).</a:t>
          </a:r>
        </a:p>
      </dgm:t>
    </dgm:pt>
    <dgm:pt modelId="{195B8DBB-BDC8-4AF0-B8B1-D020C317930D}" type="parTrans" cxnId="{FFFAD222-5D8F-43DF-B783-26B850E510B3}">
      <dgm:prSet/>
      <dgm:spPr/>
      <dgm:t>
        <a:bodyPr/>
        <a:lstStyle/>
        <a:p>
          <a:endParaRPr lang="en-US"/>
        </a:p>
      </dgm:t>
    </dgm:pt>
    <dgm:pt modelId="{8231D523-35A5-4F29-98CB-A67E5137ABEB}" type="sibTrans" cxnId="{FFFAD222-5D8F-43DF-B783-26B850E510B3}">
      <dgm:prSet/>
      <dgm:spPr/>
      <dgm:t>
        <a:bodyPr/>
        <a:lstStyle/>
        <a:p>
          <a:endParaRPr lang="en-US"/>
        </a:p>
      </dgm:t>
    </dgm:pt>
    <dgm:pt modelId="{5135A3FE-D41D-4E00-BF8B-70F968276287}">
      <dgm:prSet/>
      <dgm:sp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dgm:spPr>
      <dgm:t>
        <a:bodyPr/>
        <a:lstStyle/>
        <a:p>
          <a:r>
            <a:rPr lang="en-US" dirty="0"/>
            <a:t>The PI or study coordinator will explain the details of the study to the potential research subjects as appropriate.</a:t>
          </a:r>
        </a:p>
      </dgm:t>
    </dgm:pt>
    <dgm:pt modelId="{25E8B6D7-0BE2-436F-8D27-1613674341A2}" type="parTrans" cxnId="{8F40C9EE-8F48-41A0-AEB2-A3060219F0F7}">
      <dgm:prSet/>
      <dgm:spPr/>
      <dgm:t>
        <a:bodyPr/>
        <a:lstStyle/>
        <a:p>
          <a:endParaRPr lang="en-US"/>
        </a:p>
      </dgm:t>
    </dgm:pt>
    <dgm:pt modelId="{6463F622-BB10-4413-8DFD-DDD6772A2851}" type="sibTrans" cxnId="{8F40C9EE-8F48-41A0-AEB2-A3060219F0F7}">
      <dgm:prSet/>
      <dgm:spPr/>
      <dgm:t>
        <a:bodyPr/>
        <a:lstStyle/>
        <a:p>
          <a:endParaRPr lang="en-US"/>
        </a:p>
      </dgm:t>
    </dgm:pt>
    <dgm:pt modelId="{3EEEC65F-22EA-43E9-A03B-853A86020D84}">
      <dgm:prSet/>
      <dgm:sp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dgm:spPr>
      <dgm:t>
        <a:bodyPr/>
        <a:lstStyle/>
        <a:p>
          <a:r>
            <a:rPr lang="en-US" dirty="0"/>
            <a:t>The PI must ensure that subjects are screened to confirm they fit the inclusion and exclusion criteria of the study.</a:t>
          </a:r>
        </a:p>
      </dgm:t>
    </dgm:pt>
    <dgm:pt modelId="{B9423BC5-D44D-4500-AA50-EBBCB7A006DF}" type="parTrans" cxnId="{288A6681-13E4-4CB1-B4DD-4D27238B320A}">
      <dgm:prSet/>
      <dgm:spPr/>
      <dgm:t>
        <a:bodyPr/>
        <a:lstStyle/>
        <a:p>
          <a:endParaRPr lang="en-US"/>
        </a:p>
      </dgm:t>
    </dgm:pt>
    <dgm:pt modelId="{AF747FF3-F265-459C-8AA5-980019F8098C}" type="sibTrans" cxnId="{288A6681-13E4-4CB1-B4DD-4D27238B320A}">
      <dgm:prSet/>
      <dgm:spPr/>
      <dgm:t>
        <a:bodyPr/>
        <a:lstStyle/>
        <a:p>
          <a:endParaRPr lang="en-US"/>
        </a:p>
      </dgm:t>
    </dgm:pt>
    <dgm:pt modelId="{22D78146-EB8D-4C68-A8A4-79702E21D50E}" type="pres">
      <dgm:prSet presAssocID="{6DE84038-48FB-4E89-9F2C-F5A97D8C1BC8}" presName="Name0" presStyleCnt="0">
        <dgm:presLayoutVars>
          <dgm:dir/>
          <dgm:resizeHandles val="exact"/>
        </dgm:presLayoutVars>
      </dgm:prSet>
      <dgm:spPr/>
    </dgm:pt>
    <dgm:pt modelId="{E6B0D1BB-7B74-40DF-99BC-E9ACFC9335F2}" type="pres">
      <dgm:prSet presAssocID="{814FDDF6-D73A-4AA3-936F-8AADD33259FD}" presName="node" presStyleLbl="node1" presStyleIdx="0" presStyleCnt="1">
        <dgm:presLayoutVars>
          <dgm:bulletEnabled val="1"/>
        </dgm:presLayoutVars>
      </dgm:prSet>
      <dgm:spPr/>
    </dgm:pt>
  </dgm:ptLst>
  <dgm:cxnLst>
    <dgm:cxn modelId="{8FDFF51C-8311-42D5-9172-665AF6153429}" type="presOf" srcId="{5135A3FE-D41D-4E00-BF8B-70F968276287}" destId="{E6B0D1BB-7B74-40DF-99BC-E9ACFC9335F2}" srcOrd="0" destOrd="4" presId="urn:microsoft.com/office/officeart/2005/8/layout/process1"/>
    <dgm:cxn modelId="{266E7021-A0DC-4095-B858-31623EED6D03}" srcId="{814FDDF6-D73A-4AA3-936F-8AADD33259FD}" destId="{4A610110-4C58-4556-8F58-A9E6F5D2292C}" srcOrd="1" destOrd="0" parTransId="{37E796C2-7212-47F7-8A27-D346FDF4C18A}" sibTransId="{9D6A445F-D2DF-4682-ABCB-77EDD3D8A072}"/>
    <dgm:cxn modelId="{FFFAD222-5D8F-43DF-B783-26B850E510B3}" srcId="{814FDDF6-D73A-4AA3-936F-8AADD33259FD}" destId="{1C642267-D0BB-4A1B-86B7-7144116964B9}" srcOrd="2" destOrd="0" parTransId="{195B8DBB-BDC8-4AF0-B8B1-D020C317930D}" sibTransId="{8231D523-35A5-4F29-98CB-A67E5137ABEB}"/>
    <dgm:cxn modelId="{7E0F8727-3403-4759-A537-5237F89DB5C2}" type="presOf" srcId="{3EEEC65F-22EA-43E9-A03B-853A86020D84}" destId="{E6B0D1BB-7B74-40DF-99BC-E9ACFC9335F2}" srcOrd="0" destOrd="5" presId="urn:microsoft.com/office/officeart/2005/8/layout/process1"/>
    <dgm:cxn modelId="{CFEF162B-6EB6-47DA-8940-A3909C132B89}" srcId="{6DE84038-48FB-4E89-9F2C-F5A97D8C1BC8}" destId="{814FDDF6-D73A-4AA3-936F-8AADD33259FD}" srcOrd="0" destOrd="0" parTransId="{4345669E-AD5D-4471-B295-01192EC11ABA}" sibTransId="{AF9A3C27-E2A2-442E-88EE-240D8BFAE01F}"/>
    <dgm:cxn modelId="{DC7D6D62-D346-4420-9B76-BC300872E3C6}" type="presOf" srcId="{814FDDF6-D73A-4AA3-936F-8AADD33259FD}" destId="{E6B0D1BB-7B74-40DF-99BC-E9ACFC9335F2}" srcOrd="0" destOrd="0" presId="urn:microsoft.com/office/officeart/2005/8/layout/process1"/>
    <dgm:cxn modelId="{C4A50E73-0DAB-4BA8-B904-B1707F2A5774}" type="presOf" srcId="{2BBAB310-C8A6-4FF2-B674-E960108B8753}" destId="{E6B0D1BB-7B74-40DF-99BC-E9ACFC9335F2}" srcOrd="0" destOrd="1" presId="urn:microsoft.com/office/officeart/2005/8/layout/process1"/>
    <dgm:cxn modelId="{52A35455-9708-4A08-B54B-FE258EFC0AEC}" type="presOf" srcId="{4A610110-4C58-4556-8F58-A9E6F5D2292C}" destId="{E6B0D1BB-7B74-40DF-99BC-E9ACFC9335F2}" srcOrd="0" destOrd="2" presId="urn:microsoft.com/office/officeart/2005/8/layout/process1"/>
    <dgm:cxn modelId="{03CDE87C-379F-46E6-A79A-FBD95D76EA82}" srcId="{814FDDF6-D73A-4AA3-936F-8AADD33259FD}" destId="{2BBAB310-C8A6-4FF2-B674-E960108B8753}" srcOrd="0" destOrd="0" parTransId="{BE3E5E45-A52B-4B30-83B3-EBCF52593933}" sibTransId="{60693918-8592-4F57-8482-41183DAC2F6C}"/>
    <dgm:cxn modelId="{288A6681-13E4-4CB1-B4DD-4D27238B320A}" srcId="{814FDDF6-D73A-4AA3-936F-8AADD33259FD}" destId="{3EEEC65F-22EA-43E9-A03B-853A86020D84}" srcOrd="4" destOrd="0" parTransId="{B9423BC5-D44D-4500-AA50-EBBCB7A006DF}" sibTransId="{AF747FF3-F265-459C-8AA5-980019F8098C}"/>
    <dgm:cxn modelId="{DC145ECD-B6E6-4DF4-A985-01146EB2CF59}" type="presOf" srcId="{6DE84038-48FB-4E89-9F2C-F5A97D8C1BC8}" destId="{22D78146-EB8D-4C68-A8A4-79702E21D50E}" srcOrd="0" destOrd="0" presId="urn:microsoft.com/office/officeart/2005/8/layout/process1"/>
    <dgm:cxn modelId="{D139DADE-8EF3-45F3-B979-65A2D969E272}" type="presOf" srcId="{1C642267-D0BB-4A1B-86B7-7144116964B9}" destId="{E6B0D1BB-7B74-40DF-99BC-E9ACFC9335F2}" srcOrd="0" destOrd="3" presId="urn:microsoft.com/office/officeart/2005/8/layout/process1"/>
    <dgm:cxn modelId="{8F40C9EE-8F48-41A0-AEB2-A3060219F0F7}" srcId="{814FDDF6-D73A-4AA3-936F-8AADD33259FD}" destId="{5135A3FE-D41D-4E00-BF8B-70F968276287}" srcOrd="3" destOrd="0" parTransId="{25E8B6D7-0BE2-436F-8D27-1613674341A2}" sibTransId="{6463F622-BB10-4413-8DFD-DDD6772A2851}"/>
    <dgm:cxn modelId="{40CB5F6B-049C-4D7E-B682-E7D89B37C7C6}" type="presParOf" srcId="{22D78146-EB8D-4C68-A8A4-79702E21D50E}" destId="{E6B0D1BB-7B74-40DF-99BC-E9ACFC9335F2}" srcOrd="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55FA255-9F83-4F6F-AF34-064CC201A19E}"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en-US"/>
        </a:p>
      </dgm:t>
    </dgm:pt>
    <dgm:pt modelId="{3F8C2D5F-17C4-4E6B-A542-20727AD56D3E}">
      <dgm:prSet/>
      <dgm:spPr>
        <a:solidFill>
          <a:srgbClr val="009543"/>
        </a:solidFill>
      </dgm:spPr>
      <dgm:t>
        <a:bodyPr/>
        <a:lstStyle/>
        <a:p>
          <a:r>
            <a:rPr lang="en-US" b="1" dirty="0"/>
            <a:t>Informed Consent</a:t>
          </a:r>
          <a:endParaRPr lang="en-US" dirty="0"/>
        </a:p>
      </dgm:t>
    </dgm:pt>
    <dgm:pt modelId="{788A1FA9-AA76-4A6F-8BDD-FD32B90DBD44}" type="parTrans" cxnId="{9166EA2B-D057-4BAF-8B1A-D2E4A460CA6C}">
      <dgm:prSet/>
      <dgm:spPr/>
      <dgm:t>
        <a:bodyPr/>
        <a:lstStyle/>
        <a:p>
          <a:endParaRPr lang="en-US"/>
        </a:p>
      </dgm:t>
    </dgm:pt>
    <dgm:pt modelId="{77C2CCE8-44F4-4A58-A7C4-3C65FA3E5AEF}" type="sibTrans" cxnId="{9166EA2B-D057-4BAF-8B1A-D2E4A460CA6C}">
      <dgm:prSet/>
      <dgm:spPr/>
      <dgm:t>
        <a:bodyPr/>
        <a:lstStyle/>
        <a:p>
          <a:endParaRPr lang="en-US"/>
        </a:p>
      </dgm:t>
    </dgm:pt>
    <dgm:pt modelId="{7573F5D4-A027-4F4C-BB73-6C2CEC3ED506}">
      <dgm:prSet/>
      <dgm:spPr/>
      <dgm:t>
        <a:bodyPr/>
        <a:lstStyle/>
        <a:p>
          <a:r>
            <a:rPr lang="en-US" dirty="0"/>
            <a:t>According to FDA guidelines, the PI must obtain informed consent from all study participants. </a:t>
          </a:r>
        </a:p>
      </dgm:t>
    </dgm:pt>
    <dgm:pt modelId="{728DD41C-C53A-4679-9450-75529B1D11CC}" type="parTrans" cxnId="{9A4342F5-FB6A-4376-8BD4-C5B6CCAA6400}">
      <dgm:prSet/>
      <dgm:spPr/>
      <dgm:t>
        <a:bodyPr/>
        <a:lstStyle/>
        <a:p>
          <a:endParaRPr lang="en-US"/>
        </a:p>
      </dgm:t>
    </dgm:pt>
    <dgm:pt modelId="{D6AC58CC-D204-4894-B9E2-80AC1A25F715}" type="sibTrans" cxnId="{9A4342F5-FB6A-4376-8BD4-C5B6CCAA6400}">
      <dgm:prSet/>
      <dgm:spPr/>
      <dgm:t>
        <a:bodyPr/>
        <a:lstStyle/>
        <a:p>
          <a:endParaRPr lang="en-US"/>
        </a:p>
      </dgm:t>
    </dgm:pt>
    <dgm:pt modelId="{DE9A8237-4081-4C9B-AEDA-B45AD2679130}">
      <dgm:prSet/>
      <dgm:spPr/>
      <dgm:t>
        <a:bodyPr/>
        <a:lstStyle/>
        <a:p>
          <a:r>
            <a:rPr lang="en-US" dirty="0"/>
            <a:t>It is a legal obligation and ethical imperative. </a:t>
          </a:r>
        </a:p>
      </dgm:t>
    </dgm:pt>
    <dgm:pt modelId="{CC8F9FC1-1F86-461F-81E6-270B2867E1FE}" type="parTrans" cxnId="{B078CCA2-C991-46FF-9A76-CF1130C8F118}">
      <dgm:prSet/>
      <dgm:spPr/>
      <dgm:t>
        <a:bodyPr/>
        <a:lstStyle/>
        <a:p>
          <a:endParaRPr lang="en-US"/>
        </a:p>
      </dgm:t>
    </dgm:pt>
    <dgm:pt modelId="{C7C11B22-AD28-4DA7-980E-7A574AE3F9CC}" type="sibTrans" cxnId="{B078CCA2-C991-46FF-9A76-CF1130C8F118}">
      <dgm:prSet/>
      <dgm:spPr/>
      <dgm:t>
        <a:bodyPr/>
        <a:lstStyle/>
        <a:p>
          <a:endParaRPr lang="en-US"/>
        </a:p>
      </dgm:t>
    </dgm:pt>
    <dgm:pt modelId="{F3725DDF-53D5-48D3-ACB2-1E4795E35E51}">
      <dgm:prSet/>
      <dgm:spPr/>
      <dgm:t>
        <a:bodyPr/>
        <a:lstStyle/>
        <a:p>
          <a:r>
            <a:rPr lang="en-US" dirty="0"/>
            <a:t>Informed consent is founded on the principle of respect for persons, one of the three ethical principles governing human subjects research described in the </a:t>
          </a:r>
          <a:r>
            <a:rPr lang="en-US" i="1" dirty="0"/>
            <a:t>Belmont Report, which is a foundational document in the U.S. for Human Subjects Protection.</a:t>
          </a:r>
          <a:r>
            <a:rPr lang="en-US" dirty="0"/>
            <a:t> </a:t>
          </a:r>
        </a:p>
      </dgm:t>
    </dgm:pt>
    <dgm:pt modelId="{601D494F-3692-4148-A27D-3222B53CDB39}" type="parTrans" cxnId="{38D4C26F-D119-4FF4-AE8D-6AFF6E9A97F0}">
      <dgm:prSet/>
      <dgm:spPr/>
      <dgm:t>
        <a:bodyPr/>
        <a:lstStyle/>
        <a:p>
          <a:endParaRPr lang="en-US"/>
        </a:p>
      </dgm:t>
    </dgm:pt>
    <dgm:pt modelId="{27CA552C-5989-40A9-B199-F1354595E978}" type="sibTrans" cxnId="{38D4C26F-D119-4FF4-AE8D-6AFF6E9A97F0}">
      <dgm:prSet/>
      <dgm:spPr/>
      <dgm:t>
        <a:bodyPr/>
        <a:lstStyle/>
        <a:p>
          <a:endParaRPr lang="en-US"/>
        </a:p>
      </dgm:t>
    </dgm:pt>
    <dgm:pt modelId="{3215B518-B556-4042-85CD-57A05AE821B4}">
      <dgm:prSet/>
      <dgm:spPr/>
      <dgm:t>
        <a:bodyPr/>
        <a:lstStyle/>
        <a:p>
          <a:r>
            <a:rPr lang="en-US" dirty="0"/>
            <a:t>Informed consent is one of the primary protections defined by HHS regulations at 45CFR 46 and FDA regulations at 21 CFR 50.</a:t>
          </a:r>
        </a:p>
      </dgm:t>
    </dgm:pt>
    <dgm:pt modelId="{F2124FAB-A3CE-42DA-AEF0-EFA42F020564}" type="parTrans" cxnId="{B1F67BEA-8E4F-46FC-950F-66945E81759C}">
      <dgm:prSet/>
      <dgm:spPr/>
      <dgm:t>
        <a:bodyPr/>
        <a:lstStyle/>
        <a:p>
          <a:endParaRPr lang="en-US"/>
        </a:p>
      </dgm:t>
    </dgm:pt>
    <dgm:pt modelId="{02B0D148-4C67-413B-AB5F-C3E27FC8031F}" type="sibTrans" cxnId="{B1F67BEA-8E4F-46FC-950F-66945E81759C}">
      <dgm:prSet/>
      <dgm:spPr/>
      <dgm:t>
        <a:bodyPr/>
        <a:lstStyle/>
        <a:p>
          <a:endParaRPr lang="en-US"/>
        </a:p>
      </dgm:t>
    </dgm:pt>
    <dgm:pt modelId="{336A717E-0C8B-4C0A-8AB2-10F545A6CFCB}">
      <dgm:prSet/>
      <dgm:spPr/>
      <dgm:t>
        <a:bodyPr/>
        <a:lstStyle/>
        <a:p>
          <a:r>
            <a:rPr lang="en-US" dirty="0"/>
            <a:t>PIs </a:t>
          </a:r>
          <a:r>
            <a:rPr lang="en-US" b="1" i="1" dirty="0"/>
            <a:t>can delegate </a:t>
          </a:r>
          <a:r>
            <a:rPr lang="en-US" dirty="0"/>
            <a:t>this task to qualified and trained individual study personnel. </a:t>
          </a:r>
        </a:p>
      </dgm:t>
    </dgm:pt>
    <dgm:pt modelId="{50FD251C-6F49-4AA9-8241-C1D094FA2934}" type="parTrans" cxnId="{A2E814A1-2666-4249-8CFD-754C9EA48053}">
      <dgm:prSet/>
      <dgm:spPr/>
      <dgm:t>
        <a:bodyPr/>
        <a:lstStyle/>
        <a:p>
          <a:endParaRPr lang="en-US"/>
        </a:p>
      </dgm:t>
    </dgm:pt>
    <dgm:pt modelId="{73181DBA-0FE7-4EDF-B8E3-53160FAA6214}" type="sibTrans" cxnId="{A2E814A1-2666-4249-8CFD-754C9EA48053}">
      <dgm:prSet/>
      <dgm:spPr/>
      <dgm:t>
        <a:bodyPr/>
        <a:lstStyle/>
        <a:p>
          <a:endParaRPr lang="en-US"/>
        </a:p>
      </dgm:t>
    </dgm:pt>
    <dgm:pt modelId="{B81580DD-1EFA-44FA-A3C9-F793883DC8F5}">
      <dgm:prSet/>
      <dgm:spPr/>
      <dgm:t>
        <a:bodyPr/>
        <a:lstStyle/>
        <a:p>
          <a:r>
            <a:rPr lang="en-US" dirty="0"/>
            <a:t>To obtain informed consent, the PI or delegated staff member must acquire written and dated permission from the subject or the subject’s Legally Authorized Representative (LAR).</a:t>
          </a:r>
        </a:p>
      </dgm:t>
    </dgm:pt>
    <dgm:pt modelId="{BAB19CBE-2D8C-4330-B69F-B90CB40C9A66}" type="parTrans" cxnId="{F84C2D2E-44C7-437E-B5D9-67D5B0705355}">
      <dgm:prSet/>
      <dgm:spPr/>
      <dgm:t>
        <a:bodyPr/>
        <a:lstStyle/>
        <a:p>
          <a:endParaRPr lang="en-US"/>
        </a:p>
      </dgm:t>
    </dgm:pt>
    <dgm:pt modelId="{F1602F0B-3804-4576-A4BF-57D7F5C7E1B4}" type="sibTrans" cxnId="{F84C2D2E-44C7-437E-B5D9-67D5B0705355}">
      <dgm:prSet/>
      <dgm:spPr/>
      <dgm:t>
        <a:bodyPr/>
        <a:lstStyle/>
        <a:p>
          <a:endParaRPr lang="en-US"/>
        </a:p>
      </dgm:t>
    </dgm:pt>
    <dgm:pt modelId="{3359D08F-A8BD-4DAB-94CD-8150F3E39DAD}">
      <dgm:prSet/>
      <dgm:spPr>
        <a:solidFill>
          <a:srgbClr val="4DBC54"/>
        </a:solidFill>
      </dgm:spPr>
      <dgm:t>
        <a:bodyPr/>
        <a:lstStyle/>
        <a:p>
          <a:endParaRPr lang="en-US"/>
        </a:p>
      </dgm:t>
    </dgm:pt>
    <dgm:pt modelId="{F4DE40B6-DCF4-41A6-A806-363DA24BF319}" type="parTrans" cxnId="{825878F6-1676-4865-955D-6F9DFCB4AF26}">
      <dgm:prSet/>
      <dgm:spPr/>
      <dgm:t>
        <a:bodyPr/>
        <a:lstStyle/>
        <a:p>
          <a:endParaRPr lang="en-US"/>
        </a:p>
      </dgm:t>
    </dgm:pt>
    <dgm:pt modelId="{A8AAE80D-1803-4446-8165-34D66E3466B0}" type="sibTrans" cxnId="{825878F6-1676-4865-955D-6F9DFCB4AF26}">
      <dgm:prSet/>
      <dgm:spPr/>
      <dgm:t>
        <a:bodyPr/>
        <a:lstStyle/>
        <a:p>
          <a:endParaRPr lang="en-US"/>
        </a:p>
      </dgm:t>
    </dgm:pt>
    <dgm:pt modelId="{7C47EB25-E2E7-483A-A406-FDA3114295D1}" type="pres">
      <dgm:prSet presAssocID="{855FA255-9F83-4F6F-AF34-064CC201A19E}" presName="linear" presStyleCnt="0">
        <dgm:presLayoutVars>
          <dgm:animLvl val="lvl"/>
          <dgm:resizeHandles val="exact"/>
        </dgm:presLayoutVars>
      </dgm:prSet>
      <dgm:spPr/>
    </dgm:pt>
    <dgm:pt modelId="{8759755F-376C-47ED-A080-C4E132FDFEA7}" type="pres">
      <dgm:prSet presAssocID="{3F8C2D5F-17C4-4E6B-A542-20727AD56D3E}" presName="parentText" presStyleLbl="node1" presStyleIdx="0" presStyleCnt="2">
        <dgm:presLayoutVars>
          <dgm:chMax val="0"/>
          <dgm:bulletEnabled val="1"/>
        </dgm:presLayoutVars>
      </dgm:prSet>
      <dgm:spPr/>
    </dgm:pt>
    <dgm:pt modelId="{1EF5C3CD-9C01-42BB-BFDA-CCDFBDCB64C0}" type="pres">
      <dgm:prSet presAssocID="{3F8C2D5F-17C4-4E6B-A542-20727AD56D3E}" presName="childText" presStyleLbl="revTx" presStyleIdx="0" presStyleCnt="1">
        <dgm:presLayoutVars>
          <dgm:bulletEnabled val="1"/>
        </dgm:presLayoutVars>
      </dgm:prSet>
      <dgm:spPr/>
    </dgm:pt>
    <dgm:pt modelId="{1EB67AB3-9784-4D06-9C0A-701394BCF51E}" type="pres">
      <dgm:prSet presAssocID="{3359D08F-A8BD-4DAB-94CD-8150F3E39DAD}" presName="parentText" presStyleLbl="node1" presStyleIdx="1" presStyleCnt="2">
        <dgm:presLayoutVars>
          <dgm:chMax val="0"/>
          <dgm:bulletEnabled val="1"/>
        </dgm:presLayoutVars>
      </dgm:prSet>
      <dgm:spPr/>
    </dgm:pt>
  </dgm:ptLst>
  <dgm:cxnLst>
    <dgm:cxn modelId="{42661300-C108-4396-A6AD-61D8FA868ED7}" type="presOf" srcId="{3359D08F-A8BD-4DAB-94CD-8150F3E39DAD}" destId="{1EB67AB3-9784-4D06-9C0A-701394BCF51E}" srcOrd="0" destOrd="0" presId="urn:microsoft.com/office/officeart/2005/8/layout/vList2"/>
    <dgm:cxn modelId="{C9E1A904-313D-44C2-AEF7-9E25EFEA9471}" type="presOf" srcId="{3F8C2D5F-17C4-4E6B-A542-20727AD56D3E}" destId="{8759755F-376C-47ED-A080-C4E132FDFEA7}" srcOrd="0" destOrd="0" presId="urn:microsoft.com/office/officeart/2005/8/layout/vList2"/>
    <dgm:cxn modelId="{9166EA2B-D057-4BAF-8B1A-D2E4A460CA6C}" srcId="{855FA255-9F83-4F6F-AF34-064CC201A19E}" destId="{3F8C2D5F-17C4-4E6B-A542-20727AD56D3E}" srcOrd="0" destOrd="0" parTransId="{788A1FA9-AA76-4A6F-8BDD-FD32B90DBD44}" sibTransId="{77C2CCE8-44F4-4A58-A7C4-3C65FA3E5AEF}"/>
    <dgm:cxn modelId="{F84C2D2E-44C7-437E-B5D9-67D5B0705355}" srcId="{3F8C2D5F-17C4-4E6B-A542-20727AD56D3E}" destId="{B81580DD-1EFA-44FA-A3C9-F793883DC8F5}" srcOrd="5" destOrd="0" parTransId="{BAB19CBE-2D8C-4330-B69F-B90CB40C9A66}" sibTransId="{F1602F0B-3804-4576-A4BF-57D7F5C7E1B4}"/>
    <dgm:cxn modelId="{7753DC5C-22AF-4AAA-BBD3-758BD907C297}" type="presOf" srcId="{B81580DD-1EFA-44FA-A3C9-F793883DC8F5}" destId="{1EF5C3CD-9C01-42BB-BFDA-CCDFBDCB64C0}" srcOrd="0" destOrd="5" presId="urn:microsoft.com/office/officeart/2005/8/layout/vList2"/>
    <dgm:cxn modelId="{8530355F-547E-48A6-89BA-3C1C59DE972D}" type="presOf" srcId="{3215B518-B556-4042-85CD-57A05AE821B4}" destId="{1EF5C3CD-9C01-42BB-BFDA-CCDFBDCB64C0}" srcOrd="0" destOrd="3" presId="urn:microsoft.com/office/officeart/2005/8/layout/vList2"/>
    <dgm:cxn modelId="{66239963-0F1D-4441-86B8-383152872470}" type="presOf" srcId="{DE9A8237-4081-4C9B-AEDA-B45AD2679130}" destId="{1EF5C3CD-9C01-42BB-BFDA-CCDFBDCB64C0}" srcOrd="0" destOrd="1" presId="urn:microsoft.com/office/officeart/2005/8/layout/vList2"/>
    <dgm:cxn modelId="{38D4C26F-D119-4FF4-AE8D-6AFF6E9A97F0}" srcId="{3F8C2D5F-17C4-4E6B-A542-20727AD56D3E}" destId="{F3725DDF-53D5-48D3-ACB2-1E4795E35E51}" srcOrd="2" destOrd="0" parTransId="{601D494F-3692-4148-A27D-3222B53CDB39}" sibTransId="{27CA552C-5989-40A9-B199-F1354595E978}"/>
    <dgm:cxn modelId="{F7A0B079-CF0D-4F28-AE30-452540569BAD}" type="presOf" srcId="{336A717E-0C8B-4C0A-8AB2-10F545A6CFCB}" destId="{1EF5C3CD-9C01-42BB-BFDA-CCDFBDCB64C0}" srcOrd="0" destOrd="4" presId="urn:microsoft.com/office/officeart/2005/8/layout/vList2"/>
    <dgm:cxn modelId="{A2E814A1-2666-4249-8CFD-754C9EA48053}" srcId="{3F8C2D5F-17C4-4E6B-A542-20727AD56D3E}" destId="{336A717E-0C8B-4C0A-8AB2-10F545A6CFCB}" srcOrd="4" destOrd="0" parTransId="{50FD251C-6F49-4AA9-8241-C1D094FA2934}" sibTransId="{73181DBA-0FE7-4EDF-B8E3-53160FAA6214}"/>
    <dgm:cxn modelId="{B078CCA2-C991-46FF-9A76-CF1130C8F118}" srcId="{3F8C2D5F-17C4-4E6B-A542-20727AD56D3E}" destId="{DE9A8237-4081-4C9B-AEDA-B45AD2679130}" srcOrd="1" destOrd="0" parTransId="{CC8F9FC1-1F86-461F-81E6-270B2867E1FE}" sibTransId="{C7C11B22-AD28-4DA7-980E-7A574AE3F9CC}"/>
    <dgm:cxn modelId="{DF9D5ABD-BA90-4059-BA06-7D452430497F}" type="presOf" srcId="{7573F5D4-A027-4F4C-BB73-6C2CEC3ED506}" destId="{1EF5C3CD-9C01-42BB-BFDA-CCDFBDCB64C0}" srcOrd="0" destOrd="0" presId="urn:microsoft.com/office/officeart/2005/8/layout/vList2"/>
    <dgm:cxn modelId="{96F20DE2-07A5-4260-8270-1A2CF12637A0}" type="presOf" srcId="{F3725DDF-53D5-48D3-ACB2-1E4795E35E51}" destId="{1EF5C3CD-9C01-42BB-BFDA-CCDFBDCB64C0}" srcOrd="0" destOrd="2" presId="urn:microsoft.com/office/officeart/2005/8/layout/vList2"/>
    <dgm:cxn modelId="{B1F67BEA-8E4F-46FC-950F-66945E81759C}" srcId="{3F8C2D5F-17C4-4E6B-A542-20727AD56D3E}" destId="{3215B518-B556-4042-85CD-57A05AE821B4}" srcOrd="3" destOrd="0" parTransId="{F2124FAB-A3CE-42DA-AEF0-EFA42F020564}" sibTransId="{02B0D148-4C67-413B-AB5F-C3E27FC8031F}"/>
    <dgm:cxn modelId="{9A4342F5-FB6A-4376-8BD4-C5B6CCAA6400}" srcId="{3F8C2D5F-17C4-4E6B-A542-20727AD56D3E}" destId="{7573F5D4-A027-4F4C-BB73-6C2CEC3ED506}" srcOrd="0" destOrd="0" parTransId="{728DD41C-C53A-4679-9450-75529B1D11CC}" sibTransId="{D6AC58CC-D204-4894-B9E2-80AC1A25F715}"/>
    <dgm:cxn modelId="{825878F6-1676-4865-955D-6F9DFCB4AF26}" srcId="{855FA255-9F83-4F6F-AF34-064CC201A19E}" destId="{3359D08F-A8BD-4DAB-94CD-8150F3E39DAD}" srcOrd="1" destOrd="0" parTransId="{F4DE40B6-DCF4-41A6-A806-363DA24BF319}" sibTransId="{A8AAE80D-1803-4446-8165-34D66E3466B0}"/>
    <dgm:cxn modelId="{2D4A58F9-831A-4290-B122-4AADBC80B753}" type="presOf" srcId="{855FA255-9F83-4F6F-AF34-064CC201A19E}" destId="{7C47EB25-E2E7-483A-A406-FDA3114295D1}" srcOrd="0" destOrd="0" presId="urn:microsoft.com/office/officeart/2005/8/layout/vList2"/>
    <dgm:cxn modelId="{1CFABE52-4D76-4E93-BFF4-0487ACCE2A73}" type="presParOf" srcId="{7C47EB25-E2E7-483A-A406-FDA3114295D1}" destId="{8759755F-376C-47ED-A080-C4E132FDFEA7}" srcOrd="0" destOrd="0" presId="urn:microsoft.com/office/officeart/2005/8/layout/vList2"/>
    <dgm:cxn modelId="{74D3E95E-1A77-4655-B6D5-639CCDA9F1AE}" type="presParOf" srcId="{7C47EB25-E2E7-483A-A406-FDA3114295D1}" destId="{1EF5C3CD-9C01-42BB-BFDA-CCDFBDCB64C0}" srcOrd="1" destOrd="0" presId="urn:microsoft.com/office/officeart/2005/8/layout/vList2"/>
    <dgm:cxn modelId="{F22C5F9A-44A7-4C08-A08B-DCF45A8F9B5A}" type="presParOf" srcId="{7C47EB25-E2E7-483A-A406-FDA3114295D1}" destId="{1EB67AB3-9784-4D06-9C0A-701394BCF51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15D7E8B-7C52-4D02-B6F7-EE8A0E4B5A88}"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1A9C438C-7F32-4750-82A0-36DF46160495}">
      <dgm:prSet/>
      <dgm:spPr/>
      <dgm:t>
        <a:bodyPr/>
        <a:lstStyle/>
        <a:p>
          <a:r>
            <a:rPr lang="en-US" b="1" dirty="0"/>
            <a:t>Adverse event assessment (AE)</a:t>
          </a:r>
        </a:p>
      </dgm:t>
    </dgm:pt>
    <dgm:pt modelId="{E09433FA-B854-4B6B-9EF3-50FDC27068EB}" type="parTrans" cxnId="{2BEF5284-C568-458A-B539-059CFC1267BC}">
      <dgm:prSet/>
      <dgm:spPr/>
      <dgm:t>
        <a:bodyPr/>
        <a:lstStyle/>
        <a:p>
          <a:endParaRPr lang="en-US"/>
        </a:p>
      </dgm:t>
    </dgm:pt>
    <dgm:pt modelId="{CA047CE7-A3D1-42F0-9886-D28CC88B2597}" type="sibTrans" cxnId="{2BEF5284-C568-458A-B539-059CFC1267BC}">
      <dgm:prSet/>
      <dgm:spPr/>
      <dgm:t>
        <a:bodyPr/>
        <a:lstStyle/>
        <a:p>
          <a:endParaRPr lang="en-US"/>
        </a:p>
      </dgm:t>
    </dgm:pt>
    <dgm:pt modelId="{9F1BDF2D-63CA-48A7-B1CF-DDA7313C74F7}">
      <dgm:prSet/>
      <dgm:spPr/>
      <dgm:t>
        <a:bodyPr/>
        <a:lstStyle/>
        <a:p>
          <a:r>
            <a:rPr lang="en-US" dirty="0"/>
            <a:t>The PI is responsible for assessing and determining causality of an AE. Per the FDA (21 CFR 312.32), AEs are defined as any untoward, that is, unfavorable, negative, or harmful medical occurrence associated with the use of a drug (or biologic) in humans, whether or not it is considered related to the drug (or biologic).An AE is a sign, symptom, or disease.</a:t>
          </a:r>
        </a:p>
      </dgm:t>
    </dgm:pt>
    <dgm:pt modelId="{D5686477-459A-481A-A530-88D13CB10C0B}" type="parTrans" cxnId="{78DA2F4B-889B-4AE0-9574-C46ADFB8DD3E}">
      <dgm:prSet/>
      <dgm:spPr/>
      <dgm:t>
        <a:bodyPr/>
        <a:lstStyle/>
        <a:p>
          <a:endParaRPr lang="en-US"/>
        </a:p>
      </dgm:t>
    </dgm:pt>
    <dgm:pt modelId="{2C39270A-E943-4342-8CF9-E92289F9B73C}" type="sibTrans" cxnId="{78DA2F4B-889B-4AE0-9574-C46ADFB8DD3E}">
      <dgm:prSet/>
      <dgm:spPr/>
      <dgm:t>
        <a:bodyPr/>
        <a:lstStyle/>
        <a:p>
          <a:endParaRPr lang="en-US"/>
        </a:p>
      </dgm:t>
    </dgm:pt>
    <dgm:pt modelId="{6A672048-303A-44D4-91A4-89C6AF2C089C}">
      <dgm:prSet/>
      <dgm:spPr/>
      <dgm:t>
        <a:bodyPr/>
        <a:lstStyle/>
        <a:p>
          <a:r>
            <a:rPr lang="en-US" dirty="0"/>
            <a:t>Once an AE is identified, the PI should document whether the AE was expected or unexpected. Questions the PI should consider are: Is the AE consistent with the underlying disease or condition of the subject? Does the Investigator's Brochure (IB) or product label list the AE as a known side effect? Does the consent form list the AE as an expected side effect? Is the severity greater than listed in the IB, product label, or consent form?</a:t>
          </a:r>
        </a:p>
      </dgm:t>
    </dgm:pt>
    <dgm:pt modelId="{2A3E6E7D-9A8E-4ED8-8E09-654E4A3B8587}" type="parTrans" cxnId="{7D8BB258-F874-4FB3-85D9-959E05EEEDB3}">
      <dgm:prSet/>
      <dgm:spPr/>
      <dgm:t>
        <a:bodyPr/>
        <a:lstStyle/>
        <a:p>
          <a:endParaRPr lang="en-US"/>
        </a:p>
      </dgm:t>
    </dgm:pt>
    <dgm:pt modelId="{609FB53F-E7D2-464F-836C-4DE92E1B99FE}" type="sibTrans" cxnId="{7D8BB258-F874-4FB3-85D9-959E05EEEDB3}">
      <dgm:prSet/>
      <dgm:spPr/>
      <dgm:t>
        <a:bodyPr/>
        <a:lstStyle/>
        <a:p>
          <a:endParaRPr lang="en-US"/>
        </a:p>
      </dgm:t>
    </dgm:pt>
    <dgm:pt modelId="{1E56793A-14A9-4724-B3D2-2B7290F8B509}" type="pres">
      <dgm:prSet presAssocID="{815D7E8B-7C52-4D02-B6F7-EE8A0E4B5A88}" presName="root" presStyleCnt="0">
        <dgm:presLayoutVars>
          <dgm:dir/>
          <dgm:resizeHandles val="exact"/>
        </dgm:presLayoutVars>
      </dgm:prSet>
      <dgm:spPr/>
    </dgm:pt>
    <dgm:pt modelId="{083953E0-8B8F-4B32-8D06-325598AF7C00}" type="pres">
      <dgm:prSet presAssocID="{1A9C438C-7F32-4750-82A0-36DF46160495}" presName="compNode" presStyleCnt="0"/>
      <dgm:spPr/>
    </dgm:pt>
    <dgm:pt modelId="{A38DC72E-7D1B-451A-804A-22ACC13E7CC4}" type="pres">
      <dgm:prSet presAssocID="{1A9C438C-7F32-4750-82A0-36DF46160495}" presName="bgRect" presStyleLbl="bgShp" presStyleIdx="0" presStyleCnt="3"/>
      <dgm:spPr/>
    </dgm:pt>
    <dgm:pt modelId="{A85F7B43-CA99-4AF2-8EC4-47A211DC1181}" type="pres">
      <dgm:prSet presAssocID="{1A9C438C-7F32-4750-82A0-36DF4616049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rning"/>
        </a:ext>
      </dgm:extLst>
    </dgm:pt>
    <dgm:pt modelId="{B1578B27-E312-4354-B7F3-2193F425500E}" type="pres">
      <dgm:prSet presAssocID="{1A9C438C-7F32-4750-82A0-36DF46160495}" presName="spaceRect" presStyleCnt="0"/>
      <dgm:spPr/>
    </dgm:pt>
    <dgm:pt modelId="{8DB20916-61B6-4542-9F89-132EB21E08F5}" type="pres">
      <dgm:prSet presAssocID="{1A9C438C-7F32-4750-82A0-36DF46160495}" presName="parTx" presStyleLbl="revTx" presStyleIdx="0" presStyleCnt="3">
        <dgm:presLayoutVars>
          <dgm:chMax val="0"/>
          <dgm:chPref val="0"/>
        </dgm:presLayoutVars>
      </dgm:prSet>
      <dgm:spPr/>
    </dgm:pt>
    <dgm:pt modelId="{695E756E-D729-4FFA-8909-827E48C16D92}" type="pres">
      <dgm:prSet presAssocID="{CA047CE7-A3D1-42F0-9886-D28CC88B2597}" presName="sibTrans" presStyleCnt="0"/>
      <dgm:spPr/>
    </dgm:pt>
    <dgm:pt modelId="{9E4ABD53-8A85-4C1B-9D6F-459D103FC868}" type="pres">
      <dgm:prSet presAssocID="{9F1BDF2D-63CA-48A7-B1CF-DDA7313C74F7}" presName="compNode" presStyleCnt="0"/>
      <dgm:spPr/>
    </dgm:pt>
    <dgm:pt modelId="{F5B81031-8FAF-4707-B8A1-CB8159DBB8F6}" type="pres">
      <dgm:prSet presAssocID="{9F1BDF2D-63CA-48A7-B1CF-DDA7313C74F7}" presName="bgRect" presStyleLbl="bgShp" presStyleIdx="1" presStyleCnt="3"/>
      <dgm:spPr/>
    </dgm:pt>
    <dgm:pt modelId="{014EDEE8-9C6D-4356-8E54-FB46300669EB}" type="pres">
      <dgm:prSet presAssocID="{9F1BDF2D-63CA-48A7-B1CF-DDA7313C74F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Kidney"/>
        </a:ext>
      </dgm:extLst>
    </dgm:pt>
    <dgm:pt modelId="{EC9B7792-84BE-4734-A123-358EF46BC475}" type="pres">
      <dgm:prSet presAssocID="{9F1BDF2D-63CA-48A7-B1CF-DDA7313C74F7}" presName="spaceRect" presStyleCnt="0"/>
      <dgm:spPr/>
    </dgm:pt>
    <dgm:pt modelId="{FB3B3C18-4310-4111-80AF-3AED5C0BE5E8}" type="pres">
      <dgm:prSet presAssocID="{9F1BDF2D-63CA-48A7-B1CF-DDA7313C74F7}" presName="parTx" presStyleLbl="revTx" presStyleIdx="1" presStyleCnt="3">
        <dgm:presLayoutVars>
          <dgm:chMax val="0"/>
          <dgm:chPref val="0"/>
        </dgm:presLayoutVars>
      </dgm:prSet>
      <dgm:spPr/>
    </dgm:pt>
    <dgm:pt modelId="{BA417AB5-DA79-41C6-AD25-AA1333C28DEB}" type="pres">
      <dgm:prSet presAssocID="{2C39270A-E943-4342-8CF9-E92289F9B73C}" presName="sibTrans" presStyleCnt="0"/>
      <dgm:spPr/>
    </dgm:pt>
    <dgm:pt modelId="{84EED123-A880-4587-A349-77C2CCB3E301}" type="pres">
      <dgm:prSet presAssocID="{6A672048-303A-44D4-91A4-89C6AF2C089C}" presName="compNode" presStyleCnt="0"/>
      <dgm:spPr/>
    </dgm:pt>
    <dgm:pt modelId="{880A6B4C-289C-423B-8638-450F28E4A4C8}" type="pres">
      <dgm:prSet presAssocID="{6A672048-303A-44D4-91A4-89C6AF2C089C}" presName="bgRect" presStyleLbl="bgShp" presStyleIdx="2" presStyleCnt="3"/>
      <dgm:spPr/>
    </dgm:pt>
    <dgm:pt modelId="{7EB6ECBC-7F37-4D52-99D2-283FD18BD5B1}" type="pres">
      <dgm:prSet presAssocID="{6A672048-303A-44D4-91A4-89C6AF2C089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Irritant"/>
        </a:ext>
      </dgm:extLst>
    </dgm:pt>
    <dgm:pt modelId="{41B36219-734D-4B96-A920-7BC1546A3021}" type="pres">
      <dgm:prSet presAssocID="{6A672048-303A-44D4-91A4-89C6AF2C089C}" presName="spaceRect" presStyleCnt="0"/>
      <dgm:spPr/>
    </dgm:pt>
    <dgm:pt modelId="{8D77C4AC-A9C8-47D4-BF00-3552D5EA7C3B}" type="pres">
      <dgm:prSet presAssocID="{6A672048-303A-44D4-91A4-89C6AF2C089C}" presName="parTx" presStyleLbl="revTx" presStyleIdx="2" presStyleCnt="3">
        <dgm:presLayoutVars>
          <dgm:chMax val="0"/>
          <dgm:chPref val="0"/>
        </dgm:presLayoutVars>
      </dgm:prSet>
      <dgm:spPr/>
    </dgm:pt>
  </dgm:ptLst>
  <dgm:cxnLst>
    <dgm:cxn modelId="{C9B78E0B-FC7B-49E0-BB8F-36837C1DBE1C}" type="presOf" srcId="{815D7E8B-7C52-4D02-B6F7-EE8A0E4B5A88}" destId="{1E56793A-14A9-4724-B3D2-2B7290F8B509}" srcOrd="0" destOrd="0" presId="urn:microsoft.com/office/officeart/2018/2/layout/IconVerticalSolidList"/>
    <dgm:cxn modelId="{78DA2F4B-889B-4AE0-9574-C46ADFB8DD3E}" srcId="{815D7E8B-7C52-4D02-B6F7-EE8A0E4B5A88}" destId="{9F1BDF2D-63CA-48A7-B1CF-DDA7313C74F7}" srcOrd="1" destOrd="0" parTransId="{D5686477-459A-481A-A530-88D13CB10C0B}" sibTransId="{2C39270A-E943-4342-8CF9-E92289F9B73C}"/>
    <dgm:cxn modelId="{0AFC396E-2D11-470C-B44F-34BA49CDE788}" type="presOf" srcId="{6A672048-303A-44D4-91A4-89C6AF2C089C}" destId="{8D77C4AC-A9C8-47D4-BF00-3552D5EA7C3B}" srcOrd="0" destOrd="0" presId="urn:microsoft.com/office/officeart/2018/2/layout/IconVerticalSolidList"/>
    <dgm:cxn modelId="{7D8BB258-F874-4FB3-85D9-959E05EEEDB3}" srcId="{815D7E8B-7C52-4D02-B6F7-EE8A0E4B5A88}" destId="{6A672048-303A-44D4-91A4-89C6AF2C089C}" srcOrd="2" destOrd="0" parTransId="{2A3E6E7D-9A8E-4ED8-8E09-654E4A3B8587}" sibTransId="{609FB53F-E7D2-464F-836C-4DE92E1B99FE}"/>
    <dgm:cxn modelId="{2BEF5284-C568-458A-B539-059CFC1267BC}" srcId="{815D7E8B-7C52-4D02-B6F7-EE8A0E4B5A88}" destId="{1A9C438C-7F32-4750-82A0-36DF46160495}" srcOrd="0" destOrd="0" parTransId="{E09433FA-B854-4B6B-9EF3-50FDC27068EB}" sibTransId="{CA047CE7-A3D1-42F0-9886-D28CC88B2597}"/>
    <dgm:cxn modelId="{27CF50A3-3B4B-4AC2-9196-DEE8E8FD9375}" type="presOf" srcId="{1A9C438C-7F32-4750-82A0-36DF46160495}" destId="{8DB20916-61B6-4542-9F89-132EB21E08F5}" srcOrd="0" destOrd="0" presId="urn:microsoft.com/office/officeart/2018/2/layout/IconVerticalSolidList"/>
    <dgm:cxn modelId="{FB9F8FC1-C0D3-41F4-8FFE-CD5B92063974}" type="presOf" srcId="{9F1BDF2D-63CA-48A7-B1CF-DDA7313C74F7}" destId="{FB3B3C18-4310-4111-80AF-3AED5C0BE5E8}" srcOrd="0" destOrd="0" presId="urn:microsoft.com/office/officeart/2018/2/layout/IconVerticalSolidList"/>
    <dgm:cxn modelId="{14EF8B6A-AB65-4B13-B51A-D688F5AE3812}" type="presParOf" srcId="{1E56793A-14A9-4724-B3D2-2B7290F8B509}" destId="{083953E0-8B8F-4B32-8D06-325598AF7C00}" srcOrd="0" destOrd="0" presId="urn:microsoft.com/office/officeart/2018/2/layout/IconVerticalSolidList"/>
    <dgm:cxn modelId="{5C02734E-F67C-42FF-BEE5-D068CEE9DFFB}" type="presParOf" srcId="{083953E0-8B8F-4B32-8D06-325598AF7C00}" destId="{A38DC72E-7D1B-451A-804A-22ACC13E7CC4}" srcOrd="0" destOrd="0" presId="urn:microsoft.com/office/officeart/2018/2/layout/IconVerticalSolidList"/>
    <dgm:cxn modelId="{44EEAE36-716E-4D14-8E62-3BF1BFEE6854}" type="presParOf" srcId="{083953E0-8B8F-4B32-8D06-325598AF7C00}" destId="{A85F7B43-CA99-4AF2-8EC4-47A211DC1181}" srcOrd="1" destOrd="0" presId="urn:microsoft.com/office/officeart/2018/2/layout/IconVerticalSolidList"/>
    <dgm:cxn modelId="{E149470B-A1AC-488E-B7D4-97DCAA0DE24D}" type="presParOf" srcId="{083953E0-8B8F-4B32-8D06-325598AF7C00}" destId="{B1578B27-E312-4354-B7F3-2193F425500E}" srcOrd="2" destOrd="0" presId="urn:microsoft.com/office/officeart/2018/2/layout/IconVerticalSolidList"/>
    <dgm:cxn modelId="{6E49F048-2A5A-4869-A66F-1DCF2F9310EB}" type="presParOf" srcId="{083953E0-8B8F-4B32-8D06-325598AF7C00}" destId="{8DB20916-61B6-4542-9F89-132EB21E08F5}" srcOrd="3" destOrd="0" presId="urn:microsoft.com/office/officeart/2018/2/layout/IconVerticalSolidList"/>
    <dgm:cxn modelId="{B4DC121F-79F2-49A2-8C4A-D02F28761D4C}" type="presParOf" srcId="{1E56793A-14A9-4724-B3D2-2B7290F8B509}" destId="{695E756E-D729-4FFA-8909-827E48C16D92}" srcOrd="1" destOrd="0" presId="urn:microsoft.com/office/officeart/2018/2/layout/IconVerticalSolidList"/>
    <dgm:cxn modelId="{BECF792D-A87C-427C-AA0D-D0A5ACFBC559}" type="presParOf" srcId="{1E56793A-14A9-4724-B3D2-2B7290F8B509}" destId="{9E4ABD53-8A85-4C1B-9D6F-459D103FC868}" srcOrd="2" destOrd="0" presId="urn:microsoft.com/office/officeart/2018/2/layout/IconVerticalSolidList"/>
    <dgm:cxn modelId="{B2E16918-15F9-4875-8FE3-762492C3C00D}" type="presParOf" srcId="{9E4ABD53-8A85-4C1B-9D6F-459D103FC868}" destId="{F5B81031-8FAF-4707-B8A1-CB8159DBB8F6}" srcOrd="0" destOrd="0" presId="urn:microsoft.com/office/officeart/2018/2/layout/IconVerticalSolidList"/>
    <dgm:cxn modelId="{B4D28CE4-FAFF-4635-A3CD-E54472A32960}" type="presParOf" srcId="{9E4ABD53-8A85-4C1B-9D6F-459D103FC868}" destId="{014EDEE8-9C6D-4356-8E54-FB46300669EB}" srcOrd="1" destOrd="0" presId="urn:microsoft.com/office/officeart/2018/2/layout/IconVerticalSolidList"/>
    <dgm:cxn modelId="{0C4A8B42-D937-4EA6-909B-368E075FDFFF}" type="presParOf" srcId="{9E4ABD53-8A85-4C1B-9D6F-459D103FC868}" destId="{EC9B7792-84BE-4734-A123-358EF46BC475}" srcOrd="2" destOrd="0" presId="urn:microsoft.com/office/officeart/2018/2/layout/IconVerticalSolidList"/>
    <dgm:cxn modelId="{F8B6A72D-EA4D-49DC-8825-FC3896A55CC5}" type="presParOf" srcId="{9E4ABD53-8A85-4C1B-9D6F-459D103FC868}" destId="{FB3B3C18-4310-4111-80AF-3AED5C0BE5E8}" srcOrd="3" destOrd="0" presId="urn:microsoft.com/office/officeart/2018/2/layout/IconVerticalSolidList"/>
    <dgm:cxn modelId="{EE470409-8163-48E2-95C7-641D823A9452}" type="presParOf" srcId="{1E56793A-14A9-4724-B3D2-2B7290F8B509}" destId="{BA417AB5-DA79-41C6-AD25-AA1333C28DEB}" srcOrd="3" destOrd="0" presId="urn:microsoft.com/office/officeart/2018/2/layout/IconVerticalSolidList"/>
    <dgm:cxn modelId="{8E308335-84E7-49EB-97CF-E8D9B0D754C4}" type="presParOf" srcId="{1E56793A-14A9-4724-B3D2-2B7290F8B509}" destId="{84EED123-A880-4587-A349-77C2CCB3E301}" srcOrd="4" destOrd="0" presId="urn:microsoft.com/office/officeart/2018/2/layout/IconVerticalSolidList"/>
    <dgm:cxn modelId="{2B896D8E-B065-4D25-85E6-95C15D997F9E}" type="presParOf" srcId="{84EED123-A880-4587-A349-77C2CCB3E301}" destId="{880A6B4C-289C-423B-8638-450F28E4A4C8}" srcOrd="0" destOrd="0" presId="urn:microsoft.com/office/officeart/2018/2/layout/IconVerticalSolidList"/>
    <dgm:cxn modelId="{DB255A2A-ACCD-4C40-807B-90DBF3054630}" type="presParOf" srcId="{84EED123-A880-4587-A349-77C2CCB3E301}" destId="{7EB6ECBC-7F37-4D52-99D2-283FD18BD5B1}" srcOrd="1" destOrd="0" presId="urn:microsoft.com/office/officeart/2018/2/layout/IconVerticalSolidList"/>
    <dgm:cxn modelId="{5FE81ECB-DF36-4FA7-8B8B-04ACCD8EEACC}" type="presParOf" srcId="{84EED123-A880-4587-A349-77C2CCB3E301}" destId="{41B36219-734D-4B96-A920-7BC1546A3021}" srcOrd="2" destOrd="0" presId="urn:microsoft.com/office/officeart/2018/2/layout/IconVerticalSolidList"/>
    <dgm:cxn modelId="{FBC3CBC6-8415-4D2C-95FA-3A6C94EDEA4A}" type="presParOf" srcId="{84EED123-A880-4587-A349-77C2CCB3E301}" destId="{8D77C4AC-A9C8-47D4-BF00-3552D5EA7C3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69B915-3A20-460E-B2B7-D211363B1102}"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88F33454-74A4-4FCF-BEDB-1138658AF5BB}">
      <dgm:prSet/>
      <dgm:spPr/>
      <dgm:t>
        <a:bodyPr/>
        <a:lstStyle/>
        <a:p>
          <a:pPr>
            <a:lnSpc>
              <a:spcPct val="100000"/>
            </a:lnSpc>
          </a:pPr>
          <a:r>
            <a:rPr lang="en-US"/>
            <a:t>University of Texas Southwestern Medical Center, Clinical Research Foundations Course CITI, Principal Investigator (PI) Responsibilities.</a:t>
          </a:r>
        </a:p>
      </dgm:t>
    </dgm:pt>
    <dgm:pt modelId="{CE798425-6ECE-466D-8C03-5C1AB18BCF83}" type="parTrans" cxnId="{54C4A7C0-E346-46A2-9051-15929E46092A}">
      <dgm:prSet/>
      <dgm:spPr/>
      <dgm:t>
        <a:bodyPr/>
        <a:lstStyle/>
        <a:p>
          <a:endParaRPr lang="en-US"/>
        </a:p>
      </dgm:t>
    </dgm:pt>
    <dgm:pt modelId="{DB5C9FE1-9F91-43AB-A9CC-4BB0DACDBA8C}" type="sibTrans" cxnId="{54C4A7C0-E346-46A2-9051-15929E46092A}">
      <dgm:prSet/>
      <dgm:spPr/>
      <dgm:t>
        <a:bodyPr/>
        <a:lstStyle/>
        <a:p>
          <a:endParaRPr lang="en-US"/>
        </a:p>
      </dgm:t>
    </dgm:pt>
    <dgm:pt modelId="{2AB56D43-693C-4535-A628-144AE6A72086}">
      <dgm:prSet/>
      <dgm:spPr/>
      <dgm:t>
        <a:bodyPr/>
        <a:lstStyle/>
        <a:p>
          <a:pPr>
            <a:lnSpc>
              <a:spcPct val="100000"/>
            </a:lnSpc>
          </a:pPr>
          <a:r>
            <a:rPr lang="en-US"/>
            <a:t>To Access the THRE Webpage for more information on clinical research visit </a:t>
          </a:r>
          <a:r>
            <a:rPr lang="en-US">
              <a:hlinkClick xmlns:r="http://schemas.openxmlformats.org/officeDocument/2006/relationships" r:id="rId1"/>
            </a:rPr>
            <a:t>https://www.texashealth.org/research</a:t>
          </a:r>
          <a:r>
            <a:rPr lang="en-US"/>
            <a:t>.</a:t>
          </a:r>
        </a:p>
      </dgm:t>
    </dgm:pt>
    <dgm:pt modelId="{F67F77CD-94D1-4F09-850D-2BE5EFA4E9BB}" type="parTrans" cxnId="{188BB715-5DC8-4F48-A929-55F9F892E683}">
      <dgm:prSet/>
      <dgm:spPr/>
      <dgm:t>
        <a:bodyPr/>
        <a:lstStyle/>
        <a:p>
          <a:endParaRPr lang="en-US"/>
        </a:p>
      </dgm:t>
    </dgm:pt>
    <dgm:pt modelId="{3E175ABE-B3A5-4C3F-832E-DDE1F2A47E95}" type="sibTrans" cxnId="{188BB715-5DC8-4F48-A929-55F9F892E683}">
      <dgm:prSet/>
      <dgm:spPr/>
      <dgm:t>
        <a:bodyPr/>
        <a:lstStyle/>
        <a:p>
          <a:endParaRPr lang="en-US"/>
        </a:p>
      </dgm:t>
    </dgm:pt>
    <dgm:pt modelId="{7D2B9DD8-B425-4475-B22F-99CF51B958E6}">
      <dgm:prSet/>
      <dgm:spPr/>
      <dgm:t>
        <a:bodyPr/>
        <a:lstStyle/>
        <a:p>
          <a:pPr>
            <a:lnSpc>
              <a:spcPct val="100000"/>
            </a:lnSpc>
          </a:pPr>
          <a:r>
            <a:rPr lang="en-US"/>
            <a:t>Wolters Kluwer. (2018). Who are Nurse Scientists? https://www.wolterskluwer.com/en/expert-insights/who-are-nurse-scientists</a:t>
          </a:r>
        </a:p>
      </dgm:t>
    </dgm:pt>
    <dgm:pt modelId="{6DA485EE-3523-4E46-A1F5-27AB35EC607A}" type="parTrans" cxnId="{2CDF92DA-53ED-4281-AD8A-EEA714B1622F}">
      <dgm:prSet/>
      <dgm:spPr/>
      <dgm:t>
        <a:bodyPr/>
        <a:lstStyle/>
        <a:p>
          <a:endParaRPr lang="en-US"/>
        </a:p>
      </dgm:t>
    </dgm:pt>
    <dgm:pt modelId="{C1D4DB27-8EB3-473F-8745-CAA4203E6651}" type="sibTrans" cxnId="{2CDF92DA-53ED-4281-AD8A-EEA714B1622F}">
      <dgm:prSet/>
      <dgm:spPr/>
      <dgm:t>
        <a:bodyPr/>
        <a:lstStyle/>
        <a:p>
          <a:endParaRPr lang="en-US"/>
        </a:p>
      </dgm:t>
    </dgm:pt>
    <dgm:pt modelId="{8FC7D728-CA81-4428-93A5-778437EEA6B2}" type="pres">
      <dgm:prSet presAssocID="{6F69B915-3A20-460E-B2B7-D211363B1102}" presName="root" presStyleCnt="0">
        <dgm:presLayoutVars>
          <dgm:dir/>
          <dgm:resizeHandles val="exact"/>
        </dgm:presLayoutVars>
      </dgm:prSet>
      <dgm:spPr/>
    </dgm:pt>
    <dgm:pt modelId="{03D5DF8C-1A5E-4D66-8497-CC230F204D49}" type="pres">
      <dgm:prSet presAssocID="{88F33454-74A4-4FCF-BEDB-1138658AF5BB}" presName="compNode" presStyleCnt="0"/>
      <dgm:spPr/>
    </dgm:pt>
    <dgm:pt modelId="{EE146879-2C07-400C-B999-36D5BC9B0468}" type="pres">
      <dgm:prSet presAssocID="{88F33454-74A4-4FCF-BEDB-1138658AF5BB}" presName="bgRect" presStyleLbl="bgShp" presStyleIdx="0" presStyleCnt="3"/>
      <dgm:spPr/>
    </dgm:pt>
    <dgm:pt modelId="{DA94AF21-B6C7-4F0E-A799-488B385C0302}" type="pres">
      <dgm:prSet presAssocID="{88F33454-74A4-4FCF-BEDB-1138658AF5BB}" presName="iconRect" presStyleLbl="node1" presStyleIdx="0" presStyleCnt="3"/>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Stethoscope"/>
        </a:ext>
      </dgm:extLst>
    </dgm:pt>
    <dgm:pt modelId="{4DF1F641-6FD5-4A15-9B8C-AB510A7F5630}" type="pres">
      <dgm:prSet presAssocID="{88F33454-74A4-4FCF-BEDB-1138658AF5BB}" presName="spaceRect" presStyleCnt="0"/>
      <dgm:spPr/>
    </dgm:pt>
    <dgm:pt modelId="{76D3C7C5-45CC-47AD-AD3D-0FE3BF9A5350}" type="pres">
      <dgm:prSet presAssocID="{88F33454-74A4-4FCF-BEDB-1138658AF5BB}" presName="parTx" presStyleLbl="revTx" presStyleIdx="0" presStyleCnt="3">
        <dgm:presLayoutVars>
          <dgm:chMax val="0"/>
          <dgm:chPref val="0"/>
        </dgm:presLayoutVars>
      </dgm:prSet>
      <dgm:spPr/>
    </dgm:pt>
    <dgm:pt modelId="{228181A8-2DFF-4F6A-9F09-BECD04E3F5A4}" type="pres">
      <dgm:prSet presAssocID="{DB5C9FE1-9F91-43AB-A9CC-4BB0DACDBA8C}" presName="sibTrans" presStyleCnt="0"/>
      <dgm:spPr/>
    </dgm:pt>
    <dgm:pt modelId="{5AE6EF02-66FB-4C49-8A0C-880EB6098482}" type="pres">
      <dgm:prSet presAssocID="{2AB56D43-693C-4535-A628-144AE6A72086}" presName="compNode" presStyleCnt="0"/>
      <dgm:spPr/>
    </dgm:pt>
    <dgm:pt modelId="{9086867E-4498-489E-839F-ACA2079E847C}" type="pres">
      <dgm:prSet presAssocID="{2AB56D43-693C-4535-A628-144AE6A72086}" presName="bgRect" presStyleLbl="bgShp" presStyleIdx="1" presStyleCnt="3"/>
      <dgm:spPr/>
    </dgm:pt>
    <dgm:pt modelId="{FFFCE00F-56D9-4EFB-BEC4-07047B760C22}" type="pres">
      <dgm:prSet presAssocID="{2AB56D43-693C-4535-A628-144AE6A72086}" presName="iconRect" presStyleLbl="node1" presStyleIdx="1" presStyleCnt="3"/>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Doctor"/>
        </a:ext>
      </dgm:extLst>
    </dgm:pt>
    <dgm:pt modelId="{D10331E7-A32F-4D4A-923A-720EA17ED3F7}" type="pres">
      <dgm:prSet presAssocID="{2AB56D43-693C-4535-A628-144AE6A72086}" presName="spaceRect" presStyleCnt="0"/>
      <dgm:spPr/>
    </dgm:pt>
    <dgm:pt modelId="{344730E7-0AD5-4F81-9D4B-5DF905EC1336}" type="pres">
      <dgm:prSet presAssocID="{2AB56D43-693C-4535-A628-144AE6A72086}" presName="parTx" presStyleLbl="revTx" presStyleIdx="1" presStyleCnt="3">
        <dgm:presLayoutVars>
          <dgm:chMax val="0"/>
          <dgm:chPref val="0"/>
        </dgm:presLayoutVars>
      </dgm:prSet>
      <dgm:spPr/>
    </dgm:pt>
    <dgm:pt modelId="{CAF93347-0AC1-4C35-8F68-5BD50D3A2521}" type="pres">
      <dgm:prSet presAssocID="{3E175ABE-B3A5-4C3F-832E-DDE1F2A47E95}" presName="sibTrans" presStyleCnt="0"/>
      <dgm:spPr/>
    </dgm:pt>
    <dgm:pt modelId="{0154A500-B70F-41B0-A8FF-4010951EF229}" type="pres">
      <dgm:prSet presAssocID="{7D2B9DD8-B425-4475-B22F-99CF51B958E6}" presName="compNode" presStyleCnt="0"/>
      <dgm:spPr/>
    </dgm:pt>
    <dgm:pt modelId="{A1AB7008-D676-498A-9316-425E092542FF}" type="pres">
      <dgm:prSet presAssocID="{7D2B9DD8-B425-4475-B22F-99CF51B958E6}" presName="bgRect" presStyleLbl="bgShp" presStyleIdx="2" presStyleCnt="3"/>
      <dgm:spPr/>
    </dgm:pt>
    <dgm:pt modelId="{EFF767B4-B944-4411-9EC2-3588CCDB34FA}" type="pres">
      <dgm:prSet presAssocID="{7D2B9DD8-B425-4475-B22F-99CF51B958E6}" presName="iconRect" presStyleLbl="node1" presStyleIdx="2" presStyleCnt="3"/>
      <dgm:spPr/>
    </dgm:pt>
    <dgm:pt modelId="{496B2A2C-C375-4223-9DA4-3101A84CA8A2}" type="pres">
      <dgm:prSet presAssocID="{7D2B9DD8-B425-4475-B22F-99CF51B958E6}" presName="spaceRect" presStyleCnt="0"/>
      <dgm:spPr/>
    </dgm:pt>
    <dgm:pt modelId="{DF1B47BC-E316-4417-A512-4D59C1BB57E8}" type="pres">
      <dgm:prSet presAssocID="{7D2B9DD8-B425-4475-B22F-99CF51B958E6}" presName="parTx" presStyleLbl="revTx" presStyleIdx="2" presStyleCnt="3">
        <dgm:presLayoutVars>
          <dgm:chMax val="0"/>
          <dgm:chPref val="0"/>
        </dgm:presLayoutVars>
      </dgm:prSet>
      <dgm:spPr/>
    </dgm:pt>
  </dgm:ptLst>
  <dgm:cxnLst>
    <dgm:cxn modelId="{188BB715-5DC8-4F48-A929-55F9F892E683}" srcId="{6F69B915-3A20-460E-B2B7-D211363B1102}" destId="{2AB56D43-693C-4535-A628-144AE6A72086}" srcOrd="1" destOrd="0" parTransId="{F67F77CD-94D1-4F09-850D-2BE5EFA4E9BB}" sibTransId="{3E175ABE-B3A5-4C3F-832E-DDE1F2A47E95}"/>
    <dgm:cxn modelId="{297E441E-A7C3-4917-BB98-D223EDCD444E}" type="presOf" srcId="{2AB56D43-693C-4535-A628-144AE6A72086}" destId="{344730E7-0AD5-4F81-9D4B-5DF905EC1336}" srcOrd="0" destOrd="0" presId="urn:microsoft.com/office/officeart/2018/2/layout/IconVerticalSolidList"/>
    <dgm:cxn modelId="{1D5DBE5A-24F8-4954-AF57-7FE9E7AD1C32}" type="presOf" srcId="{6F69B915-3A20-460E-B2B7-D211363B1102}" destId="{8FC7D728-CA81-4428-93A5-778437EEA6B2}" srcOrd="0" destOrd="0" presId="urn:microsoft.com/office/officeart/2018/2/layout/IconVerticalSolidList"/>
    <dgm:cxn modelId="{57E8BF92-2CE8-4C26-B6BD-7A8659653A41}" type="presOf" srcId="{88F33454-74A4-4FCF-BEDB-1138658AF5BB}" destId="{76D3C7C5-45CC-47AD-AD3D-0FE3BF9A5350}" srcOrd="0" destOrd="0" presId="urn:microsoft.com/office/officeart/2018/2/layout/IconVerticalSolidList"/>
    <dgm:cxn modelId="{54C4A7C0-E346-46A2-9051-15929E46092A}" srcId="{6F69B915-3A20-460E-B2B7-D211363B1102}" destId="{88F33454-74A4-4FCF-BEDB-1138658AF5BB}" srcOrd="0" destOrd="0" parTransId="{CE798425-6ECE-466D-8C03-5C1AB18BCF83}" sibTransId="{DB5C9FE1-9F91-43AB-A9CC-4BB0DACDBA8C}"/>
    <dgm:cxn modelId="{FC8890D5-5BCD-4E1A-811A-DD1D585BBC98}" type="presOf" srcId="{7D2B9DD8-B425-4475-B22F-99CF51B958E6}" destId="{DF1B47BC-E316-4417-A512-4D59C1BB57E8}" srcOrd="0" destOrd="0" presId="urn:microsoft.com/office/officeart/2018/2/layout/IconVerticalSolidList"/>
    <dgm:cxn modelId="{2CDF92DA-53ED-4281-AD8A-EEA714B1622F}" srcId="{6F69B915-3A20-460E-B2B7-D211363B1102}" destId="{7D2B9DD8-B425-4475-B22F-99CF51B958E6}" srcOrd="2" destOrd="0" parTransId="{6DA485EE-3523-4E46-A1F5-27AB35EC607A}" sibTransId="{C1D4DB27-8EB3-473F-8745-CAA4203E6651}"/>
    <dgm:cxn modelId="{2E80915C-CB75-4882-A79F-B30B8AACE5B8}" type="presParOf" srcId="{8FC7D728-CA81-4428-93A5-778437EEA6B2}" destId="{03D5DF8C-1A5E-4D66-8497-CC230F204D49}" srcOrd="0" destOrd="0" presId="urn:microsoft.com/office/officeart/2018/2/layout/IconVerticalSolidList"/>
    <dgm:cxn modelId="{29695E1C-A160-4640-A4AD-1BFA989B3074}" type="presParOf" srcId="{03D5DF8C-1A5E-4D66-8497-CC230F204D49}" destId="{EE146879-2C07-400C-B999-36D5BC9B0468}" srcOrd="0" destOrd="0" presId="urn:microsoft.com/office/officeart/2018/2/layout/IconVerticalSolidList"/>
    <dgm:cxn modelId="{CBF93E63-8430-4B11-BA37-316EB40000D6}" type="presParOf" srcId="{03D5DF8C-1A5E-4D66-8497-CC230F204D49}" destId="{DA94AF21-B6C7-4F0E-A799-488B385C0302}" srcOrd="1" destOrd="0" presId="urn:microsoft.com/office/officeart/2018/2/layout/IconVerticalSolidList"/>
    <dgm:cxn modelId="{4F4D630A-8674-4A34-B829-0AAF23748A0C}" type="presParOf" srcId="{03D5DF8C-1A5E-4D66-8497-CC230F204D49}" destId="{4DF1F641-6FD5-4A15-9B8C-AB510A7F5630}" srcOrd="2" destOrd="0" presId="urn:microsoft.com/office/officeart/2018/2/layout/IconVerticalSolidList"/>
    <dgm:cxn modelId="{049F4275-7C5C-4C95-BAA7-F610541C2F77}" type="presParOf" srcId="{03D5DF8C-1A5E-4D66-8497-CC230F204D49}" destId="{76D3C7C5-45CC-47AD-AD3D-0FE3BF9A5350}" srcOrd="3" destOrd="0" presId="urn:microsoft.com/office/officeart/2018/2/layout/IconVerticalSolidList"/>
    <dgm:cxn modelId="{36AE16E2-6D32-4EA1-9663-A1E64E2B0F2A}" type="presParOf" srcId="{8FC7D728-CA81-4428-93A5-778437EEA6B2}" destId="{228181A8-2DFF-4F6A-9F09-BECD04E3F5A4}" srcOrd="1" destOrd="0" presId="urn:microsoft.com/office/officeart/2018/2/layout/IconVerticalSolidList"/>
    <dgm:cxn modelId="{22F2E044-C377-4DDA-B14D-EC76028D303C}" type="presParOf" srcId="{8FC7D728-CA81-4428-93A5-778437EEA6B2}" destId="{5AE6EF02-66FB-4C49-8A0C-880EB6098482}" srcOrd="2" destOrd="0" presId="urn:microsoft.com/office/officeart/2018/2/layout/IconVerticalSolidList"/>
    <dgm:cxn modelId="{26B0C151-1A4C-4C6B-93C3-7BF88075802B}" type="presParOf" srcId="{5AE6EF02-66FB-4C49-8A0C-880EB6098482}" destId="{9086867E-4498-489E-839F-ACA2079E847C}" srcOrd="0" destOrd="0" presId="urn:microsoft.com/office/officeart/2018/2/layout/IconVerticalSolidList"/>
    <dgm:cxn modelId="{EDCAFD7F-9104-40BE-B83C-058505030087}" type="presParOf" srcId="{5AE6EF02-66FB-4C49-8A0C-880EB6098482}" destId="{FFFCE00F-56D9-4EFB-BEC4-07047B760C22}" srcOrd="1" destOrd="0" presId="urn:microsoft.com/office/officeart/2018/2/layout/IconVerticalSolidList"/>
    <dgm:cxn modelId="{ACE1CF1B-5E79-4578-BE51-4CA089F60614}" type="presParOf" srcId="{5AE6EF02-66FB-4C49-8A0C-880EB6098482}" destId="{D10331E7-A32F-4D4A-923A-720EA17ED3F7}" srcOrd="2" destOrd="0" presId="urn:microsoft.com/office/officeart/2018/2/layout/IconVerticalSolidList"/>
    <dgm:cxn modelId="{8376F269-AC61-4E3D-93E8-0AEC464F655C}" type="presParOf" srcId="{5AE6EF02-66FB-4C49-8A0C-880EB6098482}" destId="{344730E7-0AD5-4F81-9D4B-5DF905EC1336}" srcOrd="3" destOrd="0" presId="urn:microsoft.com/office/officeart/2018/2/layout/IconVerticalSolidList"/>
    <dgm:cxn modelId="{453106A8-6BCC-4B0E-BF3A-7F285E33407E}" type="presParOf" srcId="{8FC7D728-CA81-4428-93A5-778437EEA6B2}" destId="{CAF93347-0AC1-4C35-8F68-5BD50D3A2521}" srcOrd="3" destOrd="0" presId="urn:microsoft.com/office/officeart/2018/2/layout/IconVerticalSolidList"/>
    <dgm:cxn modelId="{D0EC4B0B-FFCC-417F-B05E-F7BBC7003742}" type="presParOf" srcId="{8FC7D728-CA81-4428-93A5-778437EEA6B2}" destId="{0154A500-B70F-41B0-A8FF-4010951EF229}" srcOrd="4" destOrd="0" presId="urn:microsoft.com/office/officeart/2018/2/layout/IconVerticalSolidList"/>
    <dgm:cxn modelId="{B9C09849-01E4-4254-9158-427C5EC84CCF}" type="presParOf" srcId="{0154A500-B70F-41B0-A8FF-4010951EF229}" destId="{A1AB7008-D676-498A-9316-425E092542FF}" srcOrd="0" destOrd="0" presId="urn:microsoft.com/office/officeart/2018/2/layout/IconVerticalSolidList"/>
    <dgm:cxn modelId="{B9818EAB-02E0-41DE-8163-F1FA33FC4AE8}" type="presParOf" srcId="{0154A500-B70F-41B0-A8FF-4010951EF229}" destId="{EFF767B4-B944-4411-9EC2-3588CCDB34FA}" srcOrd="1" destOrd="0" presId="urn:microsoft.com/office/officeart/2018/2/layout/IconVerticalSolidList"/>
    <dgm:cxn modelId="{AEEC9490-0CBF-4A4B-B5B9-70F4D9E0DDCE}" type="presParOf" srcId="{0154A500-B70F-41B0-A8FF-4010951EF229}" destId="{496B2A2C-C375-4223-9DA4-3101A84CA8A2}" srcOrd="2" destOrd="0" presId="urn:microsoft.com/office/officeart/2018/2/layout/IconVerticalSolidList"/>
    <dgm:cxn modelId="{04C7C34C-A858-4256-8734-A1B2DB3CDE0C}" type="presParOf" srcId="{0154A500-B70F-41B0-A8FF-4010951EF229}" destId="{DF1B47BC-E316-4417-A512-4D59C1BB57E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BF938D-CDD4-4460-B9F6-AF9BCAD61F0B}">
      <dsp:nvSpPr>
        <dsp:cNvPr id="0" name=""/>
        <dsp:cNvSpPr/>
      </dsp:nvSpPr>
      <dsp:spPr>
        <a:xfrm>
          <a:off x="0" y="11235"/>
          <a:ext cx="3886200" cy="1058456"/>
        </a:xfrm>
        <a:prstGeom prst="roundRect">
          <a:avLst/>
        </a:prstGeom>
        <a:gradFill rotWithShape="0">
          <a:gsLst>
            <a:gs pos="0">
              <a:schemeClr val="accent6">
                <a:lumMod val="67000"/>
              </a:schemeClr>
            </a:gs>
            <a:gs pos="48000">
              <a:schemeClr val="accent6">
                <a:lumMod val="97000"/>
                <a:lumOff val="3000"/>
              </a:schemeClr>
            </a:gs>
            <a:gs pos="100000">
              <a:schemeClr val="accent6">
                <a:lumMod val="60000"/>
                <a:lumOff val="40000"/>
              </a:schemeClr>
            </a:gs>
          </a:gsLst>
          <a:lin ang="16200000" scaled="1"/>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dirty="0">
              <a:solidFill>
                <a:schemeClr val="tx1"/>
              </a:solidFill>
            </a:rPr>
            <a:t>Occurs before the start of a study by sponsor if sponsor-initiated study. </a:t>
          </a:r>
        </a:p>
      </dsp:txBody>
      <dsp:txXfrm>
        <a:off x="51670" y="62905"/>
        <a:ext cx="3782860" cy="955116"/>
      </dsp:txXfrm>
    </dsp:sp>
    <dsp:sp modelId="{8BF26209-6B56-4CA3-AF06-142B62F76A20}">
      <dsp:nvSpPr>
        <dsp:cNvPr id="0" name=""/>
        <dsp:cNvSpPr/>
      </dsp:nvSpPr>
      <dsp:spPr>
        <a:xfrm>
          <a:off x="0" y="1101372"/>
          <a:ext cx="3886200" cy="1058456"/>
        </a:xfrm>
        <a:prstGeom prst="roundRect">
          <a:avLst/>
        </a:prstGeom>
        <a:gradFill rotWithShape="0">
          <a:gsLst>
            <a:gs pos="0">
              <a:srgbClr val="003798"/>
            </a:gs>
            <a:gs pos="48000">
              <a:srgbClr val="0077C8"/>
            </a:gs>
            <a:gs pos="100000">
              <a:srgbClr val="08528C"/>
            </a:gs>
          </a:gsLst>
          <a:lin ang="16200000" scaled="1"/>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dirty="0"/>
            <a:t>Feasibility assessments aim to determine the practicability of conducting a research study with the objective of optimal study completion in terms of timelines, targets, and costs.</a:t>
          </a:r>
        </a:p>
      </dsp:txBody>
      <dsp:txXfrm>
        <a:off x="51670" y="1153042"/>
        <a:ext cx="3782860" cy="955116"/>
      </dsp:txXfrm>
    </dsp:sp>
    <dsp:sp modelId="{18830AA7-2488-4E44-BE48-1183DE42C4E6}">
      <dsp:nvSpPr>
        <dsp:cNvPr id="0" name=""/>
        <dsp:cNvSpPr/>
      </dsp:nvSpPr>
      <dsp:spPr>
        <a:xfrm>
          <a:off x="0" y="2191509"/>
          <a:ext cx="3886200" cy="1058456"/>
        </a:xfrm>
        <a:prstGeom prst="roundRect">
          <a:avLst/>
        </a:prstGeom>
        <a:gradFill rotWithShape="0">
          <a:gsLst>
            <a:gs pos="0">
              <a:schemeClr val="accent6">
                <a:lumMod val="67000"/>
              </a:schemeClr>
            </a:gs>
            <a:gs pos="48000">
              <a:schemeClr val="accent6">
                <a:lumMod val="97000"/>
                <a:lumOff val="3000"/>
              </a:schemeClr>
            </a:gs>
            <a:gs pos="100000">
              <a:schemeClr val="accent6">
                <a:lumMod val="60000"/>
                <a:lumOff val="40000"/>
              </a:schemeClr>
            </a:gs>
          </a:gsLst>
          <a:lin ang="16200000" scaled="1"/>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dirty="0">
              <a:solidFill>
                <a:schemeClr val="tx1"/>
              </a:solidFill>
            </a:rPr>
            <a:t>Conducting a thorough feasibility assessment allows for the review of specific data regarding enrollment, screen failures, and retention analysis (which can be from previous studies or across studies in a multicenter trial) and can lead to a better study design, study conduct, and proactive timeline management. </a:t>
          </a:r>
        </a:p>
      </dsp:txBody>
      <dsp:txXfrm>
        <a:off x="51670" y="2243179"/>
        <a:ext cx="3782860" cy="955116"/>
      </dsp:txXfrm>
    </dsp:sp>
    <dsp:sp modelId="{EDD42AD2-5686-483E-8D5A-C71D431047B9}">
      <dsp:nvSpPr>
        <dsp:cNvPr id="0" name=""/>
        <dsp:cNvSpPr/>
      </dsp:nvSpPr>
      <dsp:spPr>
        <a:xfrm>
          <a:off x="0" y="3281645"/>
          <a:ext cx="3886200" cy="1058456"/>
        </a:xfrm>
        <a:prstGeom prst="roundRect">
          <a:avLst/>
        </a:prstGeom>
        <a:gradFill rotWithShape="0">
          <a:gsLst>
            <a:gs pos="0">
              <a:srgbClr val="003798"/>
            </a:gs>
            <a:gs pos="48000">
              <a:srgbClr val="0077C8"/>
            </a:gs>
            <a:gs pos="100000">
              <a:srgbClr val="08528C"/>
            </a:gs>
          </a:gsLst>
          <a:lin ang="16200000" scaled="1"/>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dirty="0"/>
            <a:t>This type of assessment aims to review subject recruitment and retention strategies, assess site facilities, review resources and staff availability, assess IRB approval processes, and review contract and budget requirements.</a:t>
          </a:r>
        </a:p>
      </dsp:txBody>
      <dsp:txXfrm>
        <a:off x="51670" y="3333315"/>
        <a:ext cx="3782860" cy="9551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B0D1BB-7B74-40DF-99BC-E9ACFC9335F2}">
      <dsp:nvSpPr>
        <dsp:cNvPr id="0" name=""/>
        <dsp:cNvSpPr/>
      </dsp:nvSpPr>
      <dsp:spPr>
        <a:xfrm>
          <a:off x="3850" y="0"/>
          <a:ext cx="7878998" cy="4196091"/>
        </a:xfrm>
        <a:prstGeom prst="roundRect">
          <a:avLst>
            <a:gd name="adj" fmla="val 10000"/>
          </a:avLst>
        </a:prstGeom>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dirty="0"/>
            <a:t>Subject Enrollment</a:t>
          </a:r>
          <a:endParaRPr lang="en-US" sz="2400" kern="1200" dirty="0"/>
        </a:p>
        <a:p>
          <a:pPr marL="171450" lvl="1" indent="-171450" algn="l" defTabSz="844550">
            <a:lnSpc>
              <a:spcPct val="90000"/>
            </a:lnSpc>
            <a:spcBef>
              <a:spcPct val="0"/>
            </a:spcBef>
            <a:spcAft>
              <a:spcPct val="15000"/>
            </a:spcAft>
            <a:buChar char="•"/>
          </a:pPr>
          <a:r>
            <a:rPr lang="en-US" sz="1900" kern="1200" dirty="0"/>
            <a:t>The PI is ultimately responsible for subject enrollment per the IRB-approved plan.</a:t>
          </a:r>
        </a:p>
        <a:p>
          <a:pPr marL="171450" lvl="1" indent="-171450" algn="l" defTabSz="844550">
            <a:lnSpc>
              <a:spcPct val="90000"/>
            </a:lnSpc>
            <a:spcBef>
              <a:spcPct val="0"/>
            </a:spcBef>
            <a:spcAft>
              <a:spcPct val="15000"/>
            </a:spcAft>
            <a:buChar char="•"/>
          </a:pPr>
          <a:r>
            <a:rPr lang="en-US" sz="1900" kern="1200" dirty="0"/>
            <a:t>The PI may obtain a list of potential subjects from many different sources, including subject charts, listed by diagnosis from hospital records, support groups, lab records, and referrals from other doctors.</a:t>
          </a:r>
        </a:p>
        <a:p>
          <a:pPr marL="171450" lvl="1" indent="-171450" algn="l" defTabSz="844550">
            <a:lnSpc>
              <a:spcPct val="90000"/>
            </a:lnSpc>
            <a:spcBef>
              <a:spcPct val="0"/>
            </a:spcBef>
            <a:spcAft>
              <a:spcPct val="15000"/>
            </a:spcAft>
            <a:buChar char="•"/>
          </a:pPr>
          <a:r>
            <a:rPr lang="en-US" sz="1900" kern="1200" dirty="0"/>
            <a:t>The IRB must approve the subject recruitment plan and advertisements before use (with certain exceptions).</a:t>
          </a:r>
        </a:p>
        <a:p>
          <a:pPr marL="171450" lvl="1" indent="-171450" algn="l" defTabSz="844550">
            <a:lnSpc>
              <a:spcPct val="90000"/>
            </a:lnSpc>
            <a:spcBef>
              <a:spcPct val="0"/>
            </a:spcBef>
            <a:spcAft>
              <a:spcPct val="15000"/>
            </a:spcAft>
            <a:buChar char="•"/>
          </a:pPr>
          <a:r>
            <a:rPr lang="en-US" sz="1900" kern="1200" dirty="0"/>
            <a:t>The PI or study coordinator will explain the details of the study to the potential research subjects as appropriate.</a:t>
          </a:r>
        </a:p>
        <a:p>
          <a:pPr marL="171450" lvl="1" indent="-171450" algn="l" defTabSz="844550">
            <a:lnSpc>
              <a:spcPct val="90000"/>
            </a:lnSpc>
            <a:spcBef>
              <a:spcPct val="0"/>
            </a:spcBef>
            <a:spcAft>
              <a:spcPct val="15000"/>
            </a:spcAft>
            <a:buChar char="•"/>
          </a:pPr>
          <a:r>
            <a:rPr lang="en-US" sz="1900" kern="1200" dirty="0"/>
            <a:t>The PI must ensure that subjects are screened to confirm they fit the inclusion and exclusion criteria of the study.</a:t>
          </a:r>
        </a:p>
      </dsp:txBody>
      <dsp:txXfrm>
        <a:off x="126749" y="122899"/>
        <a:ext cx="7633200" cy="39502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59755F-376C-47ED-A080-C4E132FDFEA7}">
      <dsp:nvSpPr>
        <dsp:cNvPr id="0" name=""/>
        <dsp:cNvSpPr/>
      </dsp:nvSpPr>
      <dsp:spPr>
        <a:xfrm>
          <a:off x="0" y="85195"/>
          <a:ext cx="7886700" cy="491399"/>
        </a:xfrm>
        <a:prstGeom prst="roundRect">
          <a:avLst/>
        </a:prstGeom>
        <a:solidFill>
          <a:srgbClr val="009543"/>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dirty="0"/>
            <a:t>Informed Consent</a:t>
          </a:r>
          <a:endParaRPr lang="en-US" sz="2100" kern="1200" dirty="0"/>
        </a:p>
      </dsp:txBody>
      <dsp:txXfrm>
        <a:off x="23988" y="109183"/>
        <a:ext cx="7838724" cy="443423"/>
      </dsp:txXfrm>
    </dsp:sp>
    <dsp:sp modelId="{1EF5C3CD-9C01-42BB-BFDA-CCDFBDCB64C0}">
      <dsp:nvSpPr>
        <dsp:cNvPr id="0" name=""/>
        <dsp:cNvSpPr/>
      </dsp:nvSpPr>
      <dsp:spPr>
        <a:xfrm>
          <a:off x="0" y="576595"/>
          <a:ext cx="7886700" cy="3042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0403"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According to FDA guidelines, the PI must obtain informed consent from all study participants. </a:t>
          </a:r>
        </a:p>
        <a:p>
          <a:pPr marL="171450" lvl="1" indent="-171450" algn="l" defTabSz="711200">
            <a:lnSpc>
              <a:spcPct val="90000"/>
            </a:lnSpc>
            <a:spcBef>
              <a:spcPct val="0"/>
            </a:spcBef>
            <a:spcAft>
              <a:spcPct val="20000"/>
            </a:spcAft>
            <a:buChar char="•"/>
          </a:pPr>
          <a:r>
            <a:rPr lang="en-US" sz="1600" kern="1200" dirty="0"/>
            <a:t>It is a legal obligation and ethical imperative. </a:t>
          </a:r>
        </a:p>
        <a:p>
          <a:pPr marL="171450" lvl="1" indent="-171450" algn="l" defTabSz="711200">
            <a:lnSpc>
              <a:spcPct val="90000"/>
            </a:lnSpc>
            <a:spcBef>
              <a:spcPct val="0"/>
            </a:spcBef>
            <a:spcAft>
              <a:spcPct val="20000"/>
            </a:spcAft>
            <a:buChar char="•"/>
          </a:pPr>
          <a:r>
            <a:rPr lang="en-US" sz="1600" kern="1200" dirty="0"/>
            <a:t>Informed consent is founded on the principle of respect for persons, one of the three ethical principles governing human subjects research described in the </a:t>
          </a:r>
          <a:r>
            <a:rPr lang="en-US" sz="1600" i="1" kern="1200" dirty="0"/>
            <a:t>Belmont Report, which is a foundational document in the U.S. for Human Subjects Protection.</a:t>
          </a:r>
          <a:r>
            <a:rPr lang="en-US" sz="1600" kern="1200" dirty="0"/>
            <a:t> </a:t>
          </a:r>
        </a:p>
        <a:p>
          <a:pPr marL="171450" lvl="1" indent="-171450" algn="l" defTabSz="711200">
            <a:lnSpc>
              <a:spcPct val="90000"/>
            </a:lnSpc>
            <a:spcBef>
              <a:spcPct val="0"/>
            </a:spcBef>
            <a:spcAft>
              <a:spcPct val="20000"/>
            </a:spcAft>
            <a:buChar char="•"/>
          </a:pPr>
          <a:r>
            <a:rPr lang="en-US" sz="1600" kern="1200" dirty="0"/>
            <a:t>Informed consent is one of the primary protections defined by HHS regulations at 45CFR 46 and FDA regulations at 21 CFR 50.</a:t>
          </a:r>
        </a:p>
        <a:p>
          <a:pPr marL="171450" lvl="1" indent="-171450" algn="l" defTabSz="711200">
            <a:lnSpc>
              <a:spcPct val="90000"/>
            </a:lnSpc>
            <a:spcBef>
              <a:spcPct val="0"/>
            </a:spcBef>
            <a:spcAft>
              <a:spcPct val="20000"/>
            </a:spcAft>
            <a:buChar char="•"/>
          </a:pPr>
          <a:r>
            <a:rPr lang="en-US" sz="1600" kern="1200" dirty="0"/>
            <a:t>PIs </a:t>
          </a:r>
          <a:r>
            <a:rPr lang="en-US" sz="1600" b="1" i="1" kern="1200" dirty="0"/>
            <a:t>can delegate </a:t>
          </a:r>
          <a:r>
            <a:rPr lang="en-US" sz="1600" kern="1200" dirty="0"/>
            <a:t>this task to qualified and trained individual study personnel. </a:t>
          </a:r>
        </a:p>
        <a:p>
          <a:pPr marL="171450" lvl="1" indent="-171450" algn="l" defTabSz="711200">
            <a:lnSpc>
              <a:spcPct val="90000"/>
            </a:lnSpc>
            <a:spcBef>
              <a:spcPct val="0"/>
            </a:spcBef>
            <a:spcAft>
              <a:spcPct val="20000"/>
            </a:spcAft>
            <a:buChar char="•"/>
          </a:pPr>
          <a:r>
            <a:rPr lang="en-US" sz="1600" kern="1200" dirty="0"/>
            <a:t>To obtain informed consent, the PI or delegated staff member must acquire written and dated permission from the subject or the subject’s Legally Authorized Representative (LAR).</a:t>
          </a:r>
        </a:p>
      </dsp:txBody>
      <dsp:txXfrm>
        <a:off x="0" y="576595"/>
        <a:ext cx="7886700" cy="3042900"/>
      </dsp:txXfrm>
    </dsp:sp>
    <dsp:sp modelId="{1EB67AB3-9784-4D06-9C0A-701394BCF51E}">
      <dsp:nvSpPr>
        <dsp:cNvPr id="0" name=""/>
        <dsp:cNvSpPr/>
      </dsp:nvSpPr>
      <dsp:spPr>
        <a:xfrm>
          <a:off x="0" y="3619495"/>
          <a:ext cx="7886700" cy="491399"/>
        </a:xfrm>
        <a:prstGeom prst="roundRect">
          <a:avLst/>
        </a:prstGeom>
        <a:solidFill>
          <a:srgbClr val="4DBC54"/>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endParaRPr lang="en-US" sz="2100" kern="1200"/>
        </a:p>
      </dsp:txBody>
      <dsp:txXfrm>
        <a:off x="23988" y="3643483"/>
        <a:ext cx="7838724" cy="4434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8DC72E-7D1B-451A-804A-22ACC13E7CC4}">
      <dsp:nvSpPr>
        <dsp:cNvPr id="0" name=""/>
        <dsp:cNvSpPr/>
      </dsp:nvSpPr>
      <dsp:spPr>
        <a:xfrm>
          <a:off x="0" y="4095"/>
          <a:ext cx="7886700" cy="121465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5F7B43-CA99-4AF2-8EC4-47A211DC1181}">
      <dsp:nvSpPr>
        <dsp:cNvPr id="0" name=""/>
        <dsp:cNvSpPr/>
      </dsp:nvSpPr>
      <dsp:spPr>
        <a:xfrm>
          <a:off x="367432" y="277392"/>
          <a:ext cx="668712" cy="66805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DB20916-61B6-4542-9F89-132EB21E08F5}">
      <dsp:nvSpPr>
        <dsp:cNvPr id="0" name=""/>
        <dsp:cNvSpPr/>
      </dsp:nvSpPr>
      <dsp:spPr>
        <a:xfrm>
          <a:off x="1403578" y="4095"/>
          <a:ext cx="6371497" cy="12158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677" tIns="128677" rIns="128677" bIns="128677" numCol="1" spcCol="1270" anchor="ctr" anchorCtr="0">
          <a:noAutofit/>
        </a:bodyPr>
        <a:lstStyle/>
        <a:p>
          <a:pPr marL="0" lvl="0" indent="0" algn="l" defTabSz="622300">
            <a:lnSpc>
              <a:spcPct val="90000"/>
            </a:lnSpc>
            <a:spcBef>
              <a:spcPct val="0"/>
            </a:spcBef>
            <a:spcAft>
              <a:spcPct val="35000"/>
            </a:spcAft>
            <a:buNone/>
          </a:pPr>
          <a:r>
            <a:rPr lang="en-US" sz="1400" b="1" kern="1200" dirty="0"/>
            <a:t>Adverse event assessment (AE)</a:t>
          </a:r>
        </a:p>
      </dsp:txBody>
      <dsp:txXfrm>
        <a:off x="1403578" y="4095"/>
        <a:ext cx="6371497" cy="1215841"/>
      </dsp:txXfrm>
    </dsp:sp>
    <dsp:sp modelId="{F5B81031-8FAF-4707-B8A1-CB8159DBB8F6}">
      <dsp:nvSpPr>
        <dsp:cNvPr id="0" name=""/>
        <dsp:cNvSpPr/>
      </dsp:nvSpPr>
      <dsp:spPr>
        <a:xfrm>
          <a:off x="0" y="1490124"/>
          <a:ext cx="7886700" cy="121465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14EDEE8-9C6D-4356-8E54-FB46300669EB}">
      <dsp:nvSpPr>
        <dsp:cNvPr id="0" name=""/>
        <dsp:cNvSpPr/>
      </dsp:nvSpPr>
      <dsp:spPr>
        <a:xfrm>
          <a:off x="367432" y="1763421"/>
          <a:ext cx="668712" cy="66805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3B3C18-4310-4111-80AF-3AED5C0BE5E8}">
      <dsp:nvSpPr>
        <dsp:cNvPr id="0" name=""/>
        <dsp:cNvSpPr/>
      </dsp:nvSpPr>
      <dsp:spPr>
        <a:xfrm>
          <a:off x="1403578" y="1490124"/>
          <a:ext cx="6371497" cy="12158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677" tIns="128677" rIns="128677" bIns="128677" numCol="1" spcCol="1270" anchor="ctr" anchorCtr="0">
          <a:noAutofit/>
        </a:bodyPr>
        <a:lstStyle/>
        <a:p>
          <a:pPr marL="0" lvl="0" indent="0" algn="l" defTabSz="622300">
            <a:lnSpc>
              <a:spcPct val="90000"/>
            </a:lnSpc>
            <a:spcBef>
              <a:spcPct val="0"/>
            </a:spcBef>
            <a:spcAft>
              <a:spcPct val="35000"/>
            </a:spcAft>
            <a:buNone/>
          </a:pPr>
          <a:r>
            <a:rPr lang="en-US" sz="1400" kern="1200" dirty="0"/>
            <a:t>The PI is responsible for assessing and determining causality of an AE. Per the FDA (21 CFR 312.32), AEs are defined as any untoward, that is, unfavorable, negative, or harmful medical occurrence associated with the use of a drug (or biologic) in humans, whether or not it is considered related to the drug (or biologic).An AE is a sign, symptom, or disease.</a:t>
          </a:r>
        </a:p>
      </dsp:txBody>
      <dsp:txXfrm>
        <a:off x="1403578" y="1490124"/>
        <a:ext cx="6371497" cy="1215841"/>
      </dsp:txXfrm>
    </dsp:sp>
    <dsp:sp modelId="{880A6B4C-289C-423B-8638-450F28E4A4C8}">
      <dsp:nvSpPr>
        <dsp:cNvPr id="0" name=""/>
        <dsp:cNvSpPr/>
      </dsp:nvSpPr>
      <dsp:spPr>
        <a:xfrm>
          <a:off x="0" y="2976153"/>
          <a:ext cx="7886700" cy="121465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EB6ECBC-7F37-4D52-99D2-283FD18BD5B1}">
      <dsp:nvSpPr>
        <dsp:cNvPr id="0" name=""/>
        <dsp:cNvSpPr/>
      </dsp:nvSpPr>
      <dsp:spPr>
        <a:xfrm>
          <a:off x="367792" y="3249450"/>
          <a:ext cx="668712" cy="66805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D77C4AC-A9C8-47D4-BF00-3552D5EA7C3B}">
      <dsp:nvSpPr>
        <dsp:cNvPr id="0" name=""/>
        <dsp:cNvSpPr/>
      </dsp:nvSpPr>
      <dsp:spPr>
        <a:xfrm>
          <a:off x="1404297" y="2976153"/>
          <a:ext cx="6371497" cy="12158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677" tIns="128677" rIns="128677" bIns="128677" numCol="1" spcCol="1270" anchor="ctr" anchorCtr="0">
          <a:noAutofit/>
        </a:bodyPr>
        <a:lstStyle/>
        <a:p>
          <a:pPr marL="0" lvl="0" indent="0" algn="l" defTabSz="622300">
            <a:lnSpc>
              <a:spcPct val="90000"/>
            </a:lnSpc>
            <a:spcBef>
              <a:spcPct val="0"/>
            </a:spcBef>
            <a:spcAft>
              <a:spcPct val="35000"/>
            </a:spcAft>
            <a:buNone/>
          </a:pPr>
          <a:r>
            <a:rPr lang="en-US" sz="1400" kern="1200" dirty="0"/>
            <a:t>Once an AE is identified, the PI should document whether the AE was expected or unexpected. Questions the PI should consider are: Is the AE consistent with the underlying disease or condition of the subject? Does the Investigator's Brochure (IB) or product label list the AE as a known side effect? Does the consent form list the AE as an expected side effect? Is the severity greater than listed in the IB, product label, or consent form?</a:t>
          </a:r>
        </a:p>
      </dsp:txBody>
      <dsp:txXfrm>
        <a:off x="1404297" y="2976153"/>
        <a:ext cx="6371497" cy="121584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146879-2C07-400C-B999-36D5BC9B0468}">
      <dsp:nvSpPr>
        <dsp:cNvPr id="0" name=""/>
        <dsp:cNvSpPr/>
      </dsp:nvSpPr>
      <dsp:spPr>
        <a:xfrm>
          <a:off x="0" y="512"/>
          <a:ext cx="7886700" cy="119859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94AF21-B6C7-4F0E-A799-488B385C0302}">
      <dsp:nvSpPr>
        <dsp:cNvPr id="0" name=""/>
        <dsp:cNvSpPr/>
      </dsp:nvSpPr>
      <dsp:spPr>
        <a:xfrm>
          <a:off x="362573" y="270195"/>
          <a:ext cx="659224" cy="6592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6D3C7C5-45CC-47AD-AD3D-0FE3BF9A5350}">
      <dsp:nvSpPr>
        <dsp:cNvPr id="0" name=""/>
        <dsp:cNvSpPr/>
      </dsp:nvSpPr>
      <dsp:spPr>
        <a:xfrm>
          <a:off x="1384371" y="512"/>
          <a:ext cx="6502328" cy="1198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851" tIns="126851" rIns="126851" bIns="126851" numCol="1" spcCol="1270" anchor="ctr" anchorCtr="0">
          <a:noAutofit/>
        </a:bodyPr>
        <a:lstStyle/>
        <a:p>
          <a:pPr marL="0" lvl="0" indent="0" algn="l" defTabSz="933450">
            <a:lnSpc>
              <a:spcPct val="100000"/>
            </a:lnSpc>
            <a:spcBef>
              <a:spcPct val="0"/>
            </a:spcBef>
            <a:spcAft>
              <a:spcPct val="35000"/>
            </a:spcAft>
            <a:buNone/>
          </a:pPr>
          <a:r>
            <a:rPr lang="en-US" sz="2100" kern="1200"/>
            <a:t>University of Texas Southwestern Medical Center, Clinical Research Foundations Course CITI, Principal Investigator (PI) Responsibilities.</a:t>
          </a:r>
        </a:p>
      </dsp:txBody>
      <dsp:txXfrm>
        <a:off x="1384371" y="512"/>
        <a:ext cx="6502328" cy="1198590"/>
      </dsp:txXfrm>
    </dsp:sp>
    <dsp:sp modelId="{9086867E-4498-489E-839F-ACA2079E847C}">
      <dsp:nvSpPr>
        <dsp:cNvPr id="0" name=""/>
        <dsp:cNvSpPr/>
      </dsp:nvSpPr>
      <dsp:spPr>
        <a:xfrm>
          <a:off x="0" y="1498750"/>
          <a:ext cx="7886700" cy="119859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FFCE00F-56D9-4EFB-BEC4-07047B760C22}">
      <dsp:nvSpPr>
        <dsp:cNvPr id="0" name=""/>
        <dsp:cNvSpPr/>
      </dsp:nvSpPr>
      <dsp:spPr>
        <a:xfrm>
          <a:off x="362573" y="1768433"/>
          <a:ext cx="659224" cy="6592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44730E7-0AD5-4F81-9D4B-5DF905EC1336}">
      <dsp:nvSpPr>
        <dsp:cNvPr id="0" name=""/>
        <dsp:cNvSpPr/>
      </dsp:nvSpPr>
      <dsp:spPr>
        <a:xfrm>
          <a:off x="1384371" y="1498750"/>
          <a:ext cx="6502328" cy="1198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851" tIns="126851" rIns="126851" bIns="126851" numCol="1" spcCol="1270" anchor="ctr" anchorCtr="0">
          <a:noAutofit/>
        </a:bodyPr>
        <a:lstStyle/>
        <a:p>
          <a:pPr marL="0" lvl="0" indent="0" algn="l" defTabSz="933450">
            <a:lnSpc>
              <a:spcPct val="100000"/>
            </a:lnSpc>
            <a:spcBef>
              <a:spcPct val="0"/>
            </a:spcBef>
            <a:spcAft>
              <a:spcPct val="35000"/>
            </a:spcAft>
            <a:buNone/>
          </a:pPr>
          <a:r>
            <a:rPr lang="en-US" sz="2100" kern="1200"/>
            <a:t>To Access the THRE Webpage for more information on clinical research visit </a:t>
          </a:r>
          <a:r>
            <a:rPr lang="en-US" sz="2100" kern="1200">
              <a:hlinkClick xmlns:r="http://schemas.openxmlformats.org/officeDocument/2006/relationships" r:id="rId5"/>
            </a:rPr>
            <a:t>https://www.texashealth.org/research</a:t>
          </a:r>
          <a:r>
            <a:rPr lang="en-US" sz="2100" kern="1200"/>
            <a:t>.</a:t>
          </a:r>
        </a:p>
      </dsp:txBody>
      <dsp:txXfrm>
        <a:off x="1384371" y="1498750"/>
        <a:ext cx="6502328" cy="1198590"/>
      </dsp:txXfrm>
    </dsp:sp>
    <dsp:sp modelId="{A1AB7008-D676-498A-9316-425E092542FF}">
      <dsp:nvSpPr>
        <dsp:cNvPr id="0" name=""/>
        <dsp:cNvSpPr/>
      </dsp:nvSpPr>
      <dsp:spPr>
        <a:xfrm>
          <a:off x="0" y="2996988"/>
          <a:ext cx="7886700" cy="119859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F767B4-B944-4411-9EC2-3588CCDB34FA}">
      <dsp:nvSpPr>
        <dsp:cNvPr id="0" name=""/>
        <dsp:cNvSpPr/>
      </dsp:nvSpPr>
      <dsp:spPr>
        <a:xfrm>
          <a:off x="362573" y="3266671"/>
          <a:ext cx="659224" cy="65922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1B47BC-E316-4417-A512-4D59C1BB57E8}">
      <dsp:nvSpPr>
        <dsp:cNvPr id="0" name=""/>
        <dsp:cNvSpPr/>
      </dsp:nvSpPr>
      <dsp:spPr>
        <a:xfrm>
          <a:off x="1384371" y="2996988"/>
          <a:ext cx="6502328" cy="1198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851" tIns="126851" rIns="126851" bIns="126851" numCol="1" spcCol="1270" anchor="ctr" anchorCtr="0">
          <a:noAutofit/>
        </a:bodyPr>
        <a:lstStyle/>
        <a:p>
          <a:pPr marL="0" lvl="0" indent="0" algn="l" defTabSz="933450">
            <a:lnSpc>
              <a:spcPct val="100000"/>
            </a:lnSpc>
            <a:spcBef>
              <a:spcPct val="0"/>
            </a:spcBef>
            <a:spcAft>
              <a:spcPct val="35000"/>
            </a:spcAft>
            <a:buNone/>
          </a:pPr>
          <a:r>
            <a:rPr lang="en-US" sz="2100" kern="1200"/>
            <a:t>Wolters Kluwer. (2018). Who are Nurse Scientists? https://www.wolterskluwer.com/en/expert-insights/who-are-nurse-scientists</a:t>
          </a:r>
        </a:p>
      </dsp:txBody>
      <dsp:txXfrm>
        <a:off x="1384371" y="2996988"/>
        <a:ext cx="6502328" cy="119859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11DDEBCD-7D49-4171-A6EE-1D8B793BEA34}" type="datetimeFigureOut">
              <a:rPr lang="en-US" smtClean="0"/>
              <a:pPr/>
              <a:t>8/1/2025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466E8216-8A0F-42E3-B716-181AE7A747AF}" type="slidenum">
              <a:rPr lang="en-US" smtClean="0"/>
              <a:pPr/>
              <a:t>‹#›</a:t>
            </a:fld>
            <a:endParaRPr lang="en-US" dirty="0"/>
          </a:p>
        </p:txBody>
      </p:sp>
    </p:spTree>
    <p:extLst>
      <p:ext uri="{BB962C8B-B14F-4D97-AF65-F5344CB8AC3E}">
        <p14:creationId xmlns:p14="http://schemas.microsoft.com/office/powerpoint/2010/main" val="311220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2" name="Title 1"/>
          <p:cNvSpPr>
            <a:spLocks noGrp="1"/>
          </p:cNvSpPr>
          <p:nvPr>
            <p:ph type="ctrTitle" hasCustomPrompt="1"/>
          </p:nvPr>
        </p:nvSpPr>
        <p:spPr>
          <a:xfrm>
            <a:off x="781078" y="3288587"/>
            <a:ext cx="4237380" cy="554100"/>
          </a:xfrm>
        </p:spPr>
        <p:txBody>
          <a:bodyPr anchor="t">
            <a:noAutofit/>
          </a:bodyPr>
          <a:lstStyle>
            <a:lvl1pPr algn="l">
              <a:defRPr sz="3600" b="1">
                <a:solidFill>
                  <a:srgbClr val="00539B"/>
                </a:solidFill>
                <a:latin typeface="Arial" panose="020B0604020202020204" pitchFamily="34" charset="0"/>
                <a:cs typeface="Arial" panose="020B0604020202020204" pitchFamily="34" charset="0"/>
              </a:defRPr>
            </a:lvl1pPr>
          </a:lstStyle>
          <a:p>
            <a:r>
              <a:rPr lang="en-US" dirty="0"/>
              <a:t>Master Title</a:t>
            </a:r>
          </a:p>
        </p:txBody>
      </p:sp>
      <p:sp>
        <p:nvSpPr>
          <p:cNvPr id="3" name="Subtitle 2"/>
          <p:cNvSpPr>
            <a:spLocks noGrp="1"/>
          </p:cNvSpPr>
          <p:nvPr>
            <p:ph type="subTitle" idx="1"/>
          </p:nvPr>
        </p:nvSpPr>
        <p:spPr>
          <a:xfrm>
            <a:off x="781078" y="2863278"/>
            <a:ext cx="3238614" cy="260058"/>
          </a:xfrm>
          <a:solidFill>
            <a:srgbClr val="00A160"/>
          </a:solidFill>
        </p:spPr>
        <p:txBody>
          <a:bodyPr anchor="ctr">
            <a:noAutofit/>
          </a:bodyPr>
          <a:lstStyle>
            <a:lvl1pPr marL="0" indent="0" algn="l">
              <a:buNone/>
              <a:defRPr sz="16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2" name="Picture 11"/>
          <p:cNvPicPr>
            <a:picLocks noChangeAspect="1"/>
          </p:cNvPicPr>
          <p:nvPr/>
        </p:nvPicPr>
        <p:blipFill>
          <a:blip r:embed="rId3"/>
          <a:stretch>
            <a:fillRect/>
          </a:stretch>
        </p:blipFill>
        <p:spPr>
          <a:xfrm>
            <a:off x="800741" y="4778477"/>
            <a:ext cx="2119185" cy="448293"/>
          </a:xfrm>
          <a:prstGeom prst="rect">
            <a:avLst/>
          </a:prstGeom>
        </p:spPr>
      </p:pic>
      <p:sp>
        <p:nvSpPr>
          <p:cNvPr id="4" name="TextBox 3">
            <a:extLst>
              <a:ext uri="{FF2B5EF4-FFF2-40B4-BE49-F238E27FC236}">
                <a16:creationId xmlns:a16="http://schemas.microsoft.com/office/drawing/2014/main" id="{E8E71AAF-C566-2309-B13D-CAACE9BE4B67}"/>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794371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2" name="Parallelogram 11"/>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7" name="Picture 16"/>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6D2243EC-13B4-C5AD-EA73-65D06020F134}"/>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D9F780F4-D96F-A790-FE15-9D924FC067EB}"/>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363EC1F9-0D04-4241-2C58-2AEAE3BFE722}"/>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7" name="Rectangle 6">
            <a:extLst>
              <a:ext uri="{FF2B5EF4-FFF2-40B4-BE49-F238E27FC236}">
                <a16:creationId xmlns:a16="http://schemas.microsoft.com/office/drawing/2014/main" id="{4B4E018D-145F-8C4A-E52B-A4B8A6E5C560}"/>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2432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2" name="Parallelogram 11"/>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543675" y="365125"/>
            <a:ext cx="1971675" cy="5811838"/>
          </a:xfrm>
        </p:spPr>
        <p:txBody>
          <a:bodyPr vert="eaVert"/>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7" name="Picture 16"/>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F53A2E33-8FD1-9FF9-B19A-35C1CFF1D943}"/>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1F6CA387-6927-B65A-2460-7D7898D3967C}"/>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6C5AFC82-6729-046E-B513-4E8A5DBD84FD}"/>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1151846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Parallelogram 10"/>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2" name="Title 1"/>
          <p:cNvSpPr>
            <a:spLocks noGrp="1"/>
          </p:cNvSpPr>
          <p:nvPr>
            <p:ph type="title"/>
          </p:nvPr>
        </p:nvSpPr>
        <p:spPr>
          <a:xfrm>
            <a:off x="628650" y="464321"/>
            <a:ext cx="7886700" cy="803274"/>
          </a:xfrm>
        </p:spPr>
        <p:txBody>
          <a:bodyPr>
            <a:normAutofit/>
          </a:bodyPr>
          <a:lstStyle>
            <a:lvl1pPr>
              <a:defRPr sz="3000" b="1">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628650" y="1457325"/>
            <a:ext cx="7886700" cy="4196091"/>
          </a:xfrm>
        </p:spPr>
        <p:txBody>
          <a:bodyPr>
            <a:normAutofit/>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CC3023C0-B17F-EBA9-5F03-B2110FE11E31}"/>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C9AC7FF4-E027-5027-4790-13D0383C3B2E}"/>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9A20313A-43D0-A9CC-5EF7-47C3AF8BE2D2}"/>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200569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9" name="Picture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11" name="Parallelogram 10"/>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3888" y="1304982"/>
            <a:ext cx="7886700" cy="2852737"/>
          </a:xfrm>
        </p:spPr>
        <p:txBody>
          <a:bodyPr anchor="b"/>
          <a:lstStyle>
            <a:lvl1pP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184707"/>
            <a:ext cx="7886700" cy="1500187"/>
          </a:xfrm>
        </p:spPr>
        <p:txBody>
          <a:bodyPr/>
          <a:lstStyle>
            <a:lvl1pPr marL="0" indent="0">
              <a:buNone/>
              <a:defRPr sz="240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0" name="Picture 19"/>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5F495525-A599-B3A2-12C6-C7413293798B}"/>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D0CAA7F5-B0A7-E7E8-99FF-26044011B897}"/>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9B6B1B9-ADDB-8DEE-F4EB-E57C67521581}"/>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1600498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7" name="Parallelogram 16"/>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0" name="Picture 19"/>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84BC98AF-062C-F76A-EFCA-84DB85164ABF}"/>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E0859D3C-23A0-B940-3FE2-18300D38254D}"/>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4E987899-43C7-EF93-9D5A-DD28AA45912B}"/>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50B9D98D-25EF-2CA0-81B6-35D7E74A5E14}"/>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7219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5" name="Parallelogram 14"/>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1" y="365126"/>
            <a:ext cx="7886700" cy="1325563"/>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0" i="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0" i="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1" name="Picture 20"/>
          <p:cNvPicPr>
            <a:picLocks noChangeAspect="1"/>
          </p:cNvPicPr>
          <p:nvPr/>
        </p:nvPicPr>
        <p:blipFill>
          <a:blip r:embed="rId3"/>
          <a:stretch>
            <a:fillRect/>
          </a:stretch>
        </p:blipFill>
        <p:spPr>
          <a:xfrm>
            <a:off x="376153" y="6321926"/>
            <a:ext cx="1532898" cy="324270"/>
          </a:xfrm>
          <a:prstGeom prst="rect">
            <a:avLst/>
          </a:prstGeom>
        </p:spPr>
      </p:pic>
      <p:sp>
        <p:nvSpPr>
          <p:cNvPr id="7" name="TextBox 6">
            <a:extLst>
              <a:ext uri="{FF2B5EF4-FFF2-40B4-BE49-F238E27FC236}">
                <a16:creationId xmlns:a16="http://schemas.microsoft.com/office/drawing/2014/main" id="{1F2C624D-4DBD-99C1-EB55-0299824C513D}"/>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8" name="Freeform 7">
            <a:extLst>
              <a:ext uri="{FF2B5EF4-FFF2-40B4-BE49-F238E27FC236}">
                <a16:creationId xmlns:a16="http://schemas.microsoft.com/office/drawing/2014/main" id="{82855BB9-AE08-2125-16E8-7D3AFA5769A0}"/>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a:extLst>
              <a:ext uri="{FF2B5EF4-FFF2-40B4-BE49-F238E27FC236}">
                <a16:creationId xmlns:a16="http://schemas.microsoft.com/office/drawing/2014/main" id="{56F83CA6-915A-1FBE-E1E8-5E30CAE56E39}"/>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10" name="Rectangle 9">
            <a:extLst>
              <a:ext uri="{FF2B5EF4-FFF2-40B4-BE49-F238E27FC236}">
                <a16:creationId xmlns:a16="http://schemas.microsoft.com/office/drawing/2014/main" id="{4FA2BBAC-5684-83B1-0743-E317356BA83E}"/>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3501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11" name="Title 1"/>
          <p:cNvSpPr txBox="1">
            <a:spLocks/>
          </p:cNvSpPr>
          <p:nvPr/>
        </p:nvSpPr>
        <p:spPr>
          <a:xfrm>
            <a:off x="781079" y="1976285"/>
            <a:ext cx="4105554" cy="59976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600" b="1" kern="1200">
                <a:solidFill>
                  <a:srgbClr val="00539B"/>
                </a:solidFill>
                <a:latin typeface="Helvetica" panose="020B0604020202030204" pitchFamily="34" charset="0"/>
                <a:ea typeface="+mj-ea"/>
                <a:cs typeface="+mj-cs"/>
              </a:defRPr>
            </a:lvl1pPr>
          </a:lstStyle>
          <a:p>
            <a:endParaRPr lang="en-US" dirty="0">
              <a:latin typeface="Arial" panose="020B0604020202020204" pitchFamily="34" charset="0"/>
              <a:cs typeface="Arial" panose="020B0604020202020204" pitchFamily="34" charset="0"/>
            </a:endParaRPr>
          </a:p>
        </p:txBody>
      </p:sp>
      <p:sp>
        <p:nvSpPr>
          <p:cNvPr id="6" name="Title 1"/>
          <p:cNvSpPr>
            <a:spLocks noGrp="1"/>
          </p:cNvSpPr>
          <p:nvPr>
            <p:ph type="title"/>
          </p:nvPr>
        </p:nvSpPr>
        <p:spPr>
          <a:xfrm>
            <a:off x="850566" y="1613387"/>
            <a:ext cx="5009460" cy="1346123"/>
          </a:xfrm>
        </p:spPr>
        <p:txBody>
          <a:bodyPr>
            <a:normAutofit/>
          </a:bodyPr>
          <a:lstStyle>
            <a:lvl1pPr>
              <a:defRPr sz="3600" b="1">
                <a:solidFill>
                  <a:srgbClr val="00539B"/>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8" name="Slide Number Placeholder 5"/>
          <p:cNvSpPr>
            <a:spLocks noGrp="1"/>
          </p:cNvSpPr>
          <p:nvPr>
            <p:ph type="sldNum" sz="quarter" idx="12"/>
          </p:nvPr>
        </p:nvSpPr>
        <p:spPr>
          <a:xfrm>
            <a:off x="8506685" y="6365903"/>
            <a:ext cx="421003" cy="280293"/>
          </a:xfrm>
        </p:spPr>
        <p:txBody>
          <a:bodyPr/>
          <a:lstStyle>
            <a:lvl1pPr algn="ctr">
              <a:defRPr>
                <a:solidFill>
                  <a:schemeClr val="bg1">
                    <a:lumMod val="50000"/>
                  </a:schemeClr>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pic>
        <p:nvPicPr>
          <p:cNvPr id="14" name="Picture 13"/>
          <p:cNvPicPr>
            <a:picLocks noChangeAspect="1"/>
          </p:cNvPicPr>
          <p:nvPr/>
        </p:nvPicPr>
        <p:blipFill>
          <a:blip r:embed="rId3"/>
          <a:stretch>
            <a:fillRect/>
          </a:stretch>
        </p:blipFill>
        <p:spPr>
          <a:xfrm>
            <a:off x="850566" y="4865827"/>
            <a:ext cx="2394080" cy="506445"/>
          </a:xfrm>
          <a:prstGeom prst="rect">
            <a:avLst/>
          </a:prstGeom>
        </p:spPr>
      </p:pic>
      <p:sp>
        <p:nvSpPr>
          <p:cNvPr id="2" name="TextBox 1">
            <a:extLst>
              <a:ext uri="{FF2B5EF4-FFF2-40B4-BE49-F238E27FC236}">
                <a16:creationId xmlns:a16="http://schemas.microsoft.com/office/drawing/2014/main" id="{4F9807DE-D9AA-8FB4-0A10-F07D18D287F8}"/>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
        <p:nvSpPr>
          <p:cNvPr id="4" name="Title 1">
            <a:extLst>
              <a:ext uri="{FF2B5EF4-FFF2-40B4-BE49-F238E27FC236}">
                <a16:creationId xmlns:a16="http://schemas.microsoft.com/office/drawing/2014/main" id="{29563251-DEFC-E369-F3E1-6BF07557C4B6}"/>
              </a:ext>
            </a:extLst>
          </p:cNvPr>
          <p:cNvSpPr txBox="1">
            <a:spLocks/>
          </p:cNvSpPr>
          <p:nvPr userDrawn="1"/>
        </p:nvSpPr>
        <p:spPr>
          <a:xfrm>
            <a:off x="781079" y="1976285"/>
            <a:ext cx="4105554" cy="59976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600" b="1" kern="1200">
                <a:solidFill>
                  <a:srgbClr val="00539B"/>
                </a:solidFill>
                <a:latin typeface="Helvetica" panose="020B0604020202030204" pitchFamily="34" charset="0"/>
                <a:ea typeface="+mj-ea"/>
                <a:cs typeface="+mj-cs"/>
              </a:defRPr>
            </a:lvl1pPr>
          </a:lstStyle>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269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6" name="Slide Number Placeholder 5"/>
          <p:cNvSpPr>
            <a:spLocks noGrp="1"/>
          </p:cNvSpPr>
          <p:nvPr>
            <p:ph type="sldNum" sz="quarter" idx="12"/>
          </p:nvPr>
        </p:nvSpPr>
        <p:spPr>
          <a:xfrm>
            <a:off x="8506685" y="6365903"/>
            <a:ext cx="421003" cy="280293"/>
          </a:xfrm>
        </p:spPr>
        <p:txBody>
          <a:bodyPr/>
          <a:lstStyle>
            <a:lvl1pPr algn="ctr">
              <a:defRPr>
                <a:solidFill>
                  <a:schemeClr val="bg1">
                    <a:lumMod val="50000"/>
                  </a:schemeClr>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2" name="TextBox 1">
            <a:extLst>
              <a:ext uri="{FF2B5EF4-FFF2-40B4-BE49-F238E27FC236}">
                <a16:creationId xmlns:a16="http://schemas.microsoft.com/office/drawing/2014/main" id="{0ECE082E-FA7C-7A10-2CF5-A5BF7733664A}"/>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3743544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4" name="Parallelogram 13"/>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0" y="457200"/>
            <a:ext cx="3106417" cy="1600200"/>
          </a:xfrm>
        </p:spPr>
        <p:txBody>
          <a:bodyPr anchor="b">
            <a:normAutofit/>
          </a:bodyPr>
          <a:lstStyle>
            <a:lvl1pPr>
              <a:defRPr sz="28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19" name="Picture 18"/>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8CB1CD8C-3E71-44C6-512B-E024884EA17C}"/>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112955BB-EFF7-E371-A063-A167ED5E620F}"/>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3606517B-4BFC-BDCC-DB28-9F24035734C4}"/>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4C2794DE-A5D5-F011-0DED-B9873E23DDC3}"/>
              </a:ext>
            </a:extLst>
          </p:cNvPr>
          <p:cNvSpPr/>
          <p:nvPr userDrawn="1"/>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2423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3" name="Parallelogram 12"/>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1" y="457200"/>
            <a:ext cx="2949178" cy="1600200"/>
          </a:xfrm>
        </p:spPr>
        <p:txBody>
          <a:bodyPr anchor="b">
            <a:normAutofit/>
          </a:bodyPr>
          <a:lstStyle>
            <a:lvl1pPr>
              <a:defRPr sz="28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19" name="Picture 18"/>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E11EC3E7-D2F1-3951-9AC0-74D8B1695530}"/>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DCC8FB77-3623-02C5-0FEE-D11B4D0B19A5}"/>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406BA44C-9837-F4BD-E3EE-204986A6972E}"/>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411C4836-F3A5-1D22-50DF-9EECD08C1A45}"/>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2980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B6F467-9AF4-4D3A-8048-7038A589BD67}" type="slidenum">
              <a:rPr lang="en-US" smtClean="0"/>
              <a:t>‹#›</a:t>
            </a:fld>
            <a:endParaRPr lang="en-US"/>
          </a:p>
        </p:txBody>
      </p:sp>
    </p:spTree>
    <p:extLst>
      <p:ext uri="{BB962C8B-B14F-4D97-AF65-F5344CB8AC3E}">
        <p14:creationId xmlns:p14="http://schemas.microsoft.com/office/powerpoint/2010/main" val="370860436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a:xfrm>
            <a:off x="781078" y="3288587"/>
            <a:ext cx="4237380" cy="554100"/>
          </a:xfrm>
        </p:spPr>
        <p:txBody>
          <a:bodyPr/>
          <a:lstStyle/>
          <a:p>
            <a:r>
              <a:rPr lang="en-US" dirty="0"/>
              <a:t>Investigator Responsibilities</a:t>
            </a:r>
          </a:p>
        </p:txBody>
      </p:sp>
      <p:sp>
        <p:nvSpPr>
          <p:cNvPr id="3" name="Subtitle 2">
            <a:extLst>
              <a:ext uri="{FF2B5EF4-FFF2-40B4-BE49-F238E27FC236}">
                <a16:creationId xmlns:a16="http://schemas.microsoft.com/office/drawing/2014/main" id="{4F38A02F-C3D4-8445-D2E9-9E0E19AA60A9}"/>
              </a:ext>
            </a:extLst>
          </p:cNvPr>
          <p:cNvSpPr>
            <a:spLocks noGrp="1"/>
          </p:cNvSpPr>
          <p:nvPr>
            <p:ph type="subTitle" idx="1"/>
          </p:nvPr>
        </p:nvSpPr>
        <p:spPr/>
        <p:txBody>
          <a:bodyPr/>
          <a:lstStyle/>
          <a:p>
            <a:r>
              <a:rPr lang="en-US" dirty="0"/>
              <a:t>Presenting:</a:t>
            </a:r>
          </a:p>
        </p:txBody>
      </p:sp>
    </p:spTree>
    <p:extLst>
      <p:ext uri="{BB962C8B-B14F-4D97-AF65-F5344CB8AC3E}">
        <p14:creationId xmlns:p14="http://schemas.microsoft.com/office/powerpoint/2010/main" val="3477691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C8F5A9F-B238-E444-C96E-187BF0C1002C}"/>
              </a:ext>
            </a:extLst>
          </p:cNvPr>
          <p:cNvSpPr>
            <a:spLocks noGrp="1"/>
          </p:cNvSpPr>
          <p:nvPr>
            <p:ph type="sldNum" sz="quarter" idx="12"/>
          </p:nvPr>
        </p:nvSpPr>
        <p:spPr/>
        <p:txBody>
          <a:bodyPr/>
          <a:lstStyle/>
          <a:p>
            <a:fld id="{6FB6F467-9AF4-4D3A-8048-7038A589BD67}" type="slidenum">
              <a:rPr lang="en-US" smtClean="0"/>
              <a:pPr/>
              <a:t>10</a:t>
            </a:fld>
            <a:endParaRPr lang="en-US" dirty="0"/>
          </a:p>
        </p:txBody>
      </p:sp>
      <p:sp>
        <p:nvSpPr>
          <p:cNvPr id="5" name="Title 4">
            <a:extLst>
              <a:ext uri="{FF2B5EF4-FFF2-40B4-BE49-F238E27FC236}">
                <a16:creationId xmlns:a16="http://schemas.microsoft.com/office/drawing/2014/main" id="{63F50E92-BE1A-1F90-1F69-3744D5E0EB65}"/>
              </a:ext>
            </a:extLst>
          </p:cNvPr>
          <p:cNvSpPr>
            <a:spLocks noGrp="1"/>
          </p:cNvSpPr>
          <p:nvPr>
            <p:ph type="title"/>
          </p:nvPr>
        </p:nvSpPr>
        <p:spPr>
          <a:xfrm>
            <a:off x="628650" y="463550"/>
            <a:ext cx="7886700" cy="803275"/>
          </a:xfrm>
        </p:spPr>
        <p:txBody>
          <a:bodyPr>
            <a:noAutofit/>
          </a:bodyPr>
          <a:lstStyle/>
          <a:p>
            <a:r>
              <a:rPr lang="en-US" dirty="0"/>
              <a:t>Principal Investigator Responsibilities for Sponsored Trials</a:t>
            </a:r>
            <a:endParaRPr lang="en-US" sz="3000" b="1" dirty="0"/>
          </a:p>
        </p:txBody>
      </p:sp>
      <p:sp>
        <p:nvSpPr>
          <p:cNvPr id="6" name="Text Placeholder 5">
            <a:extLst>
              <a:ext uri="{FF2B5EF4-FFF2-40B4-BE49-F238E27FC236}">
                <a16:creationId xmlns:a16="http://schemas.microsoft.com/office/drawing/2014/main" id="{D612A446-F3E7-2BD1-643E-3B83E3A29D98}"/>
              </a:ext>
            </a:extLst>
          </p:cNvPr>
          <p:cNvSpPr>
            <a:spLocks noGrp="1"/>
          </p:cNvSpPr>
          <p:nvPr>
            <p:ph idx="1"/>
          </p:nvPr>
        </p:nvSpPr>
        <p:spPr>
          <a:xfrm>
            <a:off x="628650" y="1647106"/>
            <a:ext cx="7886700" cy="535377"/>
          </a:xfrm>
        </p:spPr>
        <p:txBody>
          <a:bodyPr>
            <a:normAutofit/>
          </a:bodyPr>
          <a:lstStyle/>
          <a:p>
            <a:pPr marL="0" indent="0" algn="ctr">
              <a:buNone/>
            </a:pPr>
            <a:r>
              <a:rPr lang="en-US" b="1" dirty="0">
                <a:solidFill>
                  <a:srgbClr val="003798"/>
                </a:solidFill>
                <a:effectLst>
                  <a:outerShdw blurRad="50800" dist="38100" dir="2700000" algn="tl" rotWithShape="0">
                    <a:prstClr val="black">
                      <a:alpha val="40000"/>
                    </a:prstClr>
                  </a:outerShdw>
                </a:effectLst>
              </a:rPr>
              <a:t>Core Responsibilities</a:t>
            </a:r>
          </a:p>
          <a:p>
            <a:pPr marL="0" indent="0" algn="ctr">
              <a:buNone/>
            </a:pPr>
            <a:endParaRPr lang="en-US" b="1" dirty="0"/>
          </a:p>
        </p:txBody>
      </p:sp>
      <p:sp>
        <p:nvSpPr>
          <p:cNvPr id="7" name="TextBox 6">
            <a:extLst>
              <a:ext uri="{FF2B5EF4-FFF2-40B4-BE49-F238E27FC236}">
                <a16:creationId xmlns:a16="http://schemas.microsoft.com/office/drawing/2014/main" id="{28EE370C-8CD1-92DF-92C8-A5B36BADC526}"/>
              </a:ext>
            </a:extLst>
          </p:cNvPr>
          <p:cNvSpPr txBox="1"/>
          <p:nvPr/>
        </p:nvSpPr>
        <p:spPr>
          <a:xfrm>
            <a:off x="526209" y="2260600"/>
            <a:ext cx="6763111" cy="2531527"/>
          </a:xfrm>
          <a:prstGeom prst="rect">
            <a:avLst/>
          </a:prstGeom>
          <a:noFill/>
        </p:spPr>
        <p:txBody>
          <a:bodyPr wrap="square" rtlCol="0">
            <a:spAutoFit/>
          </a:bodyPr>
          <a:lstStyle/>
          <a:p>
            <a:pPr marL="800100" lvl="1" indent="-342900">
              <a:lnSpc>
                <a:spcPct val="107000"/>
              </a:lnSpc>
              <a:spcAft>
                <a:spcPts val="120"/>
              </a:spcAft>
              <a:buSzPts val="1000"/>
              <a:buFont typeface="Symbol" panose="05050102010706020507" pitchFamily="18" charset="2"/>
              <a:buChar char=""/>
              <a:tabLst>
                <a:tab pos="457200" algn="l"/>
              </a:tabLst>
            </a:pPr>
            <a:r>
              <a:rPr lang="en-US" sz="1800" kern="0" dirty="0">
                <a:solidFill>
                  <a:srgbClr val="222222"/>
                </a:solidFill>
                <a:effectLst/>
                <a:ea typeface="Times New Roman" panose="02020603050405020304" pitchFamily="18" charset="0"/>
                <a:cs typeface="Times New Roman" panose="02020603050405020304" pitchFamily="18" charset="0"/>
              </a:rPr>
              <a:t>Feasibility assessment and other sponsor requirements</a:t>
            </a:r>
            <a:endParaRPr lang="en-US" sz="1800" kern="100" dirty="0">
              <a:effectLst/>
              <a:ea typeface="Aptos" panose="020B0004020202020204" pitchFamily="34" charset="0"/>
              <a:cs typeface="Times New Roman" panose="02020603050405020304" pitchFamily="18" charset="0"/>
            </a:endParaRPr>
          </a:p>
          <a:p>
            <a:pPr marL="800100" lvl="1" indent="-342900">
              <a:lnSpc>
                <a:spcPct val="107000"/>
              </a:lnSpc>
              <a:spcAft>
                <a:spcPts val="120"/>
              </a:spcAft>
              <a:buSzPts val="1000"/>
              <a:buFont typeface="Symbol" panose="05050102010706020507" pitchFamily="18" charset="2"/>
              <a:buChar char=""/>
              <a:tabLst>
                <a:tab pos="457200" algn="l"/>
              </a:tabLst>
            </a:pPr>
            <a:r>
              <a:rPr lang="en-US" sz="1800" kern="0" dirty="0">
                <a:solidFill>
                  <a:srgbClr val="222222"/>
                </a:solidFill>
                <a:effectLst/>
                <a:ea typeface="Times New Roman" panose="02020603050405020304" pitchFamily="18" charset="0"/>
                <a:cs typeface="Times New Roman" panose="02020603050405020304" pitchFamily="18" charset="0"/>
              </a:rPr>
              <a:t>Training the study team and delegating study tasks</a:t>
            </a:r>
            <a:endParaRPr lang="en-US" sz="1800" kern="100" dirty="0">
              <a:effectLst/>
              <a:ea typeface="Aptos" panose="020B0004020202020204" pitchFamily="34" charset="0"/>
              <a:cs typeface="Times New Roman" panose="02020603050405020304" pitchFamily="18" charset="0"/>
            </a:endParaRPr>
          </a:p>
          <a:p>
            <a:pPr marL="800100" lvl="1" indent="-342900">
              <a:lnSpc>
                <a:spcPct val="107000"/>
              </a:lnSpc>
              <a:spcAft>
                <a:spcPts val="120"/>
              </a:spcAft>
              <a:buSzPts val="1000"/>
              <a:buFont typeface="Symbol" panose="05050102010706020507" pitchFamily="18" charset="2"/>
              <a:buChar char=""/>
              <a:tabLst>
                <a:tab pos="457200" algn="l"/>
              </a:tabLst>
            </a:pPr>
            <a:r>
              <a:rPr lang="en-US" sz="1800" kern="0" dirty="0">
                <a:solidFill>
                  <a:srgbClr val="222222"/>
                </a:solidFill>
                <a:effectLst/>
                <a:ea typeface="Times New Roman" panose="02020603050405020304" pitchFamily="18" charset="0"/>
                <a:cs typeface="Times New Roman" panose="02020603050405020304" pitchFamily="18" charset="0"/>
              </a:rPr>
              <a:t>Subject enrollment and informed consent</a:t>
            </a:r>
            <a:endParaRPr lang="en-US" sz="1800" kern="100" dirty="0">
              <a:effectLst/>
              <a:ea typeface="Aptos" panose="020B0004020202020204" pitchFamily="34" charset="0"/>
              <a:cs typeface="Times New Roman" panose="02020603050405020304" pitchFamily="18" charset="0"/>
            </a:endParaRPr>
          </a:p>
          <a:p>
            <a:pPr marL="800100" lvl="1" indent="-342900">
              <a:lnSpc>
                <a:spcPct val="107000"/>
              </a:lnSpc>
              <a:spcAft>
                <a:spcPts val="120"/>
              </a:spcAft>
              <a:buSzPts val="1000"/>
              <a:buFont typeface="Symbol" panose="05050102010706020507" pitchFamily="18" charset="2"/>
              <a:buChar char=""/>
              <a:tabLst>
                <a:tab pos="457200" algn="l"/>
              </a:tabLst>
            </a:pPr>
            <a:r>
              <a:rPr lang="en-US" sz="1800" kern="0" dirty="0">
                <a:solidFill>
                  <a:srgbClr val="222222"/>
                </a:solidFill>
                <a:effectLst/>
                <a:ea typeface="Times New Roman" panose="02020603050405020304" pitchFamily="18" charset="0"/>
                <a:cs typeface="Times New Roman" panose="02020603050405020304" pitchFamily="18" charset="0"/>
              </a:rPr>
              <a:t>Adverse event assessment and reporting</a:t>
            </a:r>
            <a:endParaRPr lang="en-US" sz="1800" kern="100" dirty="0">
              <a:effectLst/>
              <a:ea typeface="Aptos" panose="020B0004020202020204" pitchFamily="34" charset="0"/>
              <a:cs typeface="Times New Roman" panose="02020603050405020304" pitchFamily="18" charset="0"/>
            </a:endParaRPr>
          </a:p>
          <a:p>
            <a:pPr marL="800100" lvl="1" indent="-342900">
              <a:lnSpc>
                <a:spcPct val="107000"/>
              </a:lnSpc>
              <a:spcAft>
                <a:spcPts val="120"/>
              </a:spcAft>
              <a:buSzPts val="1000"/>
              <a:buFont typeface="Symbol" panose="05050102010706020507" pitchFamily="18" charset="2"/>
              <a:buChar char=""/>
              <a:tabLst>
                <a:tab pos="457200" algn="l"/>
              </a:tabLst>
            </a:pPr>
            <a:r>
              <a:rPr lang="en-US" sz="1800" kern="0" dirty="0">
                <a:solidFill>
                  <a:srgbClr val="222222"/>
                </a:solidFill>
                <a:effectLst/>
                <a:ea typeface="Times New Roman" panose="02020603050405020304" pitchFamily="18" charset="0"/>
                <a:cs typeface="Times New Roman" panose="02020603050405020304" pitchFamily="18" charset="0"/>
              </a:rPr>
              <a:t>Study documentation and data management</a:t>
            </a:r>
            <a:endParaRPr lang="en-US" sz="1800" kern="100" dirty="0">
              <a:effectLst/>
              <a:ea typeface="Aptos" panose="020B0004020202020204" pitchFamily="34" charset="0"/>
              <a:cs typeface="Times New Roman" panose="02020603050405020304" pitchFamily="18" charset="0"/>
            </a:endParaRPr>
          </a:p>
          <a:p>
            <a:pPr marL="800100" lvl="1" indent="-342900">
              <a:lnSpc>
                <a:spcPct val="107000"/>
              </a:lnSpc>
              <a:spcAft>
                <a:spcPts val="120"/>
              </a:spcAft>
              <a:buSzPts val="1000"/>
              <a:buFont typeface="Symbol" panose="05050102010706020507" pitchFamily="18" charset="2"/>
              <a:buChar char=""/>
              <a:tabLst>
                <a:tab pos="457200" algn="l"/>
              </a:tabLst>
            </a:pPr>
            <a:r>
              <a:rPr lang="en-US" sz="1800" kern="0" dirty="0">
                <a:solidFill>
                  <a:srgbClr val="222222"/>
                </a:solidFill>
                <a:effectLst/>
                <a:ea typeface="Times New Roman" panose="02020603050405020304" pitchFamily="18" charset="0"/>
                <a:cs typeface="Times New Roman" panose="02020603050405020304" pitchFamily="18" charset="0"/>
              </a:rPr>
              <a:t>Drug storage and sample processing</a:t>
            </a:r>
            <a:endParaRPr lang="en-US" sz="1800" kern="100" dirty="0">
              <a:effectLst/>
              <a:ea typeface="Aptos" panose="020B0004020202020204" pitchFamily="34" charset="0"/>
              <a:cs typeface="Times New Roman" panose="02020603050405020304" pitchFamily="18" charset="0"/>
            </a:endParaRPr>
          </a:p>
          <a:p>
            <a:pPr marL="800100" lvl="1" indent="-342900">
              <a:lnSpc>
                <a:spcPct val="107000"/>
              </a:lnSpc>
              <a:spcAft>
                <a:spcPts val="120"/>
              </a:spcAft>
              <a:buSzPts val="1000"/>
              <a:buFont typeface="Symbol" panose="05050102010706020507" pitchFamily="18" charset="2"/>
              <a:buChar char=""/>
              <a:tabLst>
                <a:tab pos="457200" algn="l"/>
              </a:tabLst>
            </a:pPr>
            <a:r>
              <a:rPr lang="en-US" sz="1800" kern="0" dirty="0">
                <a:solidFill>
                  <a:srgbClr val="222222"/>
                </a:solidFill>
                <a:effectLst/>
                <a:ea typeface="Times New Roman" panose="02020603050405020304" pitchFamily="18" charset="0"/>
                <a:cs typeface="Times New Roman" panose="02020603050405020304" pitchFamily="18" charset="0"/>
              </a:rPr>
              <a:t>Monitoring visits and federal audits</a:t>
            </a:r>
            <a:endParaRPr lang="en-US" sz="1800" kern="100" dirty="0">
              <a:effectLst/>
              <a:ea typeface="Aptos" panose="020B0004020202020204" pitchFamily="34" charset="0"/>
              <a:cs typeface="Times New Roman" panose="02020603050405020304" pitchFamily="18" charset="0"/>
            </a:endParaRPr>
          </a:p>
          <a:p>
            <a:pPr marL="800100" lvl="1" indent="-342900">
              <a:lnSpc>
                <a:spcPct val="107000"/>
              </a:lnSpc>
              <a:spcAft>
                <a:spcPts val="800"/>
              </a:spcAft>
              <a:buSzPts val="1000"/>
              <a:buFont typeface="Symbol" panose="05050102010706020507" pitchFamily="18" charset="2"/>
              <a:buChar char=""/>
              <a:tabLst>
                <a:tab pos="457200" algn="l"/>
              </a:tabLst>
            </a:pPr>
            <a:r>
              <a:rPr lang="en-US" sz="1800" kern="0" dirty="0">
                <a:solidFill>
                  <a:srgbClr val="222222"/>
                </a:solidFill>
                <a:effectLst/>
                <a:ea typeface="Times New Roman" panose="02020603050405020304" pitchFamily="18" charset="0"/>
                <a:cs typeface="Times New Roman" panose="02020603050405020304" pitchFamily="18" charset="0"/>
              </a:rPr>
              <a:t>Authorship and publication</a:t>
            </a:r>
            <a:endParaRPr lang="en-US" sz="1800"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72984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D0C0B-AA84-CA5A-1817-701CD82632A0}"/>
              </a:ext>
            </a:extLst>
          </p:cNvPr>
          <p:cNvSpPr>
            <a:spLocks noGrp="1"/>
          </p:cNvSpPr>
          <p:nvPr>
            <p:ph type="title"/>
          </p:nvPr>
        </p:nvSpPr>
        <p:spPr>
          <a:xfrm>
            <a:off x="628650" y="365126"/>
            <a:ext cx="7886700" cy="1325563"/>
          </a:xfrm>
        </p:spPr>
        <p:txBody>
          <a:bodyPr vert="horz" lIns="91440" tIns="45720" rIns="91440" bIns="45720" rtlCol="0" anchor="ctr">
            <a:normAutofit/>
          </a:bodyPr>
          <a:lstStyle/>
          <a:p>
            <a:r>
              <a:rPr lang="en-US" sz="3000" b="1" kern="1200" dirty="0">
                <a:latin typeface="Arial" panose="020B0604020202020204" pitchFamily="34" charset="0"/>
                <a:ea typeface="+mj-ea"/>
                <a:cs typeface="Arial" panose="020B0604020202020204" pitchFamily="34" charset="0"/>
              </a:rPr>
              <a:t>Principal Investigator Responsibilities for Sponsored Trials</a:t>
            </a:r>
          </a:p>
        </p:txBody>
      </p:sp>
      <p:sp>
        <p:nvSpPr>
          <p:cNvPr id="3" name="Content Placeholder 2">
            <a:extLst>
              <a:ext uri="{FF2B5EF4-FFF2-40B4-BE49-F238E27FC236}">
                <a16:creationId xmlns:a16="http://schemas.microsoft.com/office/drawing/2014/main" id="{330BC192-2473-1A12-462D-EF0A930B9194}"/>
              </a:ext>
            </a:extLst>
          </p:cNvPr>
          <p:cNvSpPr>
            <a:spLocks noGrp="1"/>
          </p:cNvSpPr>
          <p:nvPr>
            <p:ph sz="half" idx="1"/>
          </p:nvPr>
        </p:nvSpPr>
        <p:spPr>
          <a:xfrm>
            <a:off x="628650" y="1825625"/>
            <a:ext cx="3886200" cy="1210873"/>
          </a:xfrm>
        </p:spPr>
        <p:txBody>
          <a:bodyPr vert="horz" lIns="91440" tIns="45720" rIns="91440" bIns="45720" rtlCol="0">
            <a:normAutofit/>
          </a:bodyPr>
          <a:lstStyle/>
          <a:p>
            <a:pPr marL="0" indent="0">
              <a:buNone/>
            </a:pPr>
            <a:r>
              <a:rPr lang="en-US" sz="2400" b="1" dirty="0">
                <a:solidFill>
                  <a:srgbClr val="009543"/>
                </a:solidFill>
              </a:rPr>
              <a:t>Feasibility assessment and other sponsor requirements</a:t>
            </a:r>
          </a:p>
          <a:p>
            <a:pPr marL="0"/>
            <a:endParaRPr lang="en-US" dirty="0">
              <a:effectLst/>
            </a:endParaRPr>
          </a:p>
        </p:txBody>
      </p:sp>
      <p:sp>
        <p:nvSpPr>
          <p:cNvPr id="4" name="Slide Number Placeholder 3">
            <a:extLst>
              <a:ext uri="{FF2B5EF4-FFF2-40B4-BE49-F238E27FC236}">
                <a16:creationId xmlns:a16="http://schemas.microsoft.com/office/drawing/2014/main" id="{A7462133-39A6-7AAF-21F9-E754DD55A125}"/>
              </a:ext>
            </a:extLst>
          </p:cNvPr>
          <p:cNvSpPr>
            <a:spLocks noGrp="1"/>
          </p:cNvSpPr>
          <p:nvPr>
            <p:ph type="sldNum" sz="quarter" idx="12"/>
          </p:nvPr>
        </p:nvSpPr>
        <p:spPr>
          <a:xfrm>
            <a:off x="8506685" y="6365903"/>
            <a:ext cx="421003" cy="280293"/>
          </a:xfrm>
        </p:spPr>
        <p:txBody>
          <a:bodyPr vert="horz" lIns="91440" tIns="45720" rIns="91440" bIns="45720" rtlCol="0" anchor="ctr">
            <a:normAutofit/>
          </a:bodyPr>
          <a:lstStyle/>
          <a:p>
            <a:pPr>
              <a:spcAft>
                <a:spcPts val="600"/>
              </a:spcAft>
            </a:pPr>
            <a:fld id="{6FB6F467-9AF4-4D3A-8048-7038A589BD67}" type="slidenum">
              <a:rPr lang="en-US" smtClean="0"/>
              <a:pPr>
                <a:spcAft>
                  <a:spcPts val="600"/>
                </a:spcAft>
              </a:pPr>
              <a:t>11</a:t>
            </a:fld>
            <a:endParaRPr lang="en-US"/>
          </a:p>
        </p:txBody>
      </p:sp>
      <p:graphicFrame>
        <p:nvGraphicFramePr>
          <p:cNvPr id="7" name="TextBox 4">
            <a:extLst>
              <a:ext uri="{FF2B5EF4-FFF2-40B4-BE49-F238E27FC236}">
                <a16:creationId xmlns:a16="http://schemas.microsoft.com/office/drawing/2014/main" id="{0790CA88-091B-297F-E7E8-C038BAEE336A}"/>
              </a:ext>
            </a:extLst>
          </p:cNvPr>
          <p:cNvGraphicFramePr/>
          <p:nvPr>
            <p:extLst>
              <p:ext uri="{D42A27DB-BD31-4B8C-83A1-F6EECF244321}">
                <p14:modId xmlns:p14="http://schemas.microsoft.com/office/powerpoint/2010/main" val="4204652864"/>
              </p:ext>
            </p:extLst>
          </p:nvPr>
        </p:nvGraphicFramePr>
        <p:xfrm>
          <a:off x="4629150" y="1825625"/>
          <a:ext cx="38862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Arrow: Bent 7">
            <a:extLst>
              <a:ext uri="{FF2B5EF4-FFF2-40B4-BE49-F238E27FC236}">
                <a16:creationId xmlns:a16="http://schemas.microsoft.com/office/drawing/2014/main" id="{0E3E166B-5E00-6561-4C82-E0907F38D8CE}"/>
              </a:ext>
            </a:extLst>
          </p:cNvPr>
          <p:cNvSpPr>
            <a:spLocks/>
          </p:cNvSpPr>
          <p:nvPr/>
        </p:nvSpPr>
        <p:spPr>
          <a:xfrm rot="9901073" flipH="1">
            <a:off x="2970554" y="2890659"/>
            <a:ext cx="1099639" cy="1220454"/>
          </a:xfrm>
          <a:prstGeom prst="bentArrow">
            <a:avLst>
              <a:gd name="adj1" fmla="val 21229"/>
              <a:gd name="adj2" fmla="val 26131"/>
              <a:gd name="adj3" fmla="val 35396"/>
              <a:gd name="adj4" fmla="val 40333"/>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a:effectLst/>
        </p:spPr>
        <p:style>
          <a:lnRef idx="0">
            <a:scrgbClr r="0" g="0" b="0"/>
          </a:lnRef>
          <a:fillRef idx="0">
            <a:scrgbClr r="0" g="0" b="0"/>
          </a:fillRef>
          <a:effectRef idx="0">
            <a:scrgbClr r="0" g="0" b="0"/>
          </a:effectRef>
          <a:fontRef idx="minor">
            <a:schemeClr val="lt1"/>
          </a:fontRef>
        </p:style>
        <p:txBody>
          <a:bodyPr rtlCol="0" anchor="ctr"/>
          <a:lstStyle/>
          <a:p>
            <a:pPr algn="ctr"/>
            <a:endParaRPr lang="en-US">
              <a:solidFill>
                <a:schemeClr val="tx1"/>
              </a:solidFill>
            </a:endParaRPr>
          </a:p>
        </p:txBody>
      </p:sp>
      <p:sp>
        <p:nvSpPr>
          <p:cNvPr id="12" name="Arrow: Bent 11">
            <a:extLst>
              <a:ext uri="{FF2B5EF4-FFF2-40B4-BE49-F238E27FC236}">
                <a16:creationId xmlns:a16="http://schemas.microsoft.com/office/drawing/2014/main" id="{B70990B0-71FE-71DE-D8BB-946ACD02DB46}"/>
              </a:ext>
            </a:extLst>
          </p:cNvPr>
          <p:cNvSpPr>
            <a:spLocks/>
          </p:cNvSpPr>
          <p:nvPr/>
        </p:nvSpPr>
        <p:spPr>
          <a:xfrm rot="9901073" flipH="1">
            <a:off x="3027704" y="2818773"/>
            <a:ext cx="1099639" cy="1220454"/>
          </a:xfrm>
          <a:prstGeom prst="bentArrow">
            <a:avLst>
              <a:gd name="adj1" fmla="val 21229"/>
              <a:gd name="adj2" fmla="val 26131"/>
              <a:gd name="adj3" fmla="val 35396"/>
              <a:gd name="adj4" fmla="val 40333"/>
            </a:avLst>
          </a:prstGeom>
          <a:gradFill flip="none" rotWithShape="1">
            <a:gsLst>
              <a:gs pos="0">
                <a:schemeClr val="accent6">
                  <a:lumMod val="67000"/>
                </a:schemeClr>
              </a:gs>
              <a:gs pos="0">
                <a:schemeClr val="accent6">
                  <a:lumMod val="97000"/>
                  <a:lumOff val="3000"/>
                </a:schemeClr>
              </a:gs>
              <a:gs pos="100000">
                <a:schemeClr val="accent6">
                  <a:lumMod val="60000"/>
                  <a:lumOff val="40000"/>
                </a:schemeClr>
              </a:gs>
            </a:gsLst>
            <a:lin ang="16200000" scaled="1"/>
            <a:tileRect/>
          </a:gradFill>
          <a:ln>
            <a:noFill/>
          </a:ln>
          <a:effectLst/>
        </p:spPr>
        <p:style>
          <a:lnRef idx="0">
            <a:scrgbClr r="0" g="0" b="0"/>
          </a:lnRef>
          <a:fillRef idx="0">
            <a:scrgbClr r="0" g="0" b="0"/>
          </a:fillRef>
          <a:effectRef idx="0">
            <a:scrgbClr r="0" g="0" b="0"/>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563020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BCC333F-CBB5-B7A1-E251-E8E10AFE1DC0}"/>
              </a:ext>
            </a:extLst>
          </p:cNvPr>
          <p:cNvSpPr>
            <a:spLocks noGrp="1"/>
          </p:cNvSpPr>
          <p:nvPr>
            <p:ph type="sldNum" sz="quarter" idx="12"/>
          </p:nvPr>
        </p:nvSpPr>
        <p:spPr/>
        <p:txBody>
          <a:bodyPr/>
          <a:lstStyle/>
          <a:p>
            <a:fld id="{6FB6F467-9AF4-4D3A-8048-7038A589BD67}" type="slidenum">
              <a:rPr lang="en-US" smtClean="0"/>
              <a:pPr/>
              <a:t>12</a:t>
            </a:fld>
            <a:endParaRPr lang="en-US" dirty="0"/>
          </a:p>
        </p:txBody>
      </p:sp>
      <p:sp>
        <p:nvSpPr>
          <p:cNvPr id="6" name="Title 8">
            <a:extLst>
              <a:ext uri="{FF2B5EF4-FFF2-40B4-BE49-F238E27FC236}">
                <a16:creationId xmlns:a16="http://schemas.microsoft.com/office/drawing/2014/main" id="{79C8B698-F63B-4FCE-4AC6-535F2B0F813E}"/>
              </a:ext>
            </a:extLst>
          </p:cNvPr>
          <p:cNvSpPr>
            <a:spLocks noGrp="1"/>
          </p:cNvSpPr>
          <p:nvPr>
            <p:ph type="title"/>
          </p:nvPr>
        </p:nvSpPr>
        <p:spPr>
          <a:xfrm>
            <a:off x="628650" y="463550"/>
            <a:ext cx="7886700" cy="803275"/>
          </a:xfrm>
        </p:spPr>
        <p:txBody>
          <a:bodyPr>
            <a:normAutofit fontScale="90000"/>
          </a:bodyPr>
          <a:lstStyle/>
          <a:p>
            <a:r>
              <a:rPr lang="en-US" dirty="0"/>
              <a:t>Principal Investigator Responsibilities for Sponsored Trials</a:t>
            </a:r>
          </a:p>
        </p:txBody>
      </p:sp>
      <p:sp>
        <p:nvSpPr>
          <p:cNvPr id="8" name="Content Placeholder 10">
            <a:extLst>
              <a:ext uri="{FF2B5EF4-FFF2-40B4-BE49-F238E27FC236}">
                <a16:creationId xmlns:a16="http://schemas.microsoft.com/office/drawing/2014/main" id="{BCA674D3-5680-4107-4F5E-CA25AE5280DB}"/>
              </a:ext>
            </a:extLst>
          </p:cNvPr>
          <p:cNvSpPr>
            <a:spLocks noGrp="1"/>
          </p:cNvSpPr>
          <p:nvPr>
            <p:ph idx="1"/>
          </p:nvPr>
        </p:nvSpPr>
        <p:spPr>
          <a:xfrm>
            <a:off x="690113" y="1404848"/>
            <a:ext cx="7886700" cy="579228"/>
          </a:xfrm>
        </p:spPr>
        <p:txBody>
          <a:bodyPr>
            <a:normAutofit/>
          </a:bodyPr>
          <a:lstStyle/>
          <a:p>
            <a:pPr marL="0" indent="0">
              <a:buNone/>
            </a:pPr>
            <a:r>
              <a:rPr lang="en-US" sz="2200" b="1" kern="0" dirty="0">
                <a:solidFill>
                  <a:srgbClr val="003798"/>
                </a:solidFill>
                <a:effectLst/>
                <a:latin typeface="+mn-lt"/>
                <a:ea typeface="Times New Roman" panose="02020603050405020304" pitchFamily="18" charset="0"/>
                <a:cs typeface="Times New Roman" panose="02020603050405020304" pitchFamily="18" charset="0"/>
              </a:rPr>
              <a:t>Training of Study Team &amp; Delegation of Study Tasks</a:t>
            </a:r>
            <a:endParaRPr lang="en-US" sz="2200" b="1" kern="100" dirty="0">
              <a:solidFill>
                <a:srgbClr val="003798"/>
              </a:solidFill>
              <a:effectLst/>
              <a:latin typeface="+mn-lt"/>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B739505B-7443-9D7C-231C-ABC04789560A}"/>
              </a:ext>
            </a:extLst>
          </p:cNvPr>
          <p:cNvSpPr txBox="1"/>
          <p:nvPr/>
        </p:nvSpPr>
        <p:spPr>
          <a:xfrm>
            <a:off x="2933174" y="2221498"/>
            <a:ext cx="5784012" cy="3231654"/>
          </a:xfrm>
          <a:prstGeom prst="rect">
            <a:avLst/>
          </a:prstGeom>
          <a:noFill/>
        </p:spPr>
        <p:txBody>
          <a:bodyPr wrap="square" rtlCol="0">
            <a:spAutoFit/>
          </a:bodyPr>
          <a:lstStyle/>
          <a:p>
            <a:pPr marL="742950" lvl="1" indent="-285750">
              <a:buFont typeface="Arial" panose="020B0604020202020204" pitchFamily="34" charset="0"/>
              <a:buChar char="•"/>
            </a:pPr>
            <a:r>
              <a:rPr lang="en-US" sz="1200" dirty="0">
                <a:latin typeface="+mn-lt"/>
              </a:rPr>
              <a:t>Know the purpose of the study and are familiar with the research protocol.</a:t>
            </a:r>
          </a:p>
          <a:p>
            <a:pPr marL="742950" lvl="1" indent="-285750">
              <a:buFont typeface="Arial" panose="020B0604020202020204" pitchFamily="34" charset="0"/>
              <a:buChar char="•"/>
            </a:pPr>
            <a:r>
              <a:rPr lang="en-US" sz="1200" dirty="0">
                <a:latin typeface="+mn-lt"/>
              </a:rPr>
              <a:t>Have complete knowledge of the details of the research plan and any investigational product(s) used in the study </a:t>
            </a:r>
          </a:p>
          <a:p>
            <a:pPr marL="742950" lvl="1" indent="-285750">
              <a:buFont typeface="Arial" panose="020B0604020202020204" pitchFamily="34" charset="0"/>
              <a:buChar char="•"/>
            </a:pPr>
            <a:r>
              <a:rPr lang="en-US" sz="1200" dirty="0">
                <a:latin typeface="+mn-lt"/>
              </a:rPr>
              <a:t>Understand the regulatory requirements, the standards of conduct of clinical trials, and the requirements for protection of human subjects </a:t>
            </a:r>
          </a:p>
          <a:p>
            <a:pPr marL="742950" lvl="1" indent="-285750">
              <a:buFont typeface="Arial" panose="020B0604020202020204" pitchFamily="34" charset="0"/>
              <a:buChar char="•"/>
            </a:pPr>
            <a:r>
              <a:rPr lang="en-US" sz="1200" dirty="0">
                <a:latin typeface="+mn-lt"/>
              </a:rPr>
              <a:t>Have been trained to perform all tasks delegated to them and are competent to perform these tasks  </a:t>
            </a:r>
          </a:p>
          <a:p>
            <a:pPr marL="742950" lvl="1" indent="-285750">
              <a:buFont typeface="Arial" panose="020B0604020202020204" pitchFamily="34" charset="0"/>
              <a:buChar char="•"/>
            </a:pPr>
            <a:r>
              <a:rPr lang="en-US" sz="1200" dirty="0">
                <a:latin typeface="+mn-lt"/>
              </a:rPr>
              <a:t>Received updates regarding any changes made during the duration of the study and received additional training as needed  In some instances, sponsors may provide training for the PI and study staff. </a:t>
            </a:r>
          </a:p>
          <a:p>
            <a:pPr marL="742950" lvl="1" indent="-285750">
              <a:buFont typeface="Arial" panose="020B0604020202020204" pitchFamily="34" charset="0"/>
              <a:buChar char="•"/>
            </a:pPr>
            <a:r>
              <a:rPr lang="en-US" sz="1200" dirty="0">
                <a:latin typeface="+mn-lt"/>
              </a:rPr>
              <a:t>The PI should be sure that all study staff complete the sponsor's training and receive all necessary training materials to aid in the conduct of the study. </a:t>
            </a:r>
          </a:p>
          <a:p>
            <a:pPr marL="742950" lvl="1" indent="-285750">
              <a:buFont typeface="Arial" panose="020B0604020202020204" pitchFamily="34" charset="0"/>
              <a:buChar char="•"/>
            </a:pPr>
            <a:r>
              <a:rPr lang="en-US" sz="1200" dirty="0">
                <a:latin typeface="+mn-lt"/>
              </a:rPr>
              <a:t>The PI must keep all training documentation throughout the life of the study filed with the other regulatory documents in the study's regulatory binder.</a:t>
            </a:r>
          </a:p>
        </p:txBody>
      </p:sp>
      <p:sp>
        <p:nvSpPr>
          <p:cNvPr id="3" name="TextBox 2">
            <a:extLst>
              <a:ext uri="{FF2B5EF4-FFF2-40B4-BE49-F238E27FC236}">
                <a16:creationId xmlns:a16="http://schemas.microsoft.com/office/drawing/2014/main" id="{B734F1C8-0D2E-B847-587A-8FB93EB1724D}"/>
              </a:ext>
            </a:extLst>
          </p:cNvPr>
          <p:cNvSpPr txBox="1"/>
          <p:nvPr/>
        </p:nvSpPr>
        <p:spPr>
          <a:xfrm>
            <a:off x="690113" y="2303991"/>
            <a:ext cx="2812212" cy="2569934"/>
          </a:xfrm>
          <a:prstGeom prst="rect">
            <a:avLst/>
          </a:prstGeom>
          <a:noFill/>
        </p:spPr>
        <p:txBody>
          <a:bodyPr wrap="square" rtlCol="0">
            <a:spAutoFit/>
          </a:bodyPr>
          <a:lstStyle/>
          <a:p>
            <a:pPr marL="171450" indent="-171450">
              <a:buFont typeface="Arial" panose="020B0604020202020204" pitchFamily="34" charset="0"/>
              <a:buChar char="•"/>
            </a:pPr>
            <a:r>
              <a:rPr lang="en-US" sz="1100" dirty="0">
                <a:latin typeface="+mn-lt"/>
              </a:rPr>
              <a:t>The PI is responsible for personally conducting or supervising the conduct of human subjects research and for protecting the rights, safety, and welfare of the subjects enrolled in the research; however </a:t>
            </a:r>
          </a:p>
          <a:p>
            <a:pPr marL="171450" indent="-171450">
              <a:buFont typeface="Arial" panose="020B0604020202020204" pitchFamily="34" charset="0"/>
              <a:buChar char="•"/>
            </a:pPr>
            <a:r>
              <a:rPr lang="en-US" sz="1100" dirty="0">
                <a:latin typeface="+mn-lt"/>
              </a:rPr>
              <a:t>The PI may delegate study tasks to other research team members but </a:t>
            </a:r>
            <a:r>
              <a:rPr lang="en-US" sz="1100" b="1" dirty="0">
                <a:latin typeface="+mn-lt"/>
              </a:rPr>
              <a:t>must ensure </a:t>
            </a:r>
            <a:r>
              <a:rPr lang="en-US" sz="1100" dirty="0">
                <a:latin typeface="+mn-lt"/>
              </a:rPr>
              <a:t>sufficient training for all study staff participating in study execution. This includes any staff added once the study has started. The PI should ensure that study staff: </a:t>
            </a:r>
          </a:p>
          <a:p>
            <a:endParaRPr lang="en-US" dirty="0"/>
          </a:p>
        </p:txBody>
      </p:sp>
    </p:spTree>
    <p:extLst>
      <p:ext uri="{BB962C8B-B14F-4D97-AF65-F5344CB8AC3E}">
        <p14:creationId xmlns:p14="http://schemas.microsoft.com/office/powerpoint/2010/main" val="3710899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8">
            <a:extLst>
              <a:ext uri="{FF2B5EF4-FFF2-40B4-BE49-F238E27FC236}">
                <a16:creationId xmlns:a16="http://schemas.microsoft.com/office/drawing/2014/main" id="{A6BFF8AF-070B-6F20-31BA-8A3582DAD645}"/>
              </a:ext>
            </a:extLst>
          </p:cNvPr>
          <p:cNvSpPr>
            <a:spLocks noGrp="1"/>
          </p:cNvSpPr>
          <p:nvPr>
            <p:ph type="title"/>
          </p:nvPr>
        </p:nvSpPr>
        <p:spPr>
          <a:xfrm>
            <a:off x="628650" y="464321"/>
            <a:ext cx="7886700" cy="803274"/>
          </a:xfrm>
        </p:spPr>
        <p:txBody>
          <a:bodyPr anchor="ctr">
            <a:normAutofit fontScale="90000"/>
          </a:bodyPr>
          <a:lstStyle/>
          <a:p>
            <a:r>
              <a:rPr lang="en-US" dirty="0"/>
              <a:t>Principal Investigator Responsibilities for Sponsored Trials</a:t>
            </a:r>
          </a:p>
        </p:txBody>
      </p:sp>
      <p:sp>
        <p:nvSpPr>
          <p:cNvPr id="4" name="Slide Number Placeholder 3">
            <a:extLst>
              <a:ext uri="{FF2B5EF4-FFF2-40B4-BE49-F238E27FC236}">
                <a16:creationId xmlns:a16="http://schemas.microsoft.com/office/drawing/2014/main" id="{456CA61D-7FFB-FE56-F20C-CF9760F8777C}"/>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13</a:t>
            </a:fld>
            <a:endParaRPr lang="en-US"/>
          </a:p>
        </p:txBody>
      </p:sp>
      <p:graphicFrame>
        <p:nvGraphicFramePr>
          <p:cNvPr id="2" name="Content Placeholder 1">
            <a:extLst>
              <a:ext uri="{FF2B5EF4-FFF2-40B4-BE49-F238E27FC236}">
                <a16:creationId xmlns:a16="http://schemas.microsoft.com/office/drawing/2014/main" id="{4B7F9E1C-79C2-8D9A-1010-A5AD06F73874}"/>
              </a:ext>
            </a:extLst>
          </p:cNvPr>
          <p:cNvGraphicFramePr>
            <a:graphicFrameLocks noGrp="1"/>
          </p:cNvGraphicFramePr>
          <p:nvPr>
            <p:ph idx="1"/>
            <p:extLst>
              <p:ext uri="{D42A27DB-BD31-4B8C-83A1-F6EECF244321}">
                <p14:modId xmlns:p14="http://schemas.microsoft.com/office/powerpoint/2010/main" val="1649810622"/>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0274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8EAF3-A902-1D65-5CA9-BCC8199626C6}"/>
            </a:ext>
          </a:extLst>
        </p:cNvPr>
        <p:cNvGrpSpPr/>
        <p:nvPr/>
      </p:nvGrpSpPr>
      <p:grpSpPr>
        <a:xfrm>
          <a:off x="0" y="0"/>
          <a:ext cx="0" cy="0"/>
          <a:chOff x="0" y="0"/>
          <a:chExt cx="0" cy="0"/>
        </a:xfrm>
      </p:grpSpPr>
      <p:sp>
        <p:nvSpPr>
          <p:cNvPr id="5" name="Title 8">
            <a:extLst>
              <a:ext uri="{FF2B5EF4-FFF2-40B4-BE49-F238E27FC236}">
                <a16:creationId xmlns:a16="http://schemas.microsoft.com/office/drawing/2014/main" id="{3497E8FA-7B61-4D4D-FCCD-C17346EA7DB5}"/>
              </a:ext>
            </a:extLst>
          </p:cNvPr>
          <p:cNvSpPr>
            <a:spLocks noGrp="1"/>
          </p:cNvSpPr>
          <p:nvPr>
            <p:ph type="title"/>
          </p:nvPr>
        </p:nvSpPr>
        <p:spPr>
          <a:xfrm>
            <a:off x="628650" y="464321"/>
            <a:ext cx="7886700" cy="803274"/>
          </a:xfrm>
        </p:spPr>
        <p:txBody>
          <a:bodyPr anchor="ctr">
            <a:normAutofit fontScale="90000"/>
          </a:bodyPr>
          <a:lstStyle/>
          <a:p>
            <a:r>
              <a:rPr lang="en-US" dirty="0"/>
              <a:t>Principal Investigator Responsibilities for Sponsored Trials</a:t>
            </a:r>
          </a:p>
        </p:txBody>
      </p:sp>
      <p:sp>
        <p:nvSpPr>
          <p:cNvPr id="4" name="Slide Number Placeholder 3">
            <a:extLst>
              <a:ext uri="{FF2B5EF4-FFF2-40B4-BE49-F238E27FC236}">
                <a16:creationId xmlns:a16="http://schemas.microsoft.com/office/drawing/2014/main" id="{3B70565B-B255-D13B-0933-326A713B1B16}"/>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14</a:t>
            </a:fld>
            <a:endParaRPr lang="en-US"/>
          </a:p>
        </p:txBody>
      </p:sp>
      <p:graphicFrame>
        <p:nvGraphicFramePr>
          <p:cNvPr id="2" name="Content Placeholder 1">
            <a:extLst>
              <a:ext uri="{FF2B5EF4-FFF2-40B4-BE49-F238E27FC236}">
                <a16:creationId xmlns:a16="http://schemas.microsoft.com/office/drawing/2014/main" id="{A581995F-496C-6BAD-198B-5482FEF629CC}"/>
              </a:ext>
            </a:extLst>
          </p:cNvPr>
          <p:cNvGraphicFramePr>
            <a:graphicFrameLocks noGrp="1"/>
          </p:cNvGraphicFramePr>
          <p:nvPr>
            <p:ph idx="1"/>
            <p:extLst>
              <p:ext uri="{D42A27DB-BD31-4B8C-83A1-F6EECF244321}">
                <p14:modId xmlns:p14="http://schemas.microsoft.com/office/powerpoint/2010/main" val="2785652113"/>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21961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8">
            <a:extLst>
              <a:ext uri="{FF2B5EF4-FFF2-40B4-BE49-F238E27FC236}">
                <a16:creationId xmlns:a16="http://schemas.microsoft.com/office/drawing/2014/main" id="{EEE54F4D-72F7-43DE-9CDF-5946765F82EE}"/>
              </a:ext>
            </a:extLst>
          </p:cNvPr>
          <p:cNvSpPr>
            <a:spLocks noGrp="1"/>
          </p:cNvSpPr>
          <p:nvPr>
            <p:ph type="title"/>
          </p:nvPr>
        </p:nvSpPr>
        <p:spPr>
          <a:xfrm>
            <a:off x="628650" y="464321"/>
            <a:ext cx="7886700" cy="803274"/>
          </a:xfrm>
        </p:spPr>
        <p:txBody>
          <a:bodyPr anchor="ctr">
            <a:normAutofit fontScale="90000"/>
          </a:bodyPr>
          <a:lstStyle/>
          <a:p>
            <a:r>
              <a:rPr lang="en-US" dirty="0"/>
              <a:t>Principal Investigator Responsibilities for Sponsored Trials</a:t>
            </a:r>
          </a:p>
        </p:txBody>
      </p:sp>
      <p:sp>
        <p:nvSpPr>
          <p:cNvPr id="4" name="Slide Number Placeholder 3">
            <a:extLst>
              <a:ext uri="{FF2B5EF4-FFF2-40B4-BE49-F238E27FC236}">
                <a16:creationId xmlns:a16="http://schemas.microsoft.com/office/drawing/2014/main" id="{7FF3716F-9A57-3C63-15AD-EAD4056BAB06}"/>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15</a:t>
            </a:fld>
            <a:endParaRPr lang="en-US"/>
          </a:p>
        </p:txBody>
      </p:sp>
      <p:graphicFrame>
        <p:nvGraphicFramePr>
          <p:cNvPr id="8" name="Content Placeholder 10">
            <a:extLst>
              <a:ext uri="{FF2B5EF4-FFF2-40B4-BE49-F238E27FC236}">
                <a16:creationId xmlns:a16="http://schemas.microsoft.com/office/drawing/2014/main" id="{4BD1C26D-EBF3-03EB-2FAF-60D2F19EAB02}"/>
              </a:ext>
            </a:extLst>
          </p:cNvPr>
          <p:cNvGraphicFramePr>
            <a:graphicFrameLocks noGrp="1"/>
          </p:cNvGraphicFramePr>
          <p:nvPr>
            <p:ph idx="1"/>
            <p:extLst>
              <p:ext uri="{D42A27DB-BD31-4B8C-83A1-F6EECF244321}">
                <p14:modId xmlns:p14="http://schemas.microsoft.com/office/powerpoint/2010/main" val="4035392702"/>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8773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BE0B7-FB9F-E7C1-7F21-A6ED2B09771D}"/>
            </a:ext>
          </a:extLst>
        </p:cNvPr>
        <p:cNvGrpSpPr/>
        <p:nvPr/>
      </p:nvGrpSpPr>
      <p:grpSpPr>
        <a:xfrm>
          <a:off x="0" y="0"/>
          <a:ext cx="0" cy="0"/>
          <a:chOff x="0" y="0"/>
          <a:chExt cx="0" cy="0"/>
        </a:xfrm>
      </p:grpSpPr>
      <p:sp>
        <p:nvSpPr>
          <p:cNvPr id="5" name="Title 8">
            <a:extLst>
              <a:ext uri="{FF2B5EF4-FFF2-40B4-BE49-F238E27FC236}">
                <a16:creationId xmlns:a16="http://schemas.microsoft.com/office/drawing/2014/main" id="{A325BED0-5A80-A3FB-9312-63CFBD38605A}"/>
              </a:ext>
            </a:extLst>
          </p:cNvPr>
          <p:cNvSpPr>
            <a:spLocks noGrp="1"/>
          </p:cNvSpPr>
          <p:nvPr>
            <p:ph type="title"/>
          </p:nvPr>
        </p:nvSpPr>
        <p:spPr>
          <a:xfrm>
            <a:off x="628650" y="483079"/>
            <a:ext cx="7886700" cy="1054288"/>
          </a:xfrm>
        </p:spPr>
        <p:txBody>
          <a:bodyPr>
            <a:noAutofit/>
          </a:bodyPr>
          <a:lstStyle/>
          <a:p>
            <a:r>
              <a:rPr lang="en-US" sz="2800" b="1" dirty="0"/>
              <a:t>Principal Investigator Responsibilities for Sponsored Trials</a:t>
            </a:r>
            <a:br>
              <a:rPr lang="en-US" sz="2800" b="1" dirty="0"/>
            </a:br>
            <a:r>
              <a:rPr lang="en-US" sz="2800" b="1" dirty="0"/>
              <a:t>Serious Adverse Event Assessment &amp; Documentation</a:t>
            </a:r>
          </a:p>
        </p:txBody>
      </p:sp>
      <p:sp>
        <p:nvSpPr>
          <p:cNvPr id="6" name="Content Placeholder 10">
            <a:extLst>
              <a:ext uri="{FF2B5EF4-FFF2-40B4-BE49-F238E27FC236}">
                <a16:creationId xmlns:a16="http://schemas.microsoft.com/office/drawing/2014/main" id="{ED6D6A94-321F-7C7F-D933-60E7B6F3DF0F}"/>
              </a:ext>
            </a:extLst>
          </p:cNvPr>
          <p:cNvSpPr>
            <a:spLocks noGrp="1"/>
          </p:cNvSpPr>
          <p:nvPr>
            <p:ph sz="half" idx="1"/>
          </p:nvPr>
        </p:nvSpPr>
        <p:spPr>
          <a:solidFill>
            <a:schemeClr val="accent4">
              <a:lumMod val="20000"/>
              <a:lumOff val="80000"/>
            </a:schemeClr>
          </a:solidFill>
          <a:ln>
            <a:solidFill>
              <a:schemeClr val="accent1"/>
            </a:solidFill>
          </a:ln>
        </p:spPr>
        <p:txBody>
          <a:bodyPr>
            <a:normAutofit fontScale="25000" lnSpcReduction="20000"/>
          </a:bodyPr>
          <a:lstStyle/>
          <a:p>
            <a:pPr>
              <a:spcAft>
                <a:spcPts val="800"/>
              </a:spcAft>
            </a:pPr>
            <a:r>
              <a:rPr lang="en-US" sz="4800" kern="0" dirty="0">
                <a:solidFill>
                  <a:srgbClr val="222222"/>
                </a:solidFill>
                <a:effectLst/>
                <a:latin typeface="+mn-lt"/>
                <a:ea typeface="Times New Roman" panose="02020603050405020304" pitchFamily="18" charset="0"/>
              </a:rPr>
              <a:t>The PI is responsible for assessing and determining causality of an SAE.</a:t>
            </a:r>
            <a:endParaRPr lang="en-US" sz="4000" kern="0" dirty="0">
              <a:solidFill>
                <a:srgbClr val="222222"/>
              </a:solidFill>
              <a:effectLst/>
              <a:latin typeface="+mn-lt"/>
              <a:ea typeface="Times New Roman" panose="02020603050405020304" pitchFamily="18" charset="0"/>
              <a:cs typeface="Times New Roman" panose="02020603050405020304" pitchFamily="18" charset="0"/>
            </a:endParaRPr>
          </a:p>
          <a:p>
            <a:pPr>
              <a:spcAft>
                <a:spcPts val="800"/>
              </a:spcAft>
            </a:pPr>
            <a:r>
              <a:rPr lang="en-US" sz="4000" kern="0" dirty="0">
                <a:solidFill>
                  <a:srgbClr val="222222"/>
                </a:solidFill>
                <a:effectLst/>
                <a:latin typeface="+mn-lt"/>
                <a:ea typeface="Times New Roman" panose="02020603050405020304" pitchFamily="18" charset="0"/>
                <a:cs typeface="Times New Roman" panose="02020603050405020304" pitchFamily="18" charset="0"/>
              </a:rPr>
              <a:t>A serious adverse event (SAE) must meet the criteria for an SAE. Severity describes the intensity of the AE (grade). The event is graded according to standardized grading guidelines (for example, oncology uses the National Cancer Institute's [NCI] Common Terminology Criteria for Adverse Events [CTCAE]) (CTEP 2017). Most often, the study plan will list the specific guidelines.</a:t>
            </a:r>
            <a:endParaRPr lang="en-US" sz="4000" kern="100" dirty="0">
              <a:effectLst/>
              <a:latin typeface="+mn-lt"/>
              <a:ea typeface="Aptos" panose="020B0004020202020204" pitchFamily="34" charset="0"/>
              <a:cs typeface="Times New Roman" panose="02020603050405020304" pitchFamily="18" charset="0"/>
            </a:endParaRPr>
          </a:p>
          <a:p>
            <a:pPr marL="0" marR="0">
              <a:lnSpc>
                <a:spcPct val="107000"/>
              </a:lnSpc>
              <a:spcAft>
                <a:spcPts val="2400"/>
              </a:spcAft>
              <a:buNone/>
            </a:pPr>
            <a:r>
              <a:rPr lang="en-US" sz="4200" b="1" kern="0" dirty="0">
                <a:solidFill>
                  <a:srgbClr val="222222"/>
                </a:solidFill>
                <a:effectLst/>
                <a:latin typeface="+mn-lt"/>
                <a:ea typeface="Times New Roman" panose="02020603050405020304" pitchFamily="18" charset="0"/>
                <a:cs typeface="Times New Roman" panose="02020603050405020304" pitchFamily="18" charset="0"/>
              </a:rPr>
              <a:t>Per the FDA (21 CFR 312.32), an SAE is an adverse event that results in any of the following subject outcomes:</a:t>
            </a:r>
            <a:endParaRPr lang="en-US" sz="4200" b="1" kern="100" dirty="0">
              <a:effectLst/>
              <a:latin typeface="+mn-lt"/>
              <a:ea typeface="Aptos" panose="020B0004020202020204" pitchFamily="34" charset="0"/>
              <a:cs typeface="Times New Roman" panose="02020603050405020304" pitchFamily="18" charset="0"/>
            </a:endParaRPr>
          </a:p>
          <a:p>
            <a:pPr marL="342900" marR="0" lvl="0" indent="-342900">
              <a:lnSpc>
                <a:spcPct val="107000"/>
              </a:lnSpc>
              <a:spcAft>
                <a:spcPts val="120"/>
              </a:spcAft>
              <a:buSzPts val="1000"/>
              <a:buFont typeface="Symbol" panose="05050102010706020507" pitchFamily="18" charset="2"/>
              <a:buChar char=""/>
              <a:tabLst>
                <a:tab pos="457200" algn="l"/>
              </a:tabLst>
            </a:pPr>
            <a:r>
              <a:rPr lang="en-US" sz="4000" kern="0" dirty="0">
                <a:solidFill>
                  <a:srgbClr val="222222"/>
                </a:solidFill>
                <a:effectLst/>
                <a:latin typeface="+mn-lt"/>
                <a:ea typeface="Times New Roman" panose="02020603050405020304" pitchFamily="18" charset="0"/>
                <a:cs typeface="Times New Roman" panose="02020603050405020304" pitchFamily="18" charset="0"/>
              </a:rPr>
              <a:t>Death</a:t>
            </a:r>
            <a:endParaRPr lang="en-US" sz="4000" kern="100" dirty="0">
              <a:effectLst/>
              <a:latin typeface="+mn-lt"/>
              <a:ea typeface="Aptos" panose="020B0004020202020204" pitchFamily="34" charset="0"/>
              <a:cs typeface="Times New Roman" panose="02020603050405020304" pitchFamily="18" charset="0"/>
            </a:endParaRPr>
          </a:p>
          <a:p>
            <a:pPr marL="342900" marR="0" lvl="0" indent="-342900">
              <a:lnSpc>
                <a:spcPct val="107000"/>
              </a:lnSpc>
              <a:spcAft>
                <a:spcPts val="120"/>
              </a:spcAft>
              <a:buSzPts val="1000"/>
              <a:buFont typeface="Symbol" panose="05050102010706020507" pitchFamily="18" charset="2"/>
              <a:buChar char=""/>
              <a:tabLst>
                <a:tab pos="457200" algn="l"/>
              </a:tabLst>
            </a:pPr>
            <a:r>
              <a:rPr lang="en-US" sz="4000" kern="0" dirty="0">
                <a:solidFill>
                  <a:srgbClr val="222222"/>
                </a:solidFill>
                <a:effectLst/>
                <a:latin typeface="+mn-lt"/>
                <a:ea typeface="Times New Roman" panose="02020603050405020304" pitchFamily="18" charset="0"/>
                <a:cs typeface="Times New Roman" panose="02020603050405020304" pitchFamily="18" charset="0"/>
              </a:rPr>
              <a:t>Life-threatening adverse drug experience</a:t>
            </a:r>
            <a:endParaRPr lang="en-US" sz="4000" kern="100" dirty="0">
              <a:effectLst/>
              <a:latin typeface="+mn-lt"/>
              <a:ea typeface="Aptos" panose="020B0004020202020204" pitchFamily="34" charset="0"/>
              <a:cs typeface="Times New Roman" panose="02020603050405020304" pitchFamily="18" charset="0"/>
            </a:endParaRPr>
          </a:p>
          <a:p>
            <a:pPr marL="342900" marR="0" lvl="0" indent="-342900">
              <a:lnSpc>
                <a:spcPct val="107000"/>
              </a:lnSpc>
              <a:spcAft>
                <a:spcPts val="120"/>
              </a:spcAft>
              <a:buSzPts val="1000"/>
              <a:buFont typeface="Symbol" panose="05050102010706020507" pitchFamily="18" charset="2"/>
              <a:buChar char=""/>
              <a:tabLst>
                <a:tab pos="457200" algn="l"/>
              </a:tabLst>
            </a:pPr>
            <a:r>
              <a:rPr lang="en-US" sz="4000" kern="0" dirty="0">
                <a:solidFill>
                  <a:srgbClr val="222222"/>
                </a:solidFill>
                <a:effectLst/>
                <a:latin typeface="+mn-lt"/>
                <a:ea typeface="Times New Roman" panose="02020603050405020304" pitchFamily="18" charset="0"/>
                <a:cs typeface="Times New Roman" panose="02020603050405020304" pitchFamily="18" charset="0"/>
              </a:rPr>
              <a:t>Hospitalization/prolongation of existing hospitalization</a:t>
            </a:r>
            <a:endParaRPr lang="en-US" sz="4000" kern="100" dirty="0">
              <a:effectLst/>
              <a:latin typeface="+mn-lt"/>
              <a:ea typeface="Aptos" panose="020B0004020202020204" pitchFamily="34" charset="0"/>
              <a:cs typeface="Times New Roman" panose="02020603050405020304" pitchFamily="18" charset="0"/>
            </a:endParaRPr>
          </a:p>
          <a:p>
            <a:pPr marL="342900" marR="0" lvl="0" indent="-342900">
              <a:lnSpc>
                <a:spcPct val="107000"/>
              </a:lnSpc>
              <a:spcAft>
                <a:spcPts val="120"/>
              </a:spcAft>
              <a:buSzPts val="1000"/>
              <a:buFont typeface="Symbol" panose="05050102010706020507" pitchFamily="18" charset="2"/>
              <a:buChar char=""/>
              <a:tabLst>
                <a:tab pos="457200" algn="l"/>
              </a:tabLst>
            </a:pPr>
            <a:r>
              <a:rPr lang="en-US" sz="4000" kern="0" dirty="0">
                <a:solidFill>
                  <a:srgbClr val="222222"/>
                </a:solidFill>
                <a:effectLst/>
                <a:latin typeface="+mn-lt"/>
                <a:ea typeface="Times New Roman" panose="02020603050405020304" pitchFamily="18" charset="0"/>
                <a:cs typeface="Times New Roman" panose="02020603050405020304" pitchFamily="18" charset="0"/>
              </a:rPr>
              <a:t>Disability/permanent damage</a:t>
            </a:r>
            <a:endParaRPr lang="en-US" sz="4000" kern="100" dirty="0">
              <a:effectLst/>
              <a:latin typeface="+mn-lt"/>
              <a:ea typeface="Aptos" panose="020B0004020202020204" pitchFamily="34" charset="0"/>
              <a:cs typeface="Times New Roman" panose="02020603050405020304" pitchFamily="18" charset="0"/>
            </a:endParaRPr>
          </a:p>
          <a:p>
            <a:pPr marL="342900" marR="0" lvl="0" indent="-342900">
              <a:lnSpc>
                <a:spcPct val="107000"/>
              </a:lnSpc>
              <a:spcAft>
                <a:spcPts val="120"/>
              </a:spcAft>
              <a:buSzPts val="1000"/>
              <a:buFont typeface="Symbol" panose="05050102010706020507" pitchFamily="18" charset="2"/>
              <a:buChar char=""/>
              <a:tabLst>
                <a:tab pos="457200" algn="l"/>
              </a:tabLst>
            </a:pPr>
            <a:r>
              <a:rPr lang="en-US" sz="4000" kern="0" dirty="0">
                <a:solidFill>
                  <a:srgbClr val="222222"/>
                </a:solidFill>
                <a:effectLst/>
                <a:latin typeface="+mn-lt"/>
                <a:ea typeface="Times New Roman" panose="02020603050405020304" pitchFamily="18" charset="0"/>
                <a:cs typeface="Times New Roman" panose="02020603050405020304" pitchFamily="18" charset="0"/>
              </a:rPr>
              <a:t>Congenital anomaly/birth defect</a:t>
            </a:r>
            <a:endParaRPr lang="en-US" sz="4000" kern="100" dirty="0">
              <a:effectLst/>
              <a:latin typeface="+mn-lt"/>
              <a:ea typeface="Aptos" panose="020B0004020202020204" pitchFamily="34" charset="0"/>
              <a:cs typeface="Times New Roman" panose="02020603050405020304" pitchFamily="18" charset="0"/>
            </a:endParaRPr>
          </a:p>
          <a:p>
            <a:pPr marL="342900" marR="0" lvl="0" indent="-342900">
              <a:lnSpc>
                <a:spcPct val="107000"/>
              </a:lnSpc>
              <a:spcAft>
                <a:spcPts val="120"/>
              </a:spcAft>
              <a:buSzPts val="1000"/>
              <a:buFont typeface="Symbol" panose="05050102010706020507" pitchFamily="18" charset="2"/>
              <a:buChar char=""/>
              <a:tabLst>
                <a:tab pos="457200" algn="l"/>
              </a:tabLst>
            </a:pPr>
            <a:r>
              <a:rPr lang="en-US" sz="4000" kern="0" dirty="0">
                <a:solidFill>
                  <a:srgbClr val="222222"/>
                </a:solidFill>
                <a:effectLst/>
                <a:latin typeface="+mn-lt"/>
                <a:ea typeface="Times New Roman" panose="02020603050405020304" pitchFamily="18" charset="0"/>
                <a:cs typeface="Times New Roman" panose="02020603050405020304" pitchFamily="18" charset="0"/>
              </a:rPr>
              <a:t>Required intervention to prevent permanent impairment or damage</a:t>
            </a:r>
            <a:endParaRPr lang="en-US" sz="4000" kern="100" dirty="0">
              <a:effectLst/>
              <a:latin typeface="+mn-lt"/>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en-US" sz="4000" kern="0" dirty="0">
                <a:solidFill>
                  <a:srgbClr val="222222"/>
                </a:solidFill>
                <a:effectLst/>
                <a:latin typeface="+mn-lt"/>
                <a:ea typeface="Times New Roman" panose="02020603050405020304" pitchFamily="18" charset="0"/>
                <a:cs typeface="Times New Roman" panose="02020603050405020304" pitchFamily="18" charset="0"/>
              </a:rPr>
              <a:t>Other serious/important medical event</a:t>
            </a:r>
            <a:endParaRPr lang="en-US" sz="4000" kern="100" dirty="0">
              <a:effectLst/>
              <a:latin typeface="+mn-lt"/>
              <a:ea typeface="Aptos" panose="020B0004020202020204" pitchFamily="34" charset="0"/>
              <a:cs typeface="Times New Roman" panose="02020603050405020304" pitchFamily="18" charset="0"/>
            </a:endParaRPr>
          </a:p>
          <a:p>
            <a:pPr>
              <a:spcAft>
                <a:spcPts val="800"/>
              </a:spcAft>
            </a:pPr>
            <a:endParaRPr lang="en-US" sz="1400" kern="0" dirty="0">
              <a:solidFill>
                <a:srgbClr val="222222"/>
              </a:solidFill>
              <a:effectLst/>
              <a:latin typeface="Open Sans" panose="020B0606030504020204" pitchFamily="34" charset="0"/>
              <a:ea typeface="Times New Roman" panose="02020603050405020304" pitchFamily="18" charset="0"/>
              <a:cs typeface="Times New Roman" panose="02020603050405020304" pitchFamily="18" charset="0"/>
            </a:endParaRPr>
          </a:p>
          <a:p>
            <a:pPr>
              <a:spcAft>
                <a:spcPts val="800"/>
              </a:spcAft>
            </a:pP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a:spcAft>
                <a:spcPts val="800"/>
              </a:spcAft>
            </a:pPr>
            <a:endParaRPr lang="en-US" sz="1400" b="1" kern="0" dirty="0">
              <a:solidFill>
                <a:srgbClr val="222222"/>
              </a:solidFill>
              <a:effectLst/>
              <a:latin typeface="Open Sans" panose="020B0606030504020204" pitchFamily="34" charset="0"/>
              <a:ea typeface="Times New Roman" panose="02020603050405020304" pitchFamily="18" charset="0"/>
              <a:cs typeface="Times New Roman" panose="02020603050405020304" pitchFamily="18" charset="0"/>
            </a:endParaRPr>
          </a:p>
          <a:p>
            <a:pPr>
              <a:spcAft>
                <a:spcPts val="800"/>
              </a:spcAft>
              <a:buNone/>
            </a:pPr>
            <a:endParaRPr lang="en-US" sz="2000" b="1" kern="0" dirty="0">
              <a:solidFill>
                <a:srgbClr val="222222"/>
              </a:solidFill>
              <a:effectLst/>
              <a:latin typeface="Open Sans" panose="020B0606030504020204" pitchFamily="34" charset="0"/>
              <a:ea typeface="Times New Roman" panose="02020603050405020304" pitchFamily="18" charset="0"/>
              <a:cs typeface="Times New Roman" panose="02020603050405020304" pitchFamily="18" charset="0"/>
            </a:endParaRPr>
          </a:p>
          <a:p>
            <a:pPr>
              <a:spcAft>
                <a:spcPts val="800"/>
              </a:spcAft>
              <a:buNone/>
            </a:pPr>
            <a:endParaRPr lang="en-US" sz="2000" b="1" kern="100" dirty="0">
              <a:effectLst/>
              <a:latin typeface="Aptos" panose="020B0004020202020204" pitchFamily="34" charset="0"/>
              <a:ea typeface="Aptos" panose="020B0004020202020204" pitchFamily="34" charset="0"/>
              <a:cs typeface="Times New Roman" panose="02020603050405020304" pitchFamily="18" charset="0"/>
            </a:endParaRPr>
          </a:p>
          <a:p>
            <a:pPr>
              <a:spcAft>
                <a:spcPts val="800"/>
              </a:spcAft>
              <a:buNone/>
            </a:pPr>
            <a:endParaRPr lang="en-US" dirty="0">
              <a:latin typeface="+mn-lt"/>
            </a:endParaRPr>
          </a:p>
        </p:txBody>
      </p:sp>
      <p:sp>
        <p:nvSpPr>
          <p:cNvPr id="2" name="Content Placeholder 1">
            <a:extLst>
              <a:ext uri="{FF2B5EF4-FFF2-40B4-BE49-F238E27FC236}">
                <a16:creationId xmlns:a16="http://schemas.microsoft.com/office/drawing/2014/main" id="{9EA8003A-3798-9850-5E76-D2547A3F9F8D}"/>
              </a:ext>
            </a:extLst>
          </p:cNvPr>
          <p:cNvSpPr>
            <a:spLocks noGrp="1"/>
          </p:cNvSpPr>
          <p:nvPr>
            <p:ph sz="half" idx="2"/>
          </p:nvPr>
        </p:nvSpPr>
        <p:spPr>
          <a:solidFill>
            <a:schemeClr val="accent4">
              <a:lumMod val="20000"/>
              <a:lumOff val="80000"/>
            </a:schemeClr>
          </a:solidFill>
          <a:ln>
            <a:solidFill>
              <a:schemeClr val="tx1"/>
            </a:solidFill>
          </a:ln>
        </p:spPr>
        <p:txBody>
          <a:bodyPr/>
          <a:lstStyle/>
          <a:p>
            <a:pPr marL="0" marR="0" lvl="0" indent="-228600" algn="l" defTabSz="914400" rtl="0" eaLnBrk="1" fontAlgn="auto" latinLnBrk="0" hangingPunct="1">
              <a:lnSpc>
                <a:spcPct val="100000"/>
              </a:lnSpc>
              <a:spcBef>
                <a:spcPts val="1000"/>
              </a:spcBef>
              <a:spcAft>
                <a:spcPts val="2400"/>
              </a:spcAft>
              <a:buClrTx/>
              <a:buSzTx/>
              <a:buFont typeface="Arial" panose="020B0604020202020204" pitchFamily="34" charset="0"/>
              <a:buNone/>
              <a:tabLst/>
              <a:defRPr/>
            </a:pPr>
            <a:r>
              <a:rPr kumimoji="0" lang="en-US" sz="1100" b="0" i="0" u="none" strike="noStrike" kern="0" cap="none" spc="0" normalizeH="0" baseline="0" noProof="0" dirty="0">
                <a:ln>
                  <a:noFill/>
                </a:ln>
                <a:solidFill>
                  <a:srgbClr val="222222"/>
                </a:solidFill>
                <a:effectLst/>
                <a:uLnTx/>
                <a:uFillTx/>
                <a:latin typeface="+mn-lt"/>
                <a:ea typeface="Times New Roman" panose="02020603050405020304" pitchFamily="18" charset="0"/>
                <a:cs typeface="Times New Roman" panose="02020603050405020304" pitchFamily="18" charset="0"/>
              </a:rPr>
              <a:t>The required documentation for each AE should include the following: </a:t>
            </a:r>
          </a:p>
          <a:p>
            <a:pPr marL="0" marR="0" lvl="0" indent="-228600" algn="l" defTabSz="914400" rtl="0" eaLnBrk="1" fontAlgn="auto" latinLnBrk="0" hangingPunct="1">
              <a:lnSpc>
                <a:spcPct val="100000"/>
              </a:lnSpc>
              <a:spcBef>
                <a:spcPts val="1000"/>
              </a:spcBef>
              <a:spcAft>
                <a:spcPts val="2400"/>
              </a:spcAft>
              <a:buClrTx/>
              <a:buSzTx/>
              <a:buFont typeface="Arial" panose="020B0604020202020204" pitchFamily="34" charset="0"/>
              <a:buNone/>
              <a:tabLst/>
              <a:defRPr/>
            </a:pPr>
            <a:r>
              <a:rPr kumimoji="0" lang="en-US" sz="1000" b="1" i="0" u="none" strike="noStrike" kern="0" cap="none" spc="0" normalizeH="0" baseline="0" noProof="0" dirty="0">
                <a:ln>
                  <a:noFill/>
                </a:ln>
                <a:solidFill>
                  <a:srgbClr val="222222"/>
                </a:solidFill>
                <a:effectLst/>
                <a:uLnTx/>
                <a:uFillTx/>
                <a:latin typeface="+mn-lt"/>
                <a:ea typeface="Times New Roman" panose="02020603050405020304" pitchFamily="18" charset="0"/>
                <a:cs typeface="Times New Roman" panose="02020603050405020304" pitchFamily="18" charset="0"/>
              </a:rPr>
              <a:t>Name of the AE</a:t>
            </a:r>
          </a:p>
          <a:p>
            <a:pPr>
              <a:lnSpc>
                <a:spcPct val="100000"/>
              </a:lnSpc>
              <a:spcAft>
                <a:spcPts val="2400"/>
              </a:spcAft>
              <a:defRPr/>
            </a:pPr>
            <a:r>
              <a:rPr kumimoji="0" lang="en-US" sz="1000" b="0" i="0" u="none" strike="noStrike" kern="0" cap="none" spc="0" normalizeH="0" baseline="0" noProof="0" dirty="0">
                <a:ln>
                  <a:noFill/>
                </a:ln>
                <a:solidFill>
                  <a:srgbClr val="222222"/>
                </a:solidFill>
                <a:effectLst/>
                <a:uLnTx/>
                <a:uFillTx/>
                <a:latin typeface="+mn-lt"/>
                <a:ea typeface="Times New Roman" panose="02020603050405020304" pitchFamily="18" charset="0"/>
                <a:cs typeface="Times New Roman" panose="02020603050405020304" pitchFamily="18" charset="0"/>
              </a:rPr>
              <a:t>Start date/time</a:t>
            </a:r>
          </a:p>
          <a:p>
            <a:pPr>
              <a:lnSpc>
                <a:spcPct val="100000"/>
              </a:lnSpc>
              <a:spcAft>
                <a:spcPts val="2400"/>
              </a:spcAft>
              <a:defRPr/>
            </a:pPr>
            <a:r>
              <a:rPr kumimoji="0" lang="en-US" sz="1000" b="0" i="0" u="none" strike="noStrike" kern="0" cap="none" spc="0" normalizeH="0" baseline="0" noProof="0" dirty="0">
                <a:ln>
                  <a:noFill/>
                </a:ln>
                <a:solidFill>
                  <a:srgbClr val="222222"/>
                </a:solidFill>
                <a:effectLst/>
                <a:uLnTx/>
                <a:uFillTx/>
                <a:latin typeface="+mn-lt"/>
                <a:ea typeface="Times New Roman" panose="02020603050405020304" pitchFamily="18" charset="0"/>
                <a:cs typeface="Times New Roman" panose="02020603050405020304" pitchFamily="18" charset="0"/>
              </a:rPr>
              <a:t>Stop date/time</a:t>
            </a:r>
            <a:endParaRPr kumimoji="0" lang="en-US" sz="1000" b="0" i="0" u="none" strike="noStrike" kern="100" cap="none" spc="0" normalizeH="0" baseline="0" noProof="0" dirty="0">
              <a:ln>
                <a:noFill/>
              </a:ln>
              <a:solidFill>
                <a:srgbClr val="000000"/>
              </a:solidFill>
              <a:effectLst/>
              <a:uLnTx/>
              <a:uFillTx/>
              <a:latin typeface="+mn-lt"/>
              <a:ea typeface="Aptos" panose="020B0004020202020204" pitchFamily="34" charset="0"/>
              <a:cs typeface="Times New Roman" panose="02020603050405020304" pitchFamily="18" charset="0"/>
            </a:endParaRPr>
          </a:p>
          <a:p>
            <a:pPr>
              <a:lnSpc>
                <a:spcPct val="100000"/>
              </a:lnSpc>
              <a:spcAft>
                <a:spcPts val="120"/>
              </a:spcAft>
              <a:buSzPts val="1000"/>
              <a:tabLst>
                <a:tab pos="457200" algn="l"/>
              </a:tabLst>
              <a:defRPr/>
            </a:pPr>
            <a:r>
              <a:rPr kumimoji="0" lang="en-US" sz="1000" b="0" i="0" u="none" strike="noStrike" kern="0" cap="none" spc="0" normalizeH="0" baseline="0" noProof="0" dirty="0">
                <a:ln>
                  <a:noFill/>
                </a:ln>
                <a:solidFill>
                  <a:srgbClr val="222222"/>
                </a:solidFill>
                <a:effectLst/>
                <a:uLnTx/>
                <a:uFillTx/>
                <a:latin typeface="+mn-lt"/>
                <a:ea typeface="Times New Roman" panose="02020603050405020304" pitchFamily="18" charset="0"/>
                <a:cs typeface="Times New Roman" panose="02020603050405020304" pitchFamily="18" charset="0"/>
              </a:rPr>
              <a:t>AE or SAE</a:t>
            </a:r>
            <a:endParaRPr kumimoji="0" lang="en-US" sz="1000" b="0" i="0" u="none" strike="noStrike" kern="100" cap="none" spc="0" normalizeH="0" baseline="0" noProof="0" dirty="0">
              <a:ln>
                <a:noFill/>
              </a:ln>
              <a:solidFill>
                <a:srgbClr val="000000"/>
              </a:solidFill>
              <a:effectLst/>
              <a:uLnTx/>
              <a:uFillTx/>
              <a:latin typeface="+mn-lt"/>
              <a:ea typeface="Aptos" panose="020B0004020202020204" pitchFamily="34" charset="0"/>
              <a:cs typeface="Times New Roman" panose="02020603050405020304" pitchFamily="18" charset="0"/>
            </a:endParaRPr>
          </a:p>
          <a:p>
            <a:pPr>
              <a:lnSpc>
                <a:spcPct val="100000"/>
              </a:lnSpc>
              <a:spcAft>
                <a:spcPts val="120"/>
              </a:spcAft>
              <a:buSzPts val="1000"/>
              <a:tabLst>
                <a:tab pos="457200" algn="l"/>
              </a:tabLst>
              <a:defRPr/>
            </a:pPr>
            <a:r>
              <a:rPr kumimoji="0" lang="en-US" sz="1000" b="0" i="0" u="none" strike="noStrike" kern="0" cap="none" spc="0" normalizeH="0" baseline="0" noProof="0" dirty="0">
                <a:ln>
                  <a:noFill/>
                </a:ln>
                <a:solidFill>
                  <a:srgbClr val="222222"/>
                </a:solidFill>
                <a:effectLst/>
                <a:uLnTx/>
                <a:uFillTx/>
                <a:latin typeface="+mn-lt"/>
                <a:ea typeface="Times New Roman" panose="02020603050405020304" pitchFamily="18" charset="0"/>
                <a:cs typeface="Times New Roman" panose="02020603050405020304" pitchFamily="18" charset="0"/>
              </a:rPr>
              <a:t>Expected or unexpected</a:t>
            </a:r>
            <a:endParaRPr kumimoji="0" lang="en-US" sz="1000" b="0" i="0" u="none" strike="noStrike" kern="100" cap="none" spc="0" normalizeH="0" baseline="0" noProof="0" dirty="0">
              <a:ln>
                <a:noFill/>
              </a:ln>
              <a:solidFill>
                <a:srgbClr val="000000"/>
              </a:solidFill>
              <a:effectLst/>
              <a:uLnTx/>
              <a:uFillTx/>
              <a:latin typeface="+mn-lt"/>
              <a:ea typeface="Aptos" panose="020B0004020202020204" pitchFamily="34" charset="0"/>
              <a:cs typeface="Times New Roman" panose="02020603050405020304" pitchFamily="18" charset="0"/>
            </a:endParaRPr>
          </a:p>
          <a:p>
            <a:pPr>
              <a:lnSpc>
                <a:spcPct val="100000"/>
              </a:lnSpc>
              <a:spcAft>
                <a:spcPts val="120"/>
              </a:spcAft>
              <a:buSzPts val="1000"/>
              <a:tabLst>
                <a:tab pos="457200" algn="l"/>
              </a:tabLst>
              <a:defRPr/>
            </a:pPr>
            <a:r>
              <a:rPr kumimoji="0" lang="en-US" sz="1000" b="0" i="0" u="none" strike="noStrike" kern="0" cap="none" spc="0" normalizeH="0" baseline="0" noProof="0" dirty="0">
                <a:ln>
                  <a:noFill/>
                </a:ln>
                <a:solidFill>
                  <a:srgbClr val="222222"/>
                </a:solidFill>
                <a:effectLst/>
                <a:uLnTx/>
                <a:uFillTx/>
                <a:latin typeface="+mn-lt"/>
                <a:ea typeface="Times New Roman" panose="02020603050405020304" pitchFamily="18" charset="0"/>
                <a:cs typeface="Times New Roman" panose="02020603050405020304" pitchFamily="18" charset="0"/>
              </a:rPr>
              <a:t>Relationship (Serious Adverse Reaction, Adverse Reaction)</a:t>
            </a:r>
            <a:endParaRPr kumimoji="0" lang="en-US" sz="1000" b="0" i="0" u="none" strike="noStrike" kern="100" cap="none" spc="0" normalizeH="0" baseline="0" noProof="0" dirty="0">
              <a:ln>
                <a:noFill/>
              </a:ln>
              <a:solidFill>
                <a:srgbClr val="000000"/>
              </a:solidFill>
              <a:effectLst/>
              <a:uLnTx/>
              <a:uFillTx/>
              <a:latin typeface="+mn-lt"/>
              <a:ea typeface="Aptos" panose="020B0004020202020204" pitchFamily="34" charset="0"/>
              <a:cs typeface="Times New Roman" panose="02020603050405020304" pitchFamily="18" charset="0"/>
            </a:endParaRPr>
          </a:p>
          <a:p>
            <a:pPr>
              <a:lnSpc>
                <a:spcPct val="100000"/>
              </a:lnSpc>
              <a:spcAft>
                <a:spcPts val="120"/>
              </a:spcAft>
              <a:buSzPts val="1000"/>
              <a:tabLst>
                <a:tab pos="457200" algn="l"/>
              </a:tabLst>
              <a:defRPr/>
            </a:pPr>
            <a:r>
              <a:rPr kumimoji="0" lang="en-US" sz="1000" b="0" i="0" u="none" strike="noStrike" kern="0" cap="none" spc="0" normalizeH="0" baseline="0" noProof="0" dirty="0">
                <a:ln>
                  <a:noFill/>
                </a:ln>
                <a:solidFill>
                  <a:srgbClr val="222222"/>
                </a:solidFill>
                <a:effectLst/>
                <a:uLnTx/>
                <a:uFillTx/>
                <a:latin typeface="+mn-lt"/>
                <a:ea typeface="Times New Roman" panose="02020603050405020304" pitchFamily="18" charset="0"/>
                <a:cs typeface="Times New Roman" panose="02020603050405020304" pitchFamily="18" charset="0"/>
              </a:rPr>
              <a:t>Grade (severity)</a:t>
            </a:r>
            <a:endParaRPr kumimoji="0" lang="en-US" sz="1000" b="0" i="0" u="none" strike="noStrike" kern="100" cap="none" spc="0" normalizeH="0" baseline="0" noProof="0" dirty="0">
              <a:ln>
                <a:noFill/>
              </a:ln>
              <a:solidFill>
                <a:srgbClr val="000000"/>
              </a:solidFill>
              <a:effectLst/>
              <a:uLnTx/>
              <a:uFillTx/>
              <a:latin typeface="+mn-lt"/>
              <a:ea typeface="Aptos" panose="020B0004020202020204" pitchFamily="34" charset="0"/>
              <a:cs typeface="Times New Roman" panose="02020603050405020304" pitchFamily="18" charset="0"/>
            </a:endParaRPr>
          </a:p>
          <a:p>
            <a:pPr lvl="1">
              <a:lnSpc>
                <a:spcPct val="100000"/>
              </a:lnSpc>
              <a:spcAft>
                <a:spcPts val="120"/>
              </a:spcAft>
              <a:buSzPts val="1000"/>
              <a:tabLst>
                <a:tab pos="914400" algn="l"/>
              </a:tabLst>
              <a:defRPr/>
            </a:pPr>
            <a:r>
              <a:rPr kumimoji="0" lang="en-US" sz="1000" b="0" i="0" u="none" strike="noStrike" kern="0" cap="none" spc="0" normalizeH="0" baseline="0" noProof="0" dirty="0">
                <a:ln>
                  <a:noFill/>
                </a:ln>
                <a:solidFill>
                  <a:srgbClr val="222222"/>
                </a:solidFill>
                <a:effectLst/>
                <a:uLnTx/>
                <a:uFillTx/>
                <a:latin typeface="+mn-lt"/>
                <a:ea typeface="Times New Roman" panose="02020603050405020304" pitchFamily="18" charset="0"/>
                <a:cs typeface="Times New Roman" panose="02020603050405020304" pitchFamily="18" charset="0"/>
              </a:rPr>
              <a:t>Values assigned 1 through 5</a:t>
            </a:r>
            <a:endParaRPr kumimoji="0" lang="en-US" sz="1000" b="0" i="0" u="none" strike="noStrike" kern="100" cap="none" spc="0" normalizeH="0" baseline="0" noProof="0" dirty="0">
              <a:ln>
                <a:noFill/>
              </a:ln>
              <a:solidFill>
                <a:srgbClr val="000000"/>
              </a:solidFill>
              <a:effectLst/>
              <a:uLnTx/>
              <a:uFillTx/>
              <a:latin typeface="+mn-lt"/>
              <a:ea typeface="Aptos" panose="020B0004020202020204" pitchFamily="34" charset="0"/>
              <a:cs typeface="Times New Roman" panose="02020603050405020304" pitchFamily="18" charset="0"/>
            </a:endParaRPr>
          </a:p>
          <a:p>
            <a:pPr lvl="1">
              <a:lnSpc>
                <a:spcPct val="100000"/>
              </a:lnSpc>
              <a:spcAft>
                <a:spcPts val="800"/>
              </a:spcAft>
              <a:buSzPts val="1000"/>
              <a:tabLst>
                <a:tab pos="914400" algn="l"/>
              </a:tabLst>
              <a:defRPr/>
            </a:pPr>
            <a:r>
              <a:rPr kumimoji="0" lang="en-US" sz="1000" b="0" i="0" u="none" strike="noStrike" kern="0" cap="none" spc="0" normalizeH="0" baseline="0" noProof="0" dirty="0">
                <a:ln>
                  <a:noFill/>
                </a:ln>
                <a:solidFill>
                  <a:srgbClr val="222222"/>
                </a:solidFill>
                <a:effectLst/>
                <a:uLnTx/>
                <a:uFillTx/>
                <a:latin typeface="+mn-lt"/>
                <a:ea typeface="Times New Roman" panose="02020603050405020304" pitchFamily="18" charset="0"/>
                <a:cs typeface="Times New Roman" panose="02020603050405020304" pitchFamily="18" charset="0"/>
              </a:rPr>
              <a:t>Mild, Moderate, Severe, Life Threatening, Death</a:t>
            </a:r>
            <a:endParaRPr kumimoji="0" lang="en-US" sz="1000" b="0" i="0" u="none" strike="noStrike" kern="100" cap="none" spc="0" normalizeH="0" baseline="0" noProof="0" dirty="0">
              <a:ln>
                <a:noFill/>
              </a:ln>
              <a:solidFill>
                <a:srgbClr val="000000"/>
              </a:solidFill>
              <a:effectLst/>
              <a:uLnTx/>
              <a:uFillTx/>
              <a:latin typeface="+mn-lt"/>
              <a:ea typeface="Aptos" panose="020B0004020202020204" pitchFamily="34" charset="0"/>
              <a:cs typeface="Times New Roman" panose="02020603050405020304" pitchFamily="18" charset="0"/>
            </a:endParaRPr>
          </a:p>
          <a:p>
            <a:pPr>
              <a:lnSpc>
                <a:spcPct val="100000"/>
              </a:lnSpc>
              <a:spcAft>
                <a:spcPts val="800"/>
              </a:spcAft>
              <a:defRPr/>
            </a:pPr>
            <a:endParaRPr kumimoji="0" lang="en-US" sz="400" b="0" i="0" u="none" strike="noStrike" kern="0" cap="none" spc="0" normalizeH="0" baseline="0" noProof="0" dirty="0">
              <a:ln>
                <a:noFill/>
              </a:ln>
              <a:solidFill>
                <a:srgbClr val="222222"/>
              </a:solidFill>
              <a:effectLst/>
              <a:uLnTx/>
              <a:uFillTx/>
              <a:latin typeface="Open Sans" panose="020B0606030504020204" pitchFamily="34" charset="0"/>
              <a:ea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90000"/>
              </a:lnSpc>
              <a:spcBef>
                <a:spcPts val="1000"/>
              </a:spcBef>
              <a:spcAft>
                <a:spcPts val="800"/>
              </a:spcAft>
              <a:buClrTx/>
              <a:buSzTx/>
              <a:buFont typeface="Arial" panose="020B0604020202020204" pitchFamily="34" charset="0"/>
              <a:buChar char="•"/>
              <a:tabLst/>
              <a:defRPr/>
            </a:pPr>
            <a:endParaRPr kumimoji="0" lang="en-US" sz="400" b="0" i="0" u="none" strike="noStrike" kern="100" cap="none" spc="0" normalizeH="0" baseline="0" noProof="0" dirty="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228600" marR="0" lvl="0" indent="-228600" algn="l" defTabSz="914400" rtl="0" eaLnBrk="1" fontAlgn="auto" latinLnBrk="0" hangingPunct="1">
              <a:lnSpc>
                <a:spcPct val="90000"/>
              </a:lnSpc>
              <a:spcBef>
                <a:spcPts val="1000"/>
              </a:spcBef>
              <a:spcAft>
                <a:spcPts val="800"/>
              </a:spcAft>
              <a:buClrTx/>
              <a:buSzTx/>
              <a:buFont typeface="Arial" panose="020B0604020202020204" pitchFamily="34" charset="0"/>
              <a:buChar char="•"/>
              <a:tabLst/>
              <a:defRPr/>
            </a:pPr>
            <a:endParaRPr kumimoji="0" lang="en-US" sz="400" b="1" i="0" u="none" strike="noStrike" kern="0" cap="none" spc="0" normalizeH="0" baseline="0" noProof="0" dirty="0">
              <a:ln>
                <a:noFill/>
              </a:ln>
              <a:solidFill>
                <a:srgbClr val="222222"/>
              </a:solidFill>
              <a:effectLst/>
              <a:uLnTx/>
              <a:uFillTx/>
              <a:latin typeface="Open Sans" panose="020B0606030504020204" pitchFamily="34" charset="0"/>
              <a:ea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90000"/>
              </a:lnSpc>
              <a:spcBef>
                <a:spcPts val="1000"/>
              </a:spcBef>
              <a:spcAft>
                <a:spcPts val="800"/>
              </a:spcAft>
              <a:buClrTx/>
              <a:buSzTx/>
              <a:buFont typeface="Arial" panose="020B0604020202020204" pitchFamily="34" charset="0"/>
              <a:buNone/>
              <a:tabLst/>
              <a:defRPr/>
            </a:pPr>
            <a:endParaRPr kumimoji="0" lang="en-US" sz="500" b="1" i="0" u="none" strike="noStrike" kern="0" cap="none" spc="0" normalizeH="0" baseline="0" noProof="0" dirty="0">
              <a:ln>
                <a:noFill/>
              </a:ln>
              <a:solidFill>
                <a:srgbClr val="222222"/>
              </a:solidFill>
              <a:effectLst/>
              <a:uLnTx/>
              <a:uFillTx/>
              <a:latin typeface="Open Sans" panose="020B0606030504020204" pitchFamily="34" charset="0"/>
              <a:ea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90000"/>
              </a:lnSpc>
              <a:spcBef>
                <a:spcPts val="1000"/>
              </a:spcBef>
              <a:spcAft>
                <a:spcPts val="800"/>
              </a:spcAft>
              <a:buClrTx/>
              <a:buSzTx/>
              <a:buFont typeface="Arial" panose="020B0604020202020204" pitchFamily="34" charset="0"/>
              <a:buNone/>
              <a:tabLst/>
              <a:defRPr/>
            </a:pPr>
            <a:endParaRPr kumimoji="0" lang="en-US" sz="500" b="1" i="0" u="none" strike="noStrike" kern="100" cap="none" spc="0" normalizeH="0" baseline="0" noProof="0" dirty="0">
              <a:ln>
                <a:noFill/>
              </a:ln>
              <a:solidFill>
                <a:srgbClr val="000000"/>
              </a:solidFill>
              <a:effectLst/>
              <a:uLnTx/>
              <a:uFillTx/>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A64E87FF-ADD3-5254-C86E-AF3EBD699C06}"/>
              </a:ext>
            </a:extLst>
          </p:cNvPr>
          <p:cNvSpPr>
            <a:spLocks noGrp="1"/>
          </p:cNvSpPr>
          <p:nvPr>
            <p:ph type="sldNum" sz="quarter" idx="12"/>
          </p:nvPr>
        </p:nvSpPr>
        <p:spPr/>
        <p:txBody>
          <a:bodyPr/>
          <a:lstStyle/>
          <a:p>
            <a:fld id="{6FB6F467-9AF4-4D3A-8048-7038A589BD67}" type="slidenum">
              <a:rPr lang="en-US" smtClean="0"/>
              <a:pPr/>
              <a:t>16</a:t>
            </a:fld>
            <a:endParaRPr lang="en-US" dirty="0"/>
          </a:p>
        </p:txBody>
      </p:sp>
    </p:spTree>
    <p:extLst>
      <p:ext uri="{BB962C8B-B14F-4D97-AF65-F5344CB8AC3E}">
        <p14:creationId xmlns:p14="http://schemas.microsoft.com/office/powerpoint/2010/main" val="1151810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315B0-73F4-FAE3-600B-69E07A6B6BFD}"/>
            </a:ext>
          </a:extLst>
        </p:cNvPr>
        <p:cNvGrpSpPr/>
        <p:nvPr/>
      </p:nvGrpSpPr>
      <p:grpSpPr>
        <a:xfrm>
          <a:off x="0" y="0"/>
          <a:ext cx="0" cy="0"/>
          <a:chOff x="0" y="0"/>
          <a:chExt cx="0" cy="0"/>
        </a:xfrm>
      </p:grpSpPr>
      <p:sp>
        <p:nvSpPr>
          <p:cNvPr id="5" name="Title 8">
            <a:extLst>
              <a:ext uri="{FF2B5EF4-FFF2-40B4-BE49-F238E27FC236}">
                <a16:creationId xmlns:a16="http://schemas.microsoft.com/office/drawing/2014/main" id="{8BA43BF0-F17A-5076-ED06-0C153FFDBA7B}"/>
              </a:ext>
            </a:extLst>
          </p:cNvPr>
          <p:cNvSpPr>
            <a:spLocks noGrp="1"/>
          </p:cNvSpPr>
          <p:nvPr>
            <p:ph type="title"/>
          </p:nvPr>
        </p:nvSpPr>
        <p:spPr>
          <a:xfrm>
            <a:off x="629840" y="457200"/>
            <a:ext cx="3106417" cy="1600200"/>
          </a:xfrm>
        </p:spPr>
        <p:txBody>
          <a:bodyPr anchor="b">
            <a:normAutofit fontScale="90000"/>
          </a:bodyPr>
          <a:lstStyle/>
          <a:p>
            <a:r>
              <a:rPr lang="en-US" sz="3000" b="1" dirty="0"/>
              <a:t>Principal Investigator Responsibilities for Sponsored Trials</a:t>
            </a:r>
          </a:p>
        </p:txBody>
      </p:sp>
      <p:sp>
        <p:nvSpPr>
          <p:cNvPr id="6" name="Content Placeholder 10">
            <a:extLst>
              <a:ext uri="{FF2B5EF4-FFF2-40B4-BE49-F238E27FC236}">
                <a16:creationId xmlns:a16="http://schemas.microsoft.com/office/drawing/2014/main" id="{D703A212-AB5B-F71B-8E8A-B7FC0081CD72}"/>
              </a:ext>
            </a:extLst>
          </p:cNvPr>
          <p:cNvSpPr>
            <a:spLocks noGrp="1"/>
          </p:cNvSpPr>
          <p:nvPr>
            <p:ph idx="1"/>
          </p:nvPr>
        </p:nvSpPr>
        <p:spPr>
          <a:xfrm>
            <a:off x="3887391" y="987426"/>
            <a:ext cx="4629150" cy="4873625"/>
          </a:xfrm>
        </p:spPr>
        <p:txBody>
          <a:bodyPr>
            <a:normAutofit/>
          </a:bodyPr>
          <a:lstStyle/>
          <a:p>
            <a:pPr>
              <a:spcAft>
                <a:spcPts val="800"/>
              </a:spcAft>
              <a:buNone/>
            </a:pPr>
            <a:r>
              <a:rPr lang="en-US" sz="1400" b="1" kern="0" dirty="0">
                <a:solidFill>
                  <a:srgbClr val="009543"/>
                </a:solidFill>
                <a:effectLst/>
              </a:rPr>
              <a:t>Study documentation and data management</a:t>
            </a:r>
            <a:endParaRPr lang="en-US" sz="1400" b="1" kern="100" dirty="0">
              <a:solidFill>
                <a:srgbClr val="009543"/>
              </a:solidFill>
              <a:effectLst/>
            </a:endParaRPr>
          </a:p>
          <a:p>
            <a:pPr marL="0" marR="0">
              <a:spcAft>
                <a:spcPts val="800"/>
              </a:spcAft>
              <a:buNone/>
            </a:pPr>
            <a:r>
              <a:rPr lang="en-US" sz="1000" kern="0" dirty="0">
                <a:effectLst/>
              </a:rPr>
              <a:t>CRFs collect relevant data in a specific format in accordance with the study plan and in compliance with the regulatory requirements. CRFs allow for efficient and complete data processing, analysis, and reporting. All data must be collected on the CRF if specified in the study plan. Sponsors may provide CRFs to ensure standardized data collection. If the site develops study-specific CRFs, the PI should ensure that all essential data are captured per the study plan. The PI must ensure that all data collected on the CRF are accurate and match any supporting source data.</a:t>
            </a:r>
            <a:endParaRPr lang="en-US" sz="1000" kern="100" dirty="0">
              <a:effectLst/>
            </a:endParaRPr>
          </a:p>
          <a:p>
            <a:pPr marL="0" marR="0">
              <a:spcBef>
                <a:spcPts val="2400"/>
              </a:spcBef>
              <a:spcAft>
                <a:spcPts val="960"/>
              </a:spcAft>
              <a:buNone/>
            </a:pPr>
            <a:r>
              <a:rPr lang="en-US" sz="1400" b="1" kern="0" spc="-75" dirty="0">
                <a:solidFill>
                  <a:srgbClr val="003798"/>
                </a:solidFill>
                <a:effectLst/>
              </a:rPr>
              <a:t>Source Data</a:t>
            </a:r>
            <a:endParaRPr lang="en-US" sz="1400" kern="100" dirty="0">
              <a:solidFill>
                <a:srgbClr val="003798"/>
              </a:solidFill>
              <a:effectLst/>
            </a:endParaRPr>
          </a:p>
          <a:p>
            <a:pPr marL="0" marR="0">
              <a:spcAft>
                <a:spcPts val="800"/>
              </a:spcAft>
              <a:buNone/>
            </a:pPr>
            <a:r>
              <a:rPr lang="en-US" sz="1000" kern="0" dirty="0">
                <a:effectLst/>
              </a:rPr>
              <a:t>Source data are clinical findings or observations in a study. Source data can be originals or certified copies. The purpose of source documents is to collect relevant data and support the data in a CRF. The PI should ensure that source data match the data entered on CRFs.</a:t>
            </a:r>
            <a:endParaRPr lang="en-US" sz="1000" kern="100" dirty="0">
              <a:effectLst/>
            </a:endParaRPr>
          </a:p>
          <a:p>
            <a:pPr marL="0" marR="0">
              <a:spcBef>
                <a:spcPts val="2400"/>
              </a:spcBef>
              <a:spcAft>
                <a:spcPts val="960"/>
              </a:spcAft>
              <a:buNone/>
            </a:pPr>
            <a:r>
              <a:rPr lang="en-US" sz="1400" b="1" kern="0" spc="-75" dirty="0">
                <a:solidFill>
                  <a:srgbClr val="009543"/>
                </a:solidFill>
                <a:effectLst/>
              </a:rPr>
              <a:t>Study Documentation Overview</a:t>
            </a:r>
            <a:endParaRPr lang="en-US" sz="1400" kern="100" dirty="0">
              <a:solidFill>
                <a:srgbClr val="009543"/>
              </a:solidFill>
              <a:effectLst/>
            </a:endParaRPr>
          </a:p>
          <a:p>
            <a:pPr marL="0" marR="0">
              <a:spcAft>
                <a:spcPts val="800"/>
              </a:spcAft>
            </a:pPr>
            <a:r>
              <a:rPr lang="en-US" sz="1000" kern="0" dirty="0">
                <a:effectLst/>
              </a:rPr>
              <a:t>The PI must maintain adequate records for the study (21 CFR 812.140[a]; 21 CFR 312.62[b]). The PI is responsible for ensuring that data are verifiable and follow an audit trail. CRF documentation should not contradict source data. The data should be attributable, legible, contemporaneous, original, accurate, and complete (ALCOA-C). The PI must ensure that study records are stored securely yet are accessible for monitoring and/or auditing purposes.</a:t>
            </a:r>
            <a:endParaRPr lang="en-US" sz="1000" kern="100" dirty="0">
              <a:effectLst/>
            </a:endParaRPr>
          </a:p>
          <a:p>
            <a:pPr>
              <a:spcAft>
                <a:spcPts val="800"/>
              </a:spcAft>
              <a:buNone/>
            </a:pPr>
            <a:endParaRPr lang="en-US" sz="1000" dirty="0"/>
          </a:p>
        </p:txBody>
      </p:sp>
      <p:sp>
        <p:nvSpPr>
          <p:cNvPr id="4" name="Slide Number Placeholder 3">
            <a:extLst>
              <a:ext uri="{FF2B5EF4-FFF2-40B4-BE49-F238E27FC236}">
                <a16:creationId xmlns:a16="http://schemas.microsoft.com/office/drawing/2014/main" id="{43C9B623-3DF4-90DA-CA99-CD1791285445}"/>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17</a:t>
            </a:fld>
            <a:endParaRPr lang="en-US"/>
          </a:p>
        </p:txBody>
      </p:sp>
      <p:pic>
        <p:nvPicPr>
          <p:cNvPr id="3" name="Graphic 2" descr="Graph paper with calculator, ruler, highlighter, and pencils">
            <a:extLst>
              <a:ext uri="{FF2B5EF4-FFF2-40B4-BE49-F238E27FC236}">
                <a16:creationId xmlns:a16="http://schemas.microsoft.com/office/drawing/2014/main" id="{E6617011-6F6A-0BD2-F320-FA08B0643FC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66623" y="1646358"/>
            <a:ext cx="4032849" cy="4032849"/>
          </a:xfrm>
          <a:prstGeom prst="rect">
            <a:avLst/>
          </a:prstGeom>
        </p:spPr>
      </p:pic>
    </p:spTree>
    <p:extLst>
      <p:ext uri="{BB962C8B-B14F-4D97-AF65-F5344CB8AC3E}">
        <p14:creationId xmlns:p14="http://schemas.microsoft.com/office/powerpoint/2010/main" val="11721230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BFC56-3D25-51C3-C23A-8BC45B5FAEDE}"/>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CC2782D-2A67-9090-E3A2-330A9210D0C8}"/>
              </a:ext>
            </a:extLst>
          </p:cNvPr>
          <p:cNvSpPr>
            <a:spLocks noGrp="1"/>
          </p:cNvSpPr>
          <p:nvPr>
            <p:ph type="sldNum" sz="quarter" idx="12"/>
          </p:nvPr>
        </p:nvSpPr>
        <p:spPr/>
        <p:txBody>
          <a:bodyPr/>
          <a:lstStyle/>
          <a:p>
            <a:fld id="{6FB6F467-9AF4-4D3A-8048-7038A589BD67}" type="slidenum">
              <a:rPr lang="en-US" smtClean="0"/>
              <a:pPr/>
              <a:t>18</a:t>
            </a:fld>
            <a:endParaRPr lang="en-US" dirty="0"/>
          </a:p>
        </p:txBody>
      </p:sp>
      <p:sp>
        <p:nvSpPr>
          <p:cNvPr id="5" name="Title 8">
            <a:extLst>
              <a:ext uri="{FF2B5EF4-FFF2-40B4-BE49-F238E27FC236}">
                <a16:creationId xmlns:a16="http://schemas.microsoft.com/office/drawing/2014/main" id="{F86BF4FB-BA14-D81F-13EB-9914F0AD05E0}"/>
              </a:ext>
            </a:extLst>
          </p:cNvPr>
          <p:cNvSpPr>
            <a:spLocks noGrp="1"/>
          </p:cNvSpPr>
          <p:nvPr>
            <p:ph type="title"/>
          </p:nvPr>
        </p:nvSpPr>
        <p:spPr>
          <a:xfrm>
            <a:off x="628650" y="463550"/>
            <a:ext cx="7886700" cy="803275"/>
          </a:xfrm>
        </p:spPr>
        <p:txBody>
          <a:bodyPr>
            <a:normAutofit fontScale="90000"/>
          </a:bodyPr>
          <a:lstStyle/>
          <a:p>
            <a:r>
              <a:rPr lang="en-US" dirty="0"/>
              <a:t>Principal Investigator Responsibilities for Sponsored Trials</a:t>
            </a:r>
          </a:p>
        </p:txBody>
      </p:sp>
      <p:sp>
        <p:nvSpPr>
          <p:cNvPr id="6" name="Content Placeholder 10">
            <a:extLst>
              <a:ext uri="{FF2B5EF4-FFF2-40B4-BE49-F238E27FC236}">
                <a16:creationId xmlns:a16="http://schemas.microsoft.com/office/drawing/2014/main" id="{CD455D18-5737-9FD4-C4DF-2C1602DEEFEF}"/>
              </a:ext>
            </a:extLst>
          </p:cNvPr>
          <p:cNvSpPr>
            <a:spLocks noGrp="1"/>
          </p:cNvSpPr>
          <p:nvPr>
            <p:ph idx="1"/>
          </p:nvPr>
        </p:nvSpPr>
        <p:spPr>
          <a:xfrm>
            <a:off x="628650" y="1235868"/>
            <a:ext cx="7886700" cy="4386263"/>
          </a:xfrm>
        </p:spPr>
        <p:txBody>
          <a:bodyPr>
            <a:normAutofit fontScale="92500" lnSpcReduction="20000"/>
          </a:bodyPr>
          <a:lstStyle/>
          <a:p>
            <a:pPr>
              <a:spcAft>
                <a:spcPts val="800"/>
              </a:spcAft>
              <a:buNone/>
            </a:pPr>
            <a:r>
              <a:rPr lang="en-US" sz="2000" b="1" kern="0" dirty="0">
                <a:solidFill>
                  <a:srgbClr val="003798"/>
                </a:solidFill>
                <a:effectLst/>
                <a:latin typeface="+mn-lt"/>
                <a:ea typeface="Times New Roman" panose="02020603050405020304" pitchFamily="18" charset="0"/>
                <a:cs typeface="Times New Roman" panose="02020603050405020304" pitchFamily="18" charset="0"/>
              </a:rPr>
              <a:t>Drug storage and sample processing</a:t>
            </a:r>
            <a:endParaRPr lang="en-US" sz="2000" b="1" kern="100" dirty="0">
              <a:solidFill>
                <a:srgbClr val="003798"/>
              </a:solidFill>
              <a:effectLst/>
              <a:latin typeface="+mn-lt"/>
              <a:ea typeface="Aptos" panose="020B0004020202020204" pitchFamily="34" charset="0"/>
              <a:cs typeface="Times New Roman" panose="02020603050405020304" pitchFamily="18" charset="0"/>
            </a:endParaRPr>
          </a:p>
          <a:p>
            <a:pPr>
              <a:spcAft>
                <a:spcPts val="800"/>
              </a:spcAft>
              <a:buNone/>
            </a:pPr>
            <a:r>
              <a:rPr lang="en-US" dirty="0">
                <a:latin typeface="+mn-lt"/>
              </a:rPr>
              <a:t>	</a:t>
            </a:r>
            <a:r>
              <a:rPr lang="en-US" sz="1400" dirty="0">
                <a:latin typeface="+mn-lt"/>
              </a:rPr>
              <a:t>The PI must ensure that the investigational product (IP) is stored securely and in the proper environment, for example, refrigeration at the correct temperature. </a:t>
            </a:r>
          </a:p>
          <a:p>
            <a:pPr>
              <a:spcAft>
                <a:spcPts val="800"/>
              </a:spcAft>
              <a:buNone/>
            </a:pPr>
            <a:r>
              <a:rPr lang="en-US" sz="1400" dirty="0">
                <a:latin typeface="+mn-lt"/>
              </a:rPr>
              <a:t>	In cases where blinded studies require additional blinding of staff, the PI ensures that appropriate staff are blinded to treatment assignment/ IP formulation. The PI must also have a written unblinding process in place, and ensures it aligns with the protocol. </a:t>
            </a:r>
          </a:p>
          <a:p>
            <a:pPr>
              <a:spcAft>
                <a:spcPts val="800"/>
              </a:spcAft>
              <a:buNone/>
            </a:pPr>
            <a:r>
              <a:rPr lang="en-US" sz="1400" dirty="0">
                <a:latin typeface="+mn-lt"/>
              </a:rPr>
              <a:t>	The PI is responsible for maintaining product accountability and must maintain current records of investigational product delivery to the site.</a:t>
            </a:r>
          </a:p>
          <a:p>
            <a:pPr>
              <a:spcAft>
                <a:spcPts val="800"/>
              </a:spcAft>
              <a:buNone/>
            </a:pPr>
            <a:r>
              <a:rPr lang="en-US" sz="1400" dirty="0">
                <a:latin typeface="+mn-lt"/>
              </a:rPr>
              <a:t>	The sponsor usually will provide a lab manual that contains processing and shipping details. The PI may delegate lab duties to an appropriate study team member but is ultimately responsible. Processing and shipping should be completed per the sponsor-provided instructions under the PI's supervision.</a:t>
            </a:r>
          </a:p>
          <a:p>
            <a:pPr>
              <a:spcAft>
                <a:spcPts val="800"/>
              </a:spcAft>
              <a:buNone/>
            </a:pPr>
            <a:r>
              <a:rPr lang="en-US" sz="1400" dirty="0">
                <a:latin typeface="+mn-lt"/>
              </a:rPr>
              <a:t>	The PI is responsible for ensuring that subject specimens are processed, stored, and shipped according to the instructions.</a:t>
            </a:r>
          </a:p>
          <a:p>
            <a:pPr>
              <a:spcAft>
                <a:spcPts val="800"/>
              </a:spcAft>
              <a:buNone/>
            </a:pPr>
            <a:r>
              <a:rPr lang="en-US" sz="1400" dirty="0">
                <a:latin typeface="+mn-lt"/>
              </a:rPr>
              <a:t>	The sponsor may also provide visit kits. The PI will need to know which visit kit to use. Records of collection and processing must be maintained. The PI will need to keep copies of the shipping records, air bills, and email delivery notices.</a:t>
            </a:r>
          </a:p>
          <a:p>
            <a:pPr>
              <a:spcAft>
                <a:spcPts val="800"/>
              </a:spcAft>
              <a:buNone/>
            </a:pPr>
            <a:endParaRPr lang="en-US" sz="1400" dirty="0">
              <a:latin typeface="+mn-lt"/>
            </a:endParaRPr>
          </a:p>
        </p:txBody>
      </p:sp>
    </p:spTree>
    <p:extLst>
      <p:ext uri="{BB962C8B-B14F-4D97-AF65-F5344CB8AC3E}">
        <p14:creationId xmlns:p14="http://schemas.microsoft.com/office/powerpoint/2010/main" val="12460467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59E49-03DE-B227-0C4A-51A98932532F}"/>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51041DC-4B7A-BB32-F344-6A05ABFF9174}"/>
              </a:ext>
            </a:extLst>
          </p:cNvPr>
          <p:cNvSpPr>
            <a:spLocks noGrp="1"/>
          </p:cNvSpPr>
          <p:nvPr>
            <p:ph type="sldNum" sz="quarter" idx="12"/>
          </p:nvPr>
        </p:nvSpPr>
        <p:spPr/>
        <p:txBody>
          <a:bodyPr/>
          <a:lstStyle/>
          <a:p>
            <a:fld id="{6FB6F467-9AF4-4D3A-8048-7038A589BD67}" type="slidenum">
              <a:rPr lang="en-US" smtClean="0"/>
              <a:pPr/>
              <a:t>19</a:t>
            </a:fld>
            <a:endParaRPr lang="en-US" dirty="0"/>
          </a:p>
        </p:txBody>
      </p:sp>
      <p:sp>
        <p:nvSpPr>
          <p:cNvPr id="5" name="Title 8">
            <a:extLst>
              <a:ext uri="{FF2B5EF4-FFF2-40B4-BE49-F238E27FC236}">
                <a16:creationId xmlns:a16="http://schemas.microsoft.com/office/drawing/2014/main" id="{8D871794-5078-61EA-1C4B-13AD6030A2DC}"/>
              </a:ext>
            </a:extLst>
          </p:cNvPr>
          <p:cNvSpPr>
            <a:spLocks noGrp="1"/>
          </p:cNvSpPr>
          <p:nvPr>
            <p:ph type="title"/>
          </p:nvPr>
        </p:nvSpPr>
        <p:spPr>
          <a:xfrm>
            <a:off x="628650" y="463550"/>
            <a:ext cx="7886700" cy="803275"/>
          </a:xfrm>
        </p:spPr>
        <p:txBody>
          <a:bodyPr>
            <a:normAutofit fontScale="90000"/>
          </a:bodyPr>
          <a:lstStyle/>
          <a:p>
            <a:r>
              <a:rPr lang="en-US" dirty="0"/>
              <a:t>Principal Investigator Responsibilities for Sponsored Trials</a:t>
            </a:r>
          </a:p>
        </p:txBody>
      </p:sp>
      <p:sp>
        <p:nvSpPr>
          <p:cNvPr id="6" name="Content Placeholder 10">
            <a:extLst>
              <a:ext uri="{FF2B5EF4-FFF2-40B4-BE49-F238E27FC236}">
                <a16:creationId xmlns:a16="http://schemas.microsoft.com/office/drawing/2014/main" id="{EB20F2D5-B8AC-FBD0-FC13-DE61CAED1A44}"/>
              </a:ext>
            </a:extLst>
          </p:cNvPr>
          <p:cNvSpPr>
            <a:spLocks noGrp="1"/>
          </p:cNvSpPr>
          <p:nvPr>
            <p:ph idx="1"/>
          </p:nvPr>
        </p:nvSpPr>
        <p:spPr>
          <a:xfrm>
            <a:off x="507880" y="1460155"/>
            <a:ext cx="7886700" cy="4386263"/>
          </a:xfrm>
        </p:spPr>
        <p:txBody>
          <a:bodyPr>
            <a:normAutofit/>
          </a:bodyPr>
          <a:lstStyle/>
          <a:p>
            <a:pPr>
              <a:spcAft>
                <a:spcPts val="800"/>
              </a:spcAft>
              <a:buNone/>
            </a:pPr>
            <a:r>
              <a:rPr lang="en-US" sz="2000" b="1" kern="0" dirty="0">
                <a:solidFill>
                  <a:srgbClr val="009543"/>
                </a:solidFill>
                <a:latin typeface="+mn-lt"/>
                <a:ea typeface="Open Sans" panose="020B0606030504020204" pitchFamily="34" charset="0"/>
                <a:cs typeface="Open Sans" panose="020B0606030504020204" pitchFamily="34" charset="0"/>
              </a:rPr>
              <a:t>    </a:t>
            </a:r>
            <a:r>
              <a:rPr lang="en-US" sz="2000" b="1" kern="0" dirty="0">
                <a:solidFill>
                  <a:srgbClr val="009543"/>
                </a:solidFill>
                <a:effectLst/>
                <a:latin typeface="+mn-lt"/>
                <a:ea typeface="Open Sans" panose="020B0606030504020204" pitchFamily="34" charset="0"/>
                <a:cs typeface="Open Sans" panose="020B0606030504020204" pitchFamily="34" charset="0"/>
              </a:rPr>
              <a:t>Monitoring visits and Federal Audits</a:t>
            </a:r>
          </a:p>
          <a:p>
            <a:pPr>
              <a:spcAft>
                <a:spcPts val="800"/>
              </a:spcAft>
              <a:buNone/>
            </a:pPr>
            <a:r>
              <a:rPr lang="en-US" sz="1800" kern="0" dirty="0">
                <a:solidFill>
                  <a:srgbClr val="222222"/>
                </a:solidFill>
                <a:effectLst/>
                <a:latin typeface="+mn-lt"/>
                <a:ea typeface="Open Sans" panose="020B0606030504020204" pitchFamily="34" charset="0"/>
                <a:cs typeface="Open Sans" panose="020B0606030504020204" pitchFamily="34" charset="0"/>
              </a:rPr>
              <a:t>	</a:t>
            </a:r>
            <a:r>
              <a:rPr lang="en-US" sz="1200" kern="0" dirty="0">
                <a:solidFill>
                  <a:srgbClr val="222222"/>
                </a:solidFill>
                <a:effectLst/>
                <a:latin typeface="+mn-lt"/>
                <a:ea typeface="Open Sans" panose="020B0606030504020204" pitchFamily="34" charset="0"/>
                <a:cs typeface="Open Sans" panose="020B0606030504020204" pitchFamily="34" charset="0"/>
              </a:rPr>
              <a:t>The PI should always be prepared for a potential inspection. Regular review of all charts, consents, regulatory documents, and source documents for accuracy and completeness will help keep study files inspection-ready.</a:t>
            </a:r>
          </a:p>
          <a:p>
            <a:pPr>
              <a:spcAft>
                <a:spcPts val="800"/>
              </a:spcAft>
              <a:buNone/>
            </a:pPr>
            <a:r>
              <a:rPr lang="en-US" sz="1800" kern="100" dirty="0">
                <a:effectLst/>
                <a:latin typeface="+mn-lt"/>
                <a:ea typeface="Open Sans" panose="020B0606030504020204" pitchFamily="34" charset="0"/>
                <a:cs typeface="Open Sans" panose="020B0606030504020204" pitchFamily="34" charset="0"/>
              </a:rPr>
              <a:t>	</a:t>
            </a:r>
            <a:r>
              <a:rPr lang="en-US" sz="1200" kern="100" dirty="0">
                <a:effectLst/>
                <a:latin typeface="+mn-lt"/>
                <a:ea typeface="Open Sans" panose="020B0606030504020204" pitchFamily="34" charset="0"/>
                <a:cs typeface="Open Sans" panose="020B0606030504020204" pitchFamily="34" charset="0"/>
              </a:rPr>
              <a:t>Monitoring visits focus on evaluating the study conduct and performing source document verification on subjects that are screened and enrolled at a site. </a:t>
            </a:r>
          </a:p>
          <a:p>
            <a:pPr>
              <a:spcAft>
                <a:spcPts val="800"/>
              </a:spcAft>
              <a:buNone/>
            </a:pPr>
            <a:r>
              <a:rPr lang="en-US" sz="1800" kern="100" dirty="0">
                <a:latin typeface="+mn-lt"/>
                <a:ea typeface="Open Sans" panose="020B0606030504020204" pitchFamily="34" charset="0"/>
                <a:cs typeface="Open Sans" panose="020B0606030504020204" pitchFamily="34" charset="0"/>
              </a:rPr>
              <a:t>	</a:t>
            </a:r>
            <a:r>
              <a:rPr lang="en-US" sz="1200" kern="0" dirty="0">
                <a:solidFill>
                  <a:srgbClr val="222222"/>
                </a:solidFill>
                <a:effectLst/>
                <a:latin typeface="+mn-lt"/>
                <a:ea typeface="Open Sans" panose="020B0606030504020204" pitchFamily="34" charset="0"/>
                <a:cs typeface="Open Sans" panose="020B0606030504020204" pitchFamily="34" charset="0"/>
              </a:rPr>
              <a:t>The goal of an FDA inspection is to review, inspect, and verify ethical conduct of human subjects' research, integrity of reported data, the following of the study plan, and adherence to applicable organizational, state, and federal regulations and guidance. </a:t>
            </a:r>
            <a:endParaRPr lang="en-US" sz="1200" kern="100" dirty="0">
              <a:effectLst/>
              <a:latin typeface="+mn-lt"/>
              <a:ea typeface="Open Sans" panose="020B0606030504020204" pitchFamily="34" charset="0"/>
              <a:cs typeface="Open Sans" panose="020B0606030504020204" pitchFamily="34" charset="0"/>
            </a:endParaRPr>
          </a:p>
          <a:p>
            <a:pPr>
              <a:spcAft>
                <a:spcPts val="800"/>
              </a:spcAft>
              <a:buNone/>
            </a:pPr>
            <a:endParaRPr lang="en-US" sz="1200" b="1" kern="0" dirty="0">
              <a:solidFill>
                <a:srgbClr val="222222"/>
              </a:solidFill>
              <a:effectLst/>
              <a:latin typeface="Open Sans" panose="020B0606030504020204" pitchFamily="34" charset="0"/>
              <a:ea typeface="Open Sans" panose="020B0606030504020204" pitchFamily="34" charset="0"/>
              <a:cs typeface="Open Sans" panose="020B0606030504020204" pitchFamily="34" charset="0"/>
            </a:endParaRPr>
          </a:p>
          <a:p>
            <a:pPr>
              <a:spcAft>
                <a:spcPts val="800"/>
              </a:spcAft>
              <a:buNone/>
            </a:pPr>
            <a:endParaRPr lang="en-US" sz="2000" b="1" kern="100" dirty="0">
              <a:effectLst/>
              <a:latin typeface="Aptos" panose="020B0004020202020204" pitchFamily="34" charset="0"/>
              <a:ea typeface="Aptos" panose="020B0004020202020204" pitchFamily="34" charset="0"/>
              <a:cs typeface="Times New Roman" panose="02020603050405020304" pitchFamily="18" charset="0"/>
            </a:endParaRPr>
          </a:p>
          <a:p>
            <a:pPr>
              <a:spcAft>
                <a:spcPts val="800"/>
              </a:spcAft>
              <a:buNone/>
            </a:pPr>
            <a:endParaRPr lang="en-US" sz="1100" b="1" kern="0" dirty="0">
              <a:solidFill>
                <a:srgbClr val="222222"/>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55363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68969"/>
            <a:ext cx="7886700" cy="5284448"/>
          </a:xfrm>
        </p:spPr>
        <p:txBody>
          <a:bodyPr>
            <a:normAutofit/>
          </a:bodyPr>
          <a:lstStyle/>
          <a:p>
            <a:pPr marL="0" marR="0" indent="0" algn="l">
              <a:lnSpc>
                <a:spcPct val="100000"/>
              </a:lnSpc>
              <a:spcBef>
                <a:spcPts val="0"/>
              </a:spcBef>
              <a:spcAft>
                <a:spcPts val="1200"/>
              </a:spcAft>
              <a:buNone/>
            </a:pPr>
            <a:r>
              <a:rPr lang="en-US" sz="1100" b="0" i="0" u="none" strike="noStrike" dirty="0">
                <a:solidFill>
                  <a:srgbClr val="000000"/>
                </a:solidFill>
                <a:effectLst/>
              </a:rPr>
              <a:t>This document is marked with a dated date and speaks only as of that dated date. Readers are cautioned not to assume that any information has been updated beyond the dated date except as to any portion of the document that expressly states that it constitutes an update concerning specific recent events occurring after the dated date of the document.  Any information contained in the portion of the document indicated to concern recent events speaks only as of its date.  TEXAS HEALTH RESOURCES (“THR”) expressly disclaims any duty to provide an update of any information contained in this document. The information contained in this document may include "forward looking statements" by using forward-looking words such as "may," "will," "should," "expects," "believes," "anticipates," "estimates," or others. You are cautioned that forward-looking statements are subject to a variety of uncertainties that could cause actual results to differ from the projected results. Those risks and uncertainties include general economic and business conditions, receipt of funding grants, and various other factors which are beyond our control.  Because we cannot predict all factors that may affect future decisions, actions, events, or financial circumstances, what actually happens may be different from what THR includes in forward-looking statements.  Information contained in the presentation is confidential and proprietary and its use is expressly limited to the S&amp;P Global Ratings’ update presentation.</a:t>
            </a:r>
          </a:p>
          <a:p>
            <a:pPr marL="0" marR="0" indent="0" algn="l">
              <a:lnSpc>
                <a:spcPct val="100000"/>
              </a:lnSpc>
              <a:spcBef>
                <a:spcPts val="0"/>
              </a:spcBef>
              <a:spcAft>
                <a:spcPts val="1200"/>
              </a:spcAft>
              <a:buNone/>
            </a:pPr>
            <a:r>
              <a:rPr lang="en-US" sz="1100" b="0" i="0" u="none" strike="noStrike" dirty="0">
                <a:solidFill>
                  <a:srgbClr val="000000"/>
                </a:solidFill>
                <a:effectLst/>
              </a:rPr>
              <a:t>INFORMATION CONTAINED IN THE PRESENTATION CAN NOT BE USED OR DISTRIBUTED TO ANY THIRD PARTY OR USED IN ANY REPORT WITHOUT THE WRITTEN CONSENT OF TEXAS HEALTH RESOURCES.</a:t>
            </a:r>
          </a:p>
        </p:txBody>
      </p:sp>
      <p:sp>
        <p:nvSpPr>
          <p:cNvPr id="4" name="Slide Number Placeholder 3"/>
          <p:cNvSpPr>
            <a:spLocks noGrp="1"/>
          </p:cNvSpPr>
          <p:nvPr>
            <p:ph type="sldNum" sz="quarter" idx="12"/>
          </p:nvPr>
        </p:nvSpPr>
        <p:spPr/>
        <p:txBody>
          <a:bodyPr/>
          <a:lstStyle/>
          <a:p>
            <a:fld id="{6FB6F467-9AF4-4D3A-8048-7038A589BD67}" type="slidenum">
              <a:rPr lang="en-US" smtClean="0"/>
              <a:pPr/>
              <a:t>2</a:t>
            </a:fld>
            <a:endParaRPr lang="en-US" dirty="0"/>
          </a:p>
        </p:txBody>
      </p:sp>
    </p:spTree>
    <p:extLst>
      <p:ext uri="{BB962C8B-B14F-4D97-AF65-F5344CB8AC3E}">
        <p14:creationId xmlns:p14="http://schemas.microsoft.com/office/powerpoint/2010/main" val="578450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22F2E-3F5E-451E-E24E-1CE71D76D4D2}"/>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65B9B2-DA15-E1A8-775C-82718E3C80B2}"/>
              </a:ext>
            </a:extLst>
          </p:cNvPr>
          <p:cNvSpPr>
            <a:spLocks noGrp="1"/>
          </p:cNvSpPr>
          <p:nvPr>
            <p:ph type="sldNum" sz="quarter" idx="12"/>
          </p:nvPr>
        </p:nvSpPr>
        <p:spPr/>
        <p:txBody>
          <a:bodyPr/>
          <a:lstStyle/>
          <a:p>
            <a:fld id="{6FB6F467-9AF4-4D3A-8048-7038A589BD67}" type="slidenum">
              <a:rPr lang="en-US" smtClean="0"/>
              <a:pPr/>
              <a:t>20</a:t>
            </a:fld>
            <a:endParaRPr lang="en-US" dirty="0"/>
          </a:p>
        </p:txBody>
      </p:sp>
      <p:sp>
        <p:nvSpPr>
          <p:cNvPr id="5" name="Title 8">
            <a:extLst>
              <a:ext uri="{FF2B5EF4-FFF2-40B4-BE49-F238E27FC236}">
                <a16:creationId xmlns:a16="http://schemas.microsoft.com/office/drawing/2014/main" id="{2A56EEE6-52D3-B767-225A-29A888D94922}"/>
              </a:ext>
            </a:extLst>
          </p:cNvPr>
          <p:cNvSpPr>
            <a:spLocks noGrp="1"/>
          </p:cNvSpPr>
          <p:nvPr>
            <p:ph type="title"/>
          </p:nvPr>
        </p:nvSpPr>
        <p:spPr>
          <a:xfrm>
            <a:off x="628650" y="463550"/>
            <a:ext cx="7886700" cy="803275"/>
          </a:xfrm>
        </p:spPr>
        <p:txBody>
          <a:bodyPr>
            <a:normAutofit fontScale="90000"/>
          </a:bodyPr>
          <a:lstStyle/>
          <a:p>
            <a:r>
              <a:rPr lang="en-US" dirty="0"/>
              <a:t>Principal Investigator Responsibilities for Sponsored Trials</a:t>
            </a:r>
          </a:p>
        </p:txBody>
      </p:sp>
      <p:sp>
        <p:nvSpPr>
          <p:cNvPr id="6" name="Content Placeholder 10">
            <a:extLst>
              <a:ext uri="{FF2B5EF4-FFF2-40B4-BE49-F238E27FC236}">
                <a16:creationId xmlns:a16="http://schemas.microsoft.com/office/drawing/2014/main" id="{82C622E5-0FDB-315F-EAA6-F497B88F1C14}"/>
              </a:ext>
            </a:extLst>
          </p:cNvPr>
          <p:cNvSpPr>
            <a:spLocks noGrp="1"/>
          </p:cNvSpPr>
          <p:nvPr>
            <p:ph idx="1"/>
          </p:nvPr>
        </p:nvSpPr>
        <p:spPr>
          <a:xfrm>
            <a:off x="619985" y="1235868"/>
            <a:ext cx="7886700" cy="4386263"/>
          </a:xfrm>
        </p:spPr>
        <p:txBody>
          <a:bodyPr>
            <a:normAutofit fontScale="92500"/>
          </a:bodyPr>
          <a:lstStyle/>
          <a:p>
            <a:pPr>
              <a:spcAft>
                <a:spcPts val="800"/>
              </a:spcAft>
              <a:buNone/>
            </a:pPr>
            <a:r>
              <a:rPr lang="en-US" sz="2000" b="1" dirty="0">
                <a:solidFill>
                  <a:srgbClr val="003798"/>
                </a:solidFill>
                <a:latin typeface="+mn-lt"/>
              </a:rPr>
              <a:t>Authorship and publication</a:t>
            </a:r>
          </a:p>
          <a:p>
            <a:pPr>
              <a:spcAft>
                <a:spcPts val="800"/>
              </a:spcAft>
              <a:buNone/>
            </a:pPr>
            <a:r>
              <a:rPr lang="en-US" sz="1600" dirty="0">
                <a:latin typeface="+mn-lt"/>
              </a:rPr>
              <a:t>	</a:t>
            </a:r>
            <a:r>
              <a:rPr lang="en-US" sz="1200" dirty="0">
                <a:latin typeface="+mn-lt"/>
              </a:rPr>
              <a:t>It is the position of Texas Health Resources (THR) that individuals who derive data from Texas Health Resources are expected to acknowledge Texas Health Resources on papers, abstracts, talks, and educational materials. </a:t>
            </a:r>
          </a:p>
          <a:p>
            <a:pPr>
              <a:spcAft>
                <a:spcPts val="800"/>
              </a:spcAft>
              <a:buNone/>
            </a:pPr>
            <a:r>
              <a:rPr lang="en-US" sz="1200" dirty="0">
                <a:latin typeface="+mn-lt"/>
              </a:rPr>
              <a:t>	Texas Health Resources must be recognized for any research that directly or indirectly uses Texas Health Resources patients or data. </a:t>
            </a:r>
          </a:p>
          <a:p>
            <a:pPr>
              <a:spcAft>
                <a:spcPts val="800"/>
              </a:spcAft>
              <a:buNone/>
            </a:pPr>
            <a:r>
              <a:rPr lang="en-US" sz="1200" dirty="0">
                <a:latin typeface="+mn-lt"/>
              </a:rPr>
              <a:t>	Acknowledging Texas Health Resources may be accomplished in a variety of ways: utilization of the Methods section of presentations or publications describing Texas Health Resources role appropriately whether as a study site or source of study data or another role, Footnote Acknowledgement, or in the biographic reference to the author/researcher. </a:t>
            </a:r>
          </a:p>
          <a:p>
            <a:pPr>
              <a:spcAft>
                <a:spcPts val="800"/>
              </a:spcAft>
              <a:buNone/>
            </a:pPr>
            <a:r>
              <a:rPr lang="en-US" sz="1200" dirty="0">
                <a:latin typeface="+mn-lt"/>
              </a:rPr>
              <a:t>	All acknowledgements should include Texas Health Resources and the specific applicable Texas Health hospital(s). </a:t>
            </a:r>
          </a:p>
          <a:p>
            <a:pPr>
              <a:spcAft>
                <a:spcPts val="800"/>
              </a:spcAft>
              <a:buNone/>
            </a:pPr>
            <a:r>
              <a:rPr lang="en-US" sz="1200" dirty="0">
                <a:latin typeface="+mn-lt"/>
              </a:rPr>
              <a:t>	Projects that are in collaboration with an investigator/institution outside of THR should be a joint publication between THR and the outside investigator/institution. </a:t>
            </a:r>
          </a:p>
          <a:p>
            <a:pPr>
              <a:spcAft>
                <a:spcPts val="800"/>
              </a:spcAft>
              <a:buNone/>
            </a:pPr>
            <a:r>
              <a:rPr lang="en-US" sz="1200" dirty="0">
                <a:latin typeface="+mn-lt"/>
              </a:rPr>
              <a:t>	THR may agree to first right of review and approval for publication with proper acknowledgement of THRs contribution. </a:t>
            </a:r>
          </a:p>
          <a:p>
            <a:pPr>
              <a:spcAft>
                <a:spcPts val="800"/>
              </a:spcAft>
              <a:buNone/>
            </a:pPr>
            <a:r>
              <a:rPr lang="en-US" sz="1200" dirty="0">
                <a:latin typeface="+mn-lt"/>
              </a:rPr>
              <a:t>	All publications are expected to abide by the policies of journals in which the publication will appears as to such matters as the public release or availability of data relating to the publication. </a:t>
            </a:r>
            <a:endParaRPr lang="en-US" sz="1200" b="1" dirty="0">
              <a:latin typeface="+mn-lt"/>
            </a:endParaRPr>
          </a:p>
          <a:p>
            <a:pPr>
              <a:spcAft>
                <a:spcPts val="800"/>
              </a:spcAft>
              <a:buNone/>
            </a:pPr>
            <a:endParaRPr lang="en-US" dirty="0">
              <a:latin typeface="+mn-lt"/>
            </a:endParaRPr>
          </a:p>
        </p:txBody>
      </p:sp>
    </p:spTree>
    <p:extLst>
      <p:ext uri="{BB962C8B-B14F-4D97-AF65-F5344CB8AC3E}">
        <p14:creationId xmlns:p14="http://schemas.microsoft.com/office/powerpoint/2010/main" val="33678447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C62AE-A63C-6B94-85C3-501C8DEA1F76}"/>
              </a:ext>
            </a:extLst>
          </p:cNvPr>
          <p:cNvSpPr>
            <a:spLocks noGrp="1"/>
          </p:cNvSpPr>
          <p:nvPr>
            <p:ph type="title"/>
          </p:nvPr>
        </p:nvSpPr>
        <p:spPr>
          <a:xfrm>
            <a:off x="628650" y="464321"/>
            <a:ext cx="7886700" cy="803274"/>
          </a:xfrm>
        </p:spPr>
        <p:txBody>
          <a:bodyPr anchor="ctr">
            <a:normAutofit/>
          </a:bodyPr>
          <a:lstStyle/>
          <a:p>
            <a:r>
              <a:rPr lang="en-US" b="1"/>
              <a:t>Resources</a:t>
            </a:r>
            <a:endParaRPr lang="en-US" dirty="0"/>
          </a:p>
        </p:txBody>
      </p:sp>
      <p:sp>
        <p:nvSpPr>
          <p:cNvPr id="4" name="Slide Number Placeholder 3">
            <a:extLst>
              <a:ext uri="{FF2B5EF4-FFF2-40B4-BE49-F238E27FC236}">
                <a16:creationId xmlns:a16="http://schemas.microsoft.com/office/drawing/2014/main" id="{18943B85-4FC7-0754-03B7-7F7FFDAF9333}"/>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21</a:t>
            </a:fld>
            <a:endParaRPr lang="en-US"/>
          </a:p>
        </p:txBody>
      </p:sp>
      <p:graphicFrame>
        <p:nvGraphicFramePr>
          <p:cNvPr id="8" name="Content Placeholder 2">
            <a:extLst>
              <a:ext uri="{FF2B5EF4-FFF2-40B4-BE49-F238E27FC236}">
                <a16:creationId xmlns:a16="http://schemas.microsoft.com/office/drawing/2014/main" id="{E95DBE77-ED09-F50B-0B8E-42C60D5BF658}"/>
              </a:ext>
            </a:extLst>
          </p:cNvPr>
          <p:cNvGraphicFramePr>
            <a:graphicFrameLocks noGrp="1"/>
          </p:cNvGraphicFramePr>
          <p:nvPr>
            <p:ph idx="1"/>
            <p:extLst>
              <p:ext uri="{D42A27DB-BD31-4B8C-83A1-F6EECF244321}">
                <p14:modId xmlns:p14="http://schemas.microsoft.com/office/powerpoint/2010/main" val="950099669"/>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9591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D57B6-BE99-01B1-B9C6-DD154555017E}"/>
              </a:ext>
            </a:extLst>
          </p:cNvPr>
          <p:cNvSpPr>
            <a:spLocks noGrp="1"/>
          </p:cNvSpPr>
          <p:nvPr>
            <p:ph type="title"/>
          </p:nvPr>
        </p:nvSpPr>
        <p:spPr>
          <a:xfrm>
            <a:off x="628650" y="365126"/>
            <a:ext cx="7886700" cy="726827"/>
          </a:xfrm>
        </p:spPr>
        <p:txBody>
          <a:bodyPr>
            <a:normAutofit fontScale="90000"/>
          </a:bodyPr>
          <a:lstStyle/>
          <a:p>
            <a:r>
              <a:rPr lang="en-US" sz="2400" dirty="0"/>
              <a:t>Investigators, Sponsors &amp; Sponsor-Investigators: Defined</a:t>
            </a:r>
            <a:br>
              <a:rPr lang="en-US" sz="2400" dirty="0"/>
            </a:br>
            <a:endParaRPr lang="en-US" sz="2400" dirty="0"/>
          </a:p>
        </p:txBody>
      </p:sp>
      <p:sp>
        <p:nvSpPr>
          <p:cNvPr id="3" name="Content Placeholder 2">
            <a:extLst>
              <a:ext uri="{FF2B5EF4-FFF2-40B4-BE49-F238E27FC236}">
                <a16:creationId xmlns:a16="http://schemas.microsoft.com/office/drawing/2014/main" id="{8DA0CF5B-3988-6D91-E01B-F163F5F9B79C}"/>
              </a:ext>
            </a:extLst>
          </p:cNvPr>
          <p:cNvSpPr>
            <a:spLocks noGrp="1"/>
          </p:cNvSpPr>
          <p:nvPr>
            <p:ph sz="half" idx="1"/>
          </p:nvPr>
        </p:nvSpPr>
        <p:spPr>
          <a:xfrm>
            <a:off x="435006" y="1091954"/>
            <a:ext cx="4079844" cy="3071674"/>
          </a:xfrm>
        </p:spPr>
        <p:txBody>
          <a:bodyPr>
            <a:normAutofit fontScale="40000" lnSpcReduction="20000"/>
          </a:bodyPr>
          <a:lstStyle/>
          <a:p>
            <a:r>
              <a:rPr lang="en-US" b="1" dirty="0"/>
              <a:t>Investigator</a:t>
            </a:r>
            <a:r>
              <a:rPr lang="en-US" dirty="0"/>
              <a:t> means an individual who actually conducts a clinical investigation (i.e., under whose immediate direction the drug is administered or dispensed to a subject). In the event an investigation is conducted by a team of individuals, the investigator is the responsible leader of the team. “Sub-investigator” includes any other individual member of that team (21 CFR 321.3).</a:t>
            </a:r>
          </a:p>
          <a:p>
            <a:r>
              <a:rPr lang="en-US" b="1" dirty="0"/>
              <a:t>Sponsor</a:t>
            </a:r>
            <a:r>
              <a:rPr lang="en-US" dirty="0"/>
              <a:t> means a person who takes responsibility for and initiates a clinical investigation (21 CFR 312.3). The sponsor may be an individual or pharmaceutical company, governmental agency, academic institution, private organization, or other organization. The sponsor does not actually conduct the investigation unless the sponsor is a sponsor-investigator.</a:t>
            </a:r>
          </a:p>
          <a:p>
            <a:r>
              <a:rPr lang="en-US" b="1" dirty="0"/>
              <a:t>Sponsor-Investigator</a:t>
            </a:r>
            <a:r>
              <a:rPr lang="en-US" dirty="0"/>
              <a:t> means an individual who both initiates and conducts an investigation, and under whose immediate direction the investigational drug is administered or dispensed (21 CFR 312.3). </a:t>
            </a:r>
          </a:p>
          <a:p>
            <a:r>
              <a:rPr lang="en-US" dirty="0"/>
              <a:t>The term does not include any person other than an individual. </a:t>
            </a:r>
          </a:p>
          <a:p>
            <a:endParaRPr lang="en-US" dirty="0"/>
          </a:p>
        </p:txBody>
      </p:sp>
      <p:sp>
        <p:nvSpPr>
          <p:cNvPr id="4" name="Content Placeholder 3">
            <a:extLst>
              <a:ext uri="{FF2B5EF4-FFF2-40B4-BE49-F238E27FC236}">
                <a16:creationId xmlns:a16="http://schemas.microsoft.com/office/drawing/2014/main" id="{A549A34A-D5B3-F006-8B3E-D4A70C8C1FCD}"/>
              </a:ext>
            </a:extLst>
          </p:cNvPr>
          <p:cNvSpPr>
            <a:spLocks noGrp="1"/>
          </p:cNvSpPr>
          <p:nvPr>
            <p:ph sz="half" idx="2"/>
          </p:nvPr>
        </p:nvSpPr>
        <p:spPr>
          <a:xfrm>
            <a:off x="4629150" y="1091953"/>
            <a:ext cx="3982190" cy="4314548"/>
          </a:xfrm>
        </p:spPr>
        <p:txBody>
          <a:bodyPr>
            <a:normAutofit fontScale="40000" lnSpcReduction="20000"/>
          </a:bodyPr>
          <a:lstStyle/>
          <a:p>
            <a:r>
              <a:rPr lang="en-US" dirty="0"/>
              <a:t>If an academic investigator submits an IND or IDE or obtains an abbreviated IDE from the IRB and is the principal investigator, the investigator is the Sponsor-Investigator and he/she is responsible for regulatory compliance.</a:t>
            </a:r>
          </a:p>
          <a:p>
            <a:r>
              <a:rPr lang="en-US" dirty="0"/>
              <a:t> Academic investigators sometimes equate the term “Sponsor” with the source of the study funding.</a:t>
            </a:r>
          </a:p>
          <a:p>
            <a:r>
              <a:rPr lang="en-US" dirty="0"/>
              <a:t>In fact, there are two types of sponsors: </a:t>
            </a:r>
            <a:r>
              <a:rPr lang="en-US" b="1" dirty="0"/>
              <a:t>regulatory sponsor</a:t>
            </a:r>
            <a:r>
              <a:rPr lang="en-US" dirty="0"/>
              <a:t> and </a:t>
            </a:r>
            <a:r>
              <a:rPr lang="en-US" b="1" dirty="0"/>
              <a:t>financial sponsor</a:t>
            </a:r>
            <a:r>
              <a:rPr lang="en-US" dirty="0"/>
              <a:t>. </a:t>
            </a:r>
          </a:p>
          <a:p>
            <a:r>
              <a:rPr lang="en-US" dirty="0"/>
              <a:t>The </a:t>
            </a:r>
            <a:r>
              <a:rPr lang="en-US" b="1" dirty="0"/>
              <a:t>regulatory sponsor </a:t>
            </a:r>
            <a:r>
              <a:rPr lang="en-US" dirty="0"/>
              <a:t>is the person/entity who initiates and takes responsibility for a clinical investigation. </a:t>
            </a:r>
          </a:p>
          <a:p>
            <a:r>
              <a:rPr lang="en-US" dirty="0"/>
              <a:t>The </a:t>
            </a:r>
            <a:r>
              <a:rPr lang="en-US" b="1" dirty="0"/>
              <a:t>regulatory sponsor </a:t>
            </a:r>
            <a:r>
              <a:rPr lang="en-US" dirty="0"/>
              <a:t>submits the IND or IDE when applicable and is responsible for communications with the FDA. The regulatory sponsor may be a pharmaceutical company, a private or academic organization, or an individual. </a:t>
            </a:r>
          </a:p>
          <a:p>
            <a:r>
              <a:rPr lang="en-US" dirty="0"/>
              <a:t>A </a:t>
            </a:r>
            <a:r>
              <a:rPr lang="en-US" b="1" dirty="0"/>
              <a:t>financial sponsor </a:t>
            </a:r>
            <a:r>
              <a:rPr lang="en-US" dirty="0"/>
              <a:t>may be a company, a department, a non-profit or a government agency. </a:t>
            </a:r>
          </a:p>
          <a:p>
            <a:r>
              <a:rPr lang="en-US" dirty="0"/>
              <a:t>If a pharmaceutical (or device) company is supplying a drug (or device) for an academic study, but will not be submitting the IND or IDE, the company is not the regulatory sponsor. </a:t>
            </a:r>
          </a:p>
          <a:p>
            <a:r>
              <a:rPr lang="en-US" dirty="0"/>
              <a:t>For commercial INDs, the financial and regulatory sponsors are usually the same (i.e. the pharmaceutical or device company).</a:t>
            </a:r>
          </a:p>
        </p:txBody>
      </p:sp>
      <p:sp>
        <p:nvSpPr>
          <p:cNvPr id="5" name="Slide Number Placeholder 4">
            <a:extLst>
              <a:ext uri="{FF2B5EF4-FFF2-40B4-BE49-F238E27FC236}">
                <a16:creationId xmlns:a16="http://schemas.microsoft.com/office/drawing/2014/main" id="{A7C56787-B5C0-F5ED-C47B-7E144E66B196}"/>
              </a:ext>
            </a:extLst>
          </p:cNvPr>
          <p:cNvSpPr>
            <a:spLocks noGrp="1"/>
          </p:cNvSpPr>
          <p:nvPr>
            <p:ph type="sldNum" sz="quarter" idx="12"/>
          </p:nvPr>
        </p:nvSpPr>
        <p:spPr/>
        <p:txBody>
          <a:bodyPr/>
          <a:lstStyle/>
          <a:p>
            <a:fld id="{6FB6F467-9AF4-4D3A-8048-7038A589BD67}" type="slidenum">
              <a:rPr lang="en-US" smtClean="0"/>
              <a:pPr/>
              <a:t>3</a:t>
            </a:fld>
            <a:endParaRPr lang="en-US" dirty="0"/>
          </a:p>
        </p:txBody>
      </p:sp>
    </p:spTree>
    <p:extLst>
      <p:ext uri="{BB962C8B-B14F-4D97-AF65-F5344CB8AC3E}">
        <p14:creationId xmlns:p14="http://schemas.microsoft.com/office/powerpoint/2010/main" val="764476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123F0-6FB4-3E9C-0FAB-60DBD634017B}"/>
              </a:ext>
            </a:extLst>
          </p:cNvPr>
          <p:cNvSpPr>
            <a:spLocks noGrp="1"/>
          </p:cNvSpPr>
          <p:nvPr>
            <p:ph type="title"/>
          </p:nvPr>
        </p:nvSpPr>
        <p:spPr>
          <a:xfrm>
            <a:off x="628650" y="365126"/>
            <a:ext cx="7886700" cy="1002035"/>
          </a:xfrm>
        </p:spPr>
        <p:txBody>
          <a:bodyPr anchor="ctr">
            <a:noAutofit/>
          </a:bodyPr>
          <a:lstStyle/>
          <a:p>
            <a:pPr algn="ctr"/>
            <a:r>
              <a:rPr lang="en-US" sz="2400" b="1" dirty="0"/>
              <a:t>Principal Investigator responsibilities in</a:t>
            </a:r>
            <a:br>
              <a:rPr lang="en-US" sz="2400" b="1" dirty="0"/>
            </a:br>
            <a:r>
              <a:rPr lang="en-US" sz="2400" b="1" dirty="0"/>
              <a:t> sponsored trials vs Investigator initiated trials</a:t>
            </a:r>
            <a:br>
              <a:rPr lang="en-US" sz="2400" b="1" dirty="0"/>
            </a:br>
            <a:r>
              <a:rPr lang="en-US" sz="2400" b="1" dirty="0"/>
              <a:t>How they are vastly different:</a:t>
            </a:r>
            <a:br>
              <a:rPr lang="en-US" sz="2400" b="1" dirty="0"/>
            </a:br>
            <a:endParaRPr lang="en-US" sz="2400" b="1" dirty="0"/>
          </a:p>
        </p:txBody>
      </p:sp>
      <p:sp>
        <p:nvSpPr>
          <p:cNvPr id="3" name="Content Placeholder 2">
            <a:extLst>
              <a:ext uri="{FF2B5EF4-FFF2-40B4-BE49-F238E27FC236}">
                <a16:creationId xmlns:a16="http://schemas.microsoft.com/office/drawing/2014/main" id="{4A480F60-0562-D0D2-C270-9E17ED89D7D2}"/>
              </a:ext>
            </a:extLst>
          </p:cNvPr>
          <p:cNvSpPr>
            <a:spLocks noGrp="1"/>
          </p:cNvSpPr>
          <p:nvPr>
            <p:ph sz="half" idx="1"/>
          </p:nvPr>
        </p:nvSpPr>
        <p:spPr>
          <a:xfrm>
            <a:off x="628650" y="1825625"/>
            <a:ext cx="3886200" cy="4351338"/>
          </a:xfrm>
        </p:spPr>
        <p:txBody>
          <a:bodyPr>
            <a:normAutofit/>
          </a:bodyPr>
          <a:lstStyle/>
          <a:p>
            <a:pPr marL="0" indent="0">
              <a:buNone/>
            </a:pPr>
            <a:r>
              <a:rPr lang="en-US" sz="1500" dirty="0"/>
              <a:t>In </a:t>
            </a:r>
            <a:r>
              <a:rPr lang="en-US" sz="1500" b="1" dirty="0">
                <a:solidFill>
                  <a:srgbClr val="0077C8"/>
                </a:solidFill>
              </a:rPr>
              <a:t>sponsored trials</a:t>
            </a:r>
            <a:r>
              <a:rPr lang="en-US" sz="1500" dirty="0"/>
              <a:t>, the Principal Investigator (PI) is responsible for:</a:t>
            </a:r>
          </a:p>
          <a:p>
            <a:pPr marL="0" indent="0">
              <a:buNone/>
            </a:pPr>
            <a:r>
              <a:rPr lang="en-US" sz="1500" dirty="0"/>
              <a:t>The overall conduct of the trial</a:t>
            </a:r>
          </a:p>
          <a:p>
            <a:pPr marL="0" indent="0">
              <a:buNone/>
            </a:pPr>
            <a:r>
              <a:rPr lang="en-US" sz="1500" dirty="0"/>
              <a:t>They must ensure that all regulatory requirements are met.</a:t>
            </a:r>
          </a:p>
          <a:p>
            <a:pPr marL="0" indent="0">
              <a:buNone/>
            </a:pPr>
            <a:r>
              <a:rPr lang="en-US" sz="1500" dirty="0"/>
              <a:t>They are also responsible for the day-to-day management of the trial. </a:t>
            </a:r>
          </a:p>
          <a:p>
            <a:pPr marL="0" indent="0">
              <a:buNone/>
            </a:pPr>
            <a:r>
              <a:rPr lang="en-US" sz="1500" dirty="0"/>
              <a:t>They must collaborate closely with the sponsor to ensure the trial's success. </a:t>
            </a:r>
          </a:p>
        </p:txBody>
      </p:sp>
      <p:sp>
        <p:nvSpPr>
          <p:cNvPr id="9" name="Content Placeholder 3">
            <a:extLst>
              <a:ext uri="{FF2B5EF4-FFF2-40B4-BE49-F238E27FC236}">
                <a16:creationId xmlns:a16="http://schemas.microsoft.com/office/drawing/2014/main" id="{236BA17E-A060-13DC-0A88-7061FCD3E5B3}"/>
              </a:ext>
            </a:extLst>
          </p:cNvPr>
          <p:cNvSpPr>
            <a:spLocks noGrp="1"/>
          </p:cNvSpPr>
          <p:nvPr>
            <p:ph sz="half" idx="2"/>
          </p:nvPr>
        </p:nvSpPr>
        <p:spPr>
          <a:xfrm>
            <a:off x="4629150" y="1825625"/>
            <a:ext cx="3886200" cy="2657598"/>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In contrast, in </a:t>
            </a:r>
            <a:r>
              <a:rPr kumimoji="0" lang="en-US" sz="1500" b="1" i="0" u="none" strike="noStrike" kern="1200" cap="none" spc="0" normalizeH="0" baseline="0" noProof="0" dirty="0">
                <a:ln>
                  <a:noFill/>
                </a:ln>
                <a:solidFill>
                  <a:srgbClr val="009543"/>
                </a:solidFill>
                <a:effectLst/>
                <a:uLnTx/>
                <a:uFillTx/>
                <a:latin typeface="Arial" panose="020B0604020202020204" pitchFamily="34" charset="0"/>
                <a:ea typeface="+mn-ea"/>
                <a:cs typeface="Arial" panose="020B0604020202020204" pitchFamily="34" charset="0"/>
              </a:rPr>
              <a:t>Investigator-initiated</a:t>
            </a: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trials, the Principal Investigator is responsible for:</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500" dirty="0">
                <a:solidFill>
                  <a:srgbClr val="000000"/>
                </a:solidFill>
              </a:rPr>
              <a:t>T</a:t>
            </a: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he conception, development, and conduct of the research, with the investigator taking on the role of the Principal Investigator.</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This means that the investigator is responsible for all aspects of the trial, including the design, conduct, and reporting of the research. </a:t>
            </a:r>
          </a:p>
          <a:p>
            <a:pPr marL="0" indent="0">
              <a:buNone/>
            </a:pPr>
            <a:endParaRPr lang="en-US" dirty="0"/>
          </a:p>
        </p:txBody>
      </p:sp>
      <p:sp>
        <p:nvSpPr>
          <p:cNvPr id="4" name="Slide Number Placeholder 3">
            <a:extLst>
              <a:ext uri="{FF2B5EF4-FFF2-40B4-BE49-F238E27FC236}">
                <a16:creationId xmlns:a16="http://schemas.microsoft.com/office/drawing/2014/main" id="{D8FE72B5-B1CC-8A5D-A289-F0DF60969045}"/>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4</a:t>
            </a:fld>
            <a:endParaRPr lang="en-US"/>
          </a:p>
        </p:txBody>
      </p:sp>
    </p:spTree>
    <p:extLst>
      <p:ext uri="{BB962C8B-B14F-4D97-AF65-F5344CB8AC3E}">
        <p14:creationId xmlns:p14="http://schemas.microsoft.com/office/powerpoint/2010/main" val="3967812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BF578-F376-0C63-FE99-3F0921F899F9}"/>
              </a:ext>
            </a:extLst>
          </p:cNvPr>
          <p:cNvSpPr>
            <a:spLocks noGrp="1"/>
          </p:cNvSpPr>
          <p:nvPr>
            <p:ph type="title"/>
          </p:nvPr>
        </p:nvSpPr>
        <p:spPr/>
        <p:txBody>
          <a:bodyPr>
            <a:normAutofit fontScale="90000"/>
          </a:bodyPr>
          <a:lstStyle/>
          <a:p>
            <a:r>
              <a:rPr lang="en-US" dirty="0"/>
              <a:t>Additional Staff that performs research at THR</a:t>
            </a:r>
          </a:p>
        </p:txBody>
      </p:sp>
      <p:sp>
        <p:nvSpPr>
          <p:cNvPr id="3" name="Content Placeholder 2">
            <a:extLst>
              <a:ext uri="{FF2B5EF4-FFF2-40B4-BE49-F238E27FC236}">
                <a16:creationId xmlns:a16="http://schemas.microsoft.com/office/drawing/2014/main" id="{0E0EF9CD-4DD0-6FB9-8D89-8942DCF907A2}"/>
              </a:ext>
            </a:extLst>
          </p:cNvPr>
          <p:cNvSpPr>
            <a:spLocks noGrp="1"/>
          </p:cNvSpPr>
          <p:nvPr>
            <p:ph idx="1"/>
          </p:nvPr>
        </p:nvSpPr>
        <p:spPr/>
        <p:txBody>
          <a:bodyPr/>
          <a:lstStyle/>
          <a:p>
            <a:r>
              <a:rPr lang="en-US" dirty="0"/>
              <a:t>At THR, not only do we have research initiated by physicians, but also Nurse Scientists</a:t>
            </a:r>
          </a:p>
          <a:p>
            <a:endParaRPr lang="en-US" dirty="0"/>
          </a:p>
          <a:p>
            <a:r>
              <a:rPr lang="en-US" dirty="0"/>
              <a:t>We will first briefly focus on the role of the Nurse Scientist before focusing on the responsibilities of PIs in sponsored trials.</a:t>
            </a:r>
          </a:p>
        </p:txBody>
      </p:sp>
      <p:sp>
        <p:nvSpPr>
          <p:cNvPr id="4" name="Slide Number Placeholder 3">
            <a:extLst>
              <a:ext uri="{FF2B5EF4-FFF2-40B4-BE49-F238E27FC236}">
                <a16:creationId xmlns:a16="http://schemas.microsoft.com/office/drawing/2014/main" id="{478D5A99-4968-23E4-1012-A5CD13F81AB9}"/>
              </a:ext>
            </a:extLst>
          </p:cNvPr>
          <p:cNvSpPr>
            <a:spLocks noGrp="1"/>
          </p:cNvSpPr>
          <p:nvPr>
            <p:ph type="sldNum" sz="quarter" idx="12"/>
          </p:nvPr>
        </p:nvSpPr>
        <p:spPr/>
        <p:txBody>
          <a:bodyPr/>
          <a:lstStyle/>
          <a:p>
            <a:fld id="{6FB6F467-9AF4-4D3A-8048-7038A589BD67}" type="slidenum">
              <a:rPr lang="en-US" smtClean="0"/>
              <a:pPr/>
              <a:t>5</a:t>
            </a:fld>
            <a:endParaRPr lang="en-US" dirty="0"/>
          </a:p>
        </p:txBody>
      </p:sp>
    </p:spTree>
    <p:extLst>
      <p:ext uri="{BB962C8B-B14F-4D97-AF65-F5344CB8AC3E}">
        <p14:creationId xmlns:p14="http://schemas.microsoft.com/office/powerpoint/2010/main" val="775859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A16E9-00DA-E290-3880-663BFB058419}"/>
              </a:ext>
            </a:extLst>
          </p:cNvPr>
          <p:cNvSpPr>
            <a:spLocks noGrp="1"/>
          </p:cNvSpPr>
          <p:nvPr>
            <p:ph type="title"/>
          </p:nvPr>
        </p:nvSpPr>
        <p:spPr/>
        <p:txBody>
          <a:bodyPr/>
          <a:lstStyle/>
          <a:p>
            <a:r>
              <a:rPr lang="en-US" dirty="0"/>
              <a:t>What is a Nurse Scientist?</a:t>
            </a:r>
          </a:p>
        </p:txBody>
      </p:sp>
      <p:sp>
        <p:nvSpPr>
          <p:cNvPr id="3" name="Content Placeholder 2">
            <a:extLst>
              <a:ext uri="{FF2B5EF4-FFF2-40B4-BE49-F238E27FC236}">
                <a16:creationId xmlns:a16="http://schemas.microsoft.com/office/drawing/2014/main" id="{4C938E99-3DE7-C642-B4B1-1BFFDD78C289}"/>
              </a:ext>
            </a:extLst>
          </p:cNvPr>
          <p:cNvSpPr>
            <a:spLocks noGrp="1"/>
          </p:cNvSpPr>
          <p:nvPr>
            <p:ph idx="1"/>
          </p:nvPr>
        </p:nvSpPr>
        <p:spPr/>
        <p:txBody>
          <a:bodyPr>
            <a:normAutofit/>
          </a:bodyPr>
          <a:lstStyle/>
          <a:p>
            <a:r>
              <a:rPr lang="en-US" sz="1800" dirty="0"/>
              <a:t>A research nurse scientist is a nurse with advanced preparation such as a Ph.D. in nursing or a related field, who also has expert content knowledge in a specific clinical area. </a:t>
            </a:r>
          </a:p>
          <a:p>
            <a:r>
              <a:rPr lang="en-US" sz="1800" dirty="0"/>
              <a:t>Their primary focus is to provide leadership in the development, coordination, and management of clinical research studies. </a:t>
            </a:r>
          </a:p>
          <a:p>
            <a:r>
              <a:rPr lang="en-US" sz="1800" dirty="0"/>
              <a:t>They also mentor nurses in research and lead evaluation activities that improve outcomes for patients participating in research studies. Nurse scientists contribute to the overall health sciences literature and are regarded as knowledge brokers. </a:t>
            </a:r>
          </a:p>
          <a:p>
            <a:r>
              <a:rPr lang="en-US" sz="1800" dirty="0"/>
              <a:t>They participate in nursing research and are involved in the development, coordination, and management of clinical research studies. </a:t>
            </a:r>
          </a:p>
        </p:txBody>
      </p:sp>
      <p:sp>
        <p:nvSpPr>
          <p:cNvPr id="4" name="Slide Number Placeholder 3">
            <a:extLst>
              <a:ext uri="{FF2B5EF4-FFF2-40B4-BE49-F238E27FC236}">
                <a16:creationId xmlns:a16="http://schemas.microsoft.com/office/drawing/2014/main" id="{31C5063F-2BC0-0561-818E-6554C098A3DC}"/>
              </a:ext>
            </a:extLst>
          </p:cNvPr>
          <p:cNvSpPr>
            <a:spLocks noGrp="1"/>
          </p:cNvSpPr>
          <p:nvPr>
            <p:ph type="sldNum" sz="quarter" idx="12"/>
          </p:nvPr>
        </p:nvSpPr>
        <p:spPr/>
        <p:txBody>
          <a:bodyPr/>
          <a:lstStyle/>
          <a:p>
            <a:fld id="{6FB6F467-9AF4-4D3A-8048-7038A589BD67}" type="slidenum">
              <a:rPr lang="en-US" smtClean="0"/>
              <a:pPr/>
              <a:t>6</a:t>
            </a:fld>
            <a:endParaRPr lang="en-US" dirty="0"/>
          </a:p>
        </p:txBody>
      </p:sp>
    </p:spTree>
    <p:extLst>
      <p:ext uri="{BB962C8B-B14F-4D97-AF65-F5344CB8AC3E}">
        <p14:creationId xmlns:p14="http://schemas.microsoft.com/office/powerpoint/2010/main" val="275648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A47A2-C948-A913-715C-195E58212625}"/>
              </a:ext>
            </a:extLst>
          </p:cNvPr>
          <p:cNvSpPr>
            <a:spLocks noGrp="1"/>
          </p:cNvSpPr>
          <p:nvPr>
            <p:ph type="title"/>
          </p:nvPr>
        </p:nvSpPr>
        <p:spPr/>
        <p:txBody>
          <a:bodyPr/>
          <a:lstStyle/>
          <a:p>
            <a:r>
              <a:rPr lang="en-US" dirty="0"/>
              <a:t>THR Nurse Scientists</a:t>
            </a:r>
          </a:p>
        </p:txBody>
      </p:sp>
      <p:sp>
        <p:nvSpPr>
          <p:cNvPr id="3" name="Content Placeholder 2">
            <a:extLst>
              <a:ext uri="{FF2B5EF4-FFF2-40B4-BE49-F238E27FC236}">
                <a16:creationId xmlns:a16="http://schemas.microsoft.com/office/drawing/2014/main" id="{FCE207D5-7A16-11F6-8B2F-945AFFF23A44}"/>
              </a:ext>
            </a:extLst>
          </p:cNvPr>
          <p:cNvSpPr>
            <a:spLocks noGrp="1"/>
          </p:cNvSpPr>
          <p:nvPr>
            <p:ph idx="1"/>
          </p:nvPr>
        </p:nvSpPr>
        <p:spPr/>
        <p:txBody>
          <a:bodyPr/>
          <a:lstStyle/>
          <a:p>
            <a:r>
              <a:rPr lang="en-US" dirty="0"/>
              <a:t>Texas Health has nine nurse scientists dedicated to guiding nurses through each step of the evidence-based practice and research journey. </a:t>
            </a:r>
          </a:p>
          <a:p>
            <a:r>
              <a:rPr lang="en-US" dirty="0"/>
              <a:t>They can help take a question, concern or idea and turn it into a project that can help advance evidence-based clinical care, support policy development or contribute to nursing education.</a:t>
            </a:r>
          </a:p>
          <a:p>
            <a:endParaRPr lang="en-US" dirty="0"/>
          </a:p>
        </p:txBody>
      </p:sp>
      <p:sp>
        <p:nvSpPr>
          <p:cNvPr id="4" name="Slide Number Placeholder 3">
            <a:extLst>
              <a:ext uri="{FF2B5EF4-FFF2-40B4-BE49-F238E27FC236}">
                <a16:creationId xmlns:a16="http://schemas.microsoft.com/office/drawing/2014/main" id="{42E3A3C4-B7B2-9F1E-0D50-0A7C41010AFE}"/>
              </a:ext>
            </a:extLst>
          </p:cNvPr>
          <p:cNvSpPr>
            <a:spLocks noGrp="1"/>
          </p:cNvSpPr>
          <p:nvPr>
            <p:ph type="sldNum" sz="quarter" idx="12"/>
          </p:nvPr>
        </p:nvSpPr>
        <p:spPr/>
        <p:txBody>
          <a:bodyPr/>
          <a:lstStyle/>
          <a:p>
            <a:fld id="{6FB6F467-9AF4-4D3A-8048-7038A589BD67}" type="slidenum">
              <a:rPr lang="en-US" smtClean="0"/>
              <a:pPr/>
              <a:t>7</a:t>
            </a:fld>
            <a:endParaRPr lang="en-US" dirty="0"/>
          </a:p>
        </p:txBody>
      </p:sp>
    </p:spTree>
    <p:extLst>
      <p:ext uri="{BB962C8B-B14F-4D97-AF65-F5344CB8AC3E}">
        <p14:creationId xmlns:p14="http://schemas.microsoft.com/office/powerpoint/2010/main" val="3645884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A872E-2E6E-8912-894C-C44CF8E63342}"/>
              </a:ext>
            </a:extLst>
          </p:cNvPr>
          <p:cNvSpPr>
            <a:spLocks noGrp="1"/>
          </p:cNvSpPr>
          <p:nvPr>
            <p:ph type="title"/>
          </p:nvPr>
        </p:nvSpPr>
        <p:spPr/>
        <p:txBody>
          <a:bodyPr/>
          <a:lstStyle/>
          <a:p>
            <a:r>
              <a:rPr lang="en-US" dirty="0"/>
              <a:t>THR Nurse Scientists</a:t>
            </a:r>
          </a:p>
        </p:txBody>
      </p:sp>
      <p:sp>
        <p:nvSpPr>
          <p:cNvPr id="3" name="Content Placeholder 2">
            <a:extLst>
              <a:ext uri="{FF2B5EF4-FFF2-40B4-BE49-F238E27FC236}">
                <a16:creationId xmlns:a16="http://schemas.microsoft.com/office/drawing/2014/main" id="{5FA3A02D-3AA0-2F1B-09AA-CDAAD7825048}"/>
              </a:ext>
            </a:extLst>
          </p:cNvPr>
          <p:cNvSpPr>
            <a:spLocks noGrp="1"/>
          </p:cNvSpPr>
          <p:nvPr>
            <p:ph idx="1"/>
          </p:nvPr>
        </p:nvSpPr>
        <p:spPr/>
        <p:txBody>
          <a:bodyPr/>
          <a:lstStyle/>
          <a:p>
            <a:r>
              <a:rPr lang="en-US" dirty="0"/>
              <a:t>By engaging in research, THR nurses: Advance professional development Support Nursing Career Advancement Program (NCAP) goals Make a lasting impact on patients' lives </a:t>
            </a:r>
          </a:p>
          <a:p>
            <a:r>
              <a:rPr lang="en-US" dirty="0"/>
              <a:t>Earn recognition for their work through poster and podium presentations, and published scholarly articles</a:t>
            </a:r>
          </a:p>
          <a:p>
            <a:r>
              <a:rPr lang="en-US" dirty="0"/>
              <a:t>For more information, email THRNurseScientist@TexasHealth.org or visit the     Nursing Resource Center </a:t>
            </a:r>
          </a:p>
          <a:p>
            <a:endParaRPr lang="en-US" dirty="0"/>
          </a:p>
          <a:p>
            <a:endParaRPr lang="en-US" dirty="0"/>
          </a:p>
        </p:txBody>
      </p:sp>
      <p:sp>
        <p:nvSpPr>
          <p:cNvPr id="4" name="Slide Number Placeholder 3">
            <a:extLst>
              <a:ext uri="{FF2B5EF4-FFF2-40B4-BE49-F238E27FC236}">
                <a16:creationId xmlns:a16="http://schemas.microsoft.com/office/drawing/2014/main" id="{F47A83E0-5DF1-32DD-A81F-D4F99F2A3090}"/>
              </a:ext>
            </a:extLst>
          </p:cNvPr>
          <p:cNvSpPr>
            <a:spLocks noGrp="1"/>
          </p:cNvSpPr>
          <p:nvPr>
            <p:ph type="sldNum" sz="quarter" idx="12"/>
          </p:nvPr>
        </p:nvSpPr>
        <p:spPr/>
        <p:txBody>
          <a:bodyPr/>
          <a:lstStyle/>
          <a:p>
            <a:fld id="{6FB6F467-9AF4-4D3A-8048-7038A589BD67}" type="slidenum">
              <a:rPr lang="en-US" smtClean="0"/>
              <a:pPr/>
              <a:t>8</a:t>
            </a:fld>
            <a:endParaRPr lang="en-US" dirty="0"/>
          </a:p>
        </p:txBody>
      </p:sp>
    </p:spTree>
    <p:extLst>
      <p:ext uri="{BB962C8B-B14F-4D97-AF65-F5344CB8AC3E}">
        <p14:creationId xmlns:p14="http://schemas.microsoft.com/office/powerpoint/2010/main" val="1987517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5F48A2A-A0A8-3DDB-1437-43C0115EF3B2}"/>
              </a:ext>
            </a:extLst>
          </p:cNvPr>
          <p:cNvSpPr/>
          <p:nvPr/>
        </p:nvSpPr>
        <p:spPr>
          <a:xfrm>
            <a:off x="4909472" y="2303202"/>
            <a:ext cx="3597213" cy="2760452"/>
          </a:xfrm>
          <a:prstGeom prst="rect">
            <a:avLst/>
          </a:prstGeom>
          <a:gradFill>
            <a:gsLst>
              <a:gs pos="0">
                <a:srgbClr val="003798"/>
              </a:gs>
              <a:gs pos="50000">
                <a:schemeClr val="accent5">
                  <a:satMod val="110000"/>
                  <a:lumMod val="100000"/>
                  <a:shade val="100000"/>
                </a:schemeClr>
              </a:gs>
              <a:gs pos="100000">
                <a:srgbClr val="08528C"/>
              </a:gs>
            </a:gsLst>
          </a:gra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6272A10-7425-255F-298E-0677336386A9}"/>
              </a:ext>
            </a:extLst>
          </p:cNvPr>
          <p:cNvSpPr/>
          <p:nvPr/>
        </p:nvSpPr>
        <p:spPr>
          <a:xfrm>
            <a:off x="708405" y="2303202"/>
            <a:ext cx="3597213" cy="2760452"/>
          </a:xfrm>
          <a:prstGeom prst="rect">
            <a:avLst/>
          </a:prstGeom>
          <a:gradFill>
            <a:gsLst>
              <a:gs pos="0">
                <a:srgbClr val="003798"/>
              </a:gs>
              <a:gs pos="50000">
                <a:schemeClr val="accent5">
                  <a:satMod val="110000"/>
                  <a:lumMod val="100000"/>
                  <a:shade val="100000"/>
                </a:schemeClr>
              </a:gs>
              <a:gs pos="100000">
                <a:srgbClr val="08528C"/>
              </a:gs>
            </a:gsLst>
          </a:gra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fontScale="90000"/>
          </a:bodyPr>
          <a:lstStyle/>
          <a:p>
            <a:r>
              <a:rPr lang="en-US" dirty="0"/>
              <a:t>Principal Investigator Responsibilities for Sponsored Trials	</a:t>
            </a:r>
          </a:p>
        </p:txBody>
      </p:sp>
      <p:sp>
        <p:nvSpPr>
          <p:cNvPr id="3" name="Content Placeholder 2"/>
          <p:cNvSpPr>
            <a:spLocks noGrp="1"/>
          </p:cNvSpPr>
          <p:nvPr>
            <p:ph idx="1"/>
          </p:nvPr>
        </p:nvSpPr>
        <p:spPr>
          <a:xfrm>
            <a:off x="628650" y="1457325"/>
            <a:ext cx="7886700" cy="656147"/>
          </a:xfrm>
          <a:effectLst>
            <a:softEdge rad="12700"/>
          </a:effectLst>
        </p:spPr>
        <p:txBody>
          <a:bodyPr>
            <a:normAutofit fontScale="92500"/>
          </a:bodyPr>
          <a:lstStyle/>
          <a:p>
            <a:pPr marL="0" indent="0">
              <a:buNone/>
            </a:pPr>
            <a:r>
              <a:rPr lang="en-US" b="1" dirty="0">
                <a:solidFill>
                  <a:srgbClr val="009543"/>
                </a:solidFill>
              </a:rPr>
              <a:t>What are the responsibilities of a Principal Investigator?</a:t>
            </a:r>
          </a:p>
          <a:p>
            <a:pPr marL="0" indent="0">
              <a:buNone/>
            </a:pPr>
            <a:endParaRPr lang="en-US" dirty="0"/>
          </a:p>
        </p:txBody>
      </p:sp>
      <p:sp>
        <p:nvSpPr>
          <p:cNvPr id="4" name="Slide Number Placeholder 3"/>
          <p:cNvSpPr>
            <a:spLocks noGrp="1"/>
          </p:cNvSpPr>
          <p:nvPr>
            <p:ph type="sldNum" sz="quarter" idx="12"/>
          </p:nvPr>
        </p:nvSpPr>
        <p:spPr/>
        <p:txBody>
          <a:bodyPr/>
          <a:lstStyle/>
          <a:p>
            <a:fld id="{6FB6F467-9AF4-4D3A-8048-7038A589BD67}" type="slidenum">
              <a:rPr lang="en-US" smtClean="0"/>
              <a:pPr/>
              <a:t>9</a:t>
            </a:fld>
            <a:endParaRPr lang="en-US" dirty="0"/>
          </a:p>
        </p:txBody>
      </p:sp>
      <p:sp>
        <p:nvSpPr>
          <p:cNvPr id="7" name="TextBox 6">
            <a:extLst>
              <a:ext uri="{FF2B5EF4-FFF2-40B4-BE49-F238E27FC236}">
                <a16:creationId xmlns:a16="http://schemas.microsoft.com/office/drawing/2014/main" id="{E0C153EA-F977-BB44-DA3D-C5FBBABDAEEA}"/>
              </a:ext>
            </a:extLst>
          </p:cNvPr>
          <p:cNvSpPr txBox="1"/>
          <p:nvPr/>
        </p:nvSpPr>
        <p:spPr>
          <a:xfrm>
            <a:off x="863680" y="2667765"/>
            <a:ext cx="3286661" cy="2031325"/>
          </a:xfrm>
          <a:prstGeom prst="rect">
            <a:avLst/>
          </a:prstGeom>
          <a:noFill/>
        </p:spPr>
        <p:txBody>
          <a:bodyPr wrap="square">
            <a:spAutoFit/>
          </a:bodyPr>
          <a:lstStyle/>
          <a:p>
            <a:r>
              <a:rPr lang="en-US" dirty="0">
                <a:solidFill>
                  <a:schemeClr val="bg1"/>
                </a:solidFill>
              </a:rPr>
              <a:t>A Principal Investigator (PI) is responsible for leading and overseeing a research study, ensuring it is conducted ethically, efficiently, and in compliance with regulations.</a:t>
            </a:r>
          </a:p>
          <a:p>
            <a:endParaRPr lang="en-US" dirty="0"/>
          </a:p>
        </p:txBody>
      </p:sp>
      <p:sp>
        <p:nvSpPr>
          <p:cNvPr id="6" name="TextBox 5">
            <a:extLst>
              <a:ext uri="{FF2B5EF4-FFF2-40B4-BE49-F238E27FC236}">
                <a16:creationId xmlns:a16="http://schemas.microsoft.com/office/drawing/2014/main" id="{17D91963-CE39-B2B9-0B7C-86DC0D28CB30}"/>
              </a:ext>
            </a:extLst>
          </p:cNvPr>
          <p:cNvSpPr txBox="1"/>
          <p:nvPr/>
        </p:nvSpPr>
        <p:spPr>
          <a:xfrm>
            <a:off x="5090627" y="2529266"/>
            <a:ext cx="3416058" cy="2308324"/>
          </a:xfrm>
          <a:prstGeom prst="rect">
            <a:avLst/>
          </a:prstGeom>
          <a:noFill/>
        </p:spPr>
        <p:txBody>
          <a:bodyPr wrap="square" rtlCol="0">
            <a:spAutoFit/>
          </a:bodyPr>
          <a:lstStyle/>
          <a:p>
            <a:r>
              <a:rPr lang="en-US" dirty="0">
                <a:solidFill>
                  <a:schemeClr val="bg1"/>
                </a:solidFill>
              </a:rPr>
              <a:t>Although PIs may delegate research responsibilities to research staff, they retain the </a:t>
            </a:r>
            <a:r>
              <a:rPr lang="en-US" b="1" i="1" dirty="0">
                <a:solidFill>
                  <a:schemeClr val="bg1"/>
                </a:solidFill>
              </a:rPr>
              <a:t>ultimate responsibility </a:t>
            </a:r>
            <a:r>
              <a:rPr lang="en-US" dirty="0">
                <a:solidFill>
                  <a:schemeClr val="bg1"/>
                </a:solidFill>
              </a:rPr>
              <a:t>for oversight of the research and for the conduct of those to whom they delegate responsibility. </a:t>
            </a:r>
          </a:p>
        </p:txBody>
      </p:sp>
    </p:spTree>
    <p:extLst>
      <p:ext uri="{BB962C8B-B14F-4D97-AF65-F5344CB8AC3E}">
        <p14:creationId xmlns:p14="http://schemas.microsoft.com/office/powerpoint/2010/main" val="241343746"/>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TH Green">
      <a:srgbClr val="009543"/>
    </a:custClr>
    <a:custClr name="TH Blue">
      <a:srgbClr val="003798"/>
    </a:custClr>
    <a:custClr name="Lime">
      <a:srgbClr val="54B948"/>
    </a:custClr>
    <a:custClr name="Soft Blue">
      <a:srgbClr val="0077C8"/>
    </a:custClr>
    <a:custClr name="Orange">
      <a:srgbClr val="FF8200"/>
    </a:custClr>
    <a:custClr name="Bright Blue">
      <a:srgbClr val="00A9CE"/>
    </a:custClr>
    <a:custClr name="Gold">
      <a:srgbClr val="FFB81C"/>
    </a:custClr>
    <a:custClr name="Pink">
      <a:srgbClr val="E31C79"/>
    </a:custClr>
    <a:custClr name="Teal">
      <a:srgbClr val="00A499"/>
    </a:custClr>
  </a:custClrLst>
  <a:extLst>
    <a:ext uri="{05A4C25C-085E-4340-85A3-A5531E510DB2}">
      <thm15:themeFamily xmlns:thm15="http://schemas.microsoft.com/office/thememl/2012/main" name="Office Theme" id="{27D7E476-B4AC-40D2-BCCC-6339A0BFE984}" vid="{A9F43860-CDAA-4D9A-8396-120C3C96BF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3374</TotalTime>
  <Words>3193</Words>
  <Application>Microsoft Office PowerPoint</Application>
  <PresentationFormat>On-screen Show (4:3)</PresentationFormat>
  <Paragraphs>175</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Aptos</vt:lpstr>
      <vt:lpstr>Arial</vt:lpstr>
      <vt:lpstr>Open Sans</vt:lpstr>
      <vt:lpstr>Symbol</vt:lpstr>
      <vt:lpstr>Times New Roman</vt:lpstr>
      <vt:lpstr>Office Theme</vt:lpstr>
      <vt:lpstr>Investigator Responsibilities</vt:lpstr>
      <vt:lpstr>PowerPoint Presentation</vt:lpstr>
      <vt:lpstr>Investigators, Sponsors &amp; Sponsor-Investigators: Defined </vt:lpstr>
      <vt:lpstr>Principal Investigator responsibilities in  sponsored trials vs Investigator initiated trials How they are vastly different: </vt:lpstr>
      <vt:lpstr>Additional Staff that performs research at THR</vt:lpstr>
      <vt:lpstr>What is a Nurse Scientist?</vt:lpstr>
      <vt:lpstr>THR Nurse Scientists</vt:lpstr>
      <vt:lpstr>THR Nurse Scientists</vt:lpstr>
      <vt:lpstr>Principal Investigator Responsibilities for Sponsored Trials </vt:lpstr>
      <vt:lpstr>Principal Investigator Responsibilities for Sponsored Trials</vt:lpstr>
      <vt:lpstr>Principal Investigator Responsibilities for Sponsored Trials</vt:lpstr>
      <vt:lpstr>Principal Investigator Responsibilities for Sponsored Trials</vt:lpstr>
      <vt:lpstr>Principal Investigator Responsibilities for Sponsored Trials</vt:lpstr>
      <vt:lpstr>Principal Investigator Responsibilities for Sponsored Trials</vt:lpstr>
      <vt:lpstr>Principal Investigator Responsibilities for Sponsored Trials</vt:lpstr>
      <vt:lpstr>Principal Investigator Responsibilities for Sponsored Trials Serious Adverse Event Assessment &amp; Documentation</vt:lpstr>
      <vt:lpstr>Principal Investigator Responsibilities for Sponsored Trials</vt:lpstr>
      <vt:lpstr>Principal Investigator Responsibilities for Sponsored Trials</vt:lpstr>
      <vt:lpstr>Principal Investigator Responsibilities for Sponsored Trials</vt:lpstr>
      <vt:lpstr>Principal Investigator Responsibilities for Sponsored Trials</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Urbina, Margie</cp:lastModifiedBy>
  <cp:revision>57</cp:revision>
  <dcterms:created xsi:type="dcterms:W3CDTF">2019-10-14T09:09:27Z</dcterms:created>
  <dcterms:modified xsi:type="dcterms:W3CDTF">2025-08-01T18:41:03Z</dcterms:modified>
</cp:coreProperties>
</file>