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sldIdLst>
    <p:sldId id="262" r:id="rId2"/>
    <p:sldId id="267" r:id="rId3"/>
    <p:sldId id="261" r:id="rId4"/>
    <p:sldId id="269" r:id="rId5"/>
    <p:sldId id="268" r:id="rId6"/>
    <p:sldId id="275" r:id="rId7"/>
    <p:sldId id="276" r:id="rId8"/>
    <p:sldId id="277" r:id="rId9"/>
    <p:sldId id="278" r:id="rId10"/>
    <p:sldId id="274" r:id="rId11"/>
    <p:sldId id="27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C54"/>
    <a:srgbClr val="00539B"/>
    <a:srgbClr val="0074C8"/>
    <a:srgbClr val="289166"/>
    <a:srgbClr val="056B90"/>
    <a:srgbClr val="08528C"/>
    <a:srgbClr val="DB1564"/>
    <a:srgbClr val="72E6C0"/>
    <a:srgbClr val="12688C"/>
    <a:srgbClr val="00A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82" d="100"/>
          <a:sy n="82" d="100"/>
        </p:scale>
        <p:origin x="1411"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trell, Carrie" userId="e9260fd1-0467-4b81-9027-9354690bb536" providerId="ADAL" clId="{4CD4B1F9-A5E7-4037-BCC8-EB2A184F08B5}"/>
    <pc:docChg chg="custSel modSld">
      <pc:chgData name="Cantrell, Carrie" userId="e9260fd1-0467-4b81-9027-9354690bb536" providerId="ADAL" clId="{4CD4B1F9-A5E7-4037-BCC8-EB2A184F08B5}" dt="2025-08-07T15:50:08.131" v="7" actId="20577"/>
      <pc:docMkLst>
        <pc:docMk/>
      </pc:docMkLst>
      <pc:sldChg chg="modSp mod">
        <pc:chgData name="Cantrell, Carrie" userId="e9260fd1-0467-4b81-9027-9354690bb536" providerId="ADAL" clId="{4CD4B1F9-A5E7-4037-BCC8-EB2A184F08B5}" dt="2025-08-07T15:50:08.131" v="7" actId="20577"/>
        <pc:sldMkLst>
          <pc:docMk/>
          <pc:sldMk cId="1230499730" sldId="278"/>
        </pc:sldMkLst>
        <pc:spChg chg="mod">
          <ac:chgData name="Cantrell, Carrie" userId="e9260fd1-0467-4b81-9027-9354690bb536" providerId="ADAL" clId="{4CD4B1F9-A5E7-4037-BCC8-EB2A184F08B5}" dt="2025-08-07T15:50:08.131" v="7" actId="20577"/>
          <ac:spMkLst>
            <pc:docMk/>
            <pc:sldMk cId="1230499730" sldId="278"/>
            <ac:spMk id="2" creationId="{CD8C0F3A-BAF6-1C71-54AF-508C57442F4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C9843-5A01-4736-967F-5AEED12724E2}"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8F4F27F9-BD36-4233-9092-893D06219951}">
      <dgm:prSet/>
      <dgm:spPr/>
      <dgm:t>
        <a:bodyPr/>
        <a:lstStyle/>
        <a:p>
          <a:r>
            <a:rPr lang="en-US"/>
            <a:t>A protocol is designed as an instruction manual on how to answer a specific research question, while protecting the rights, safety, and welfare of subjects. </a:t>
          </a:r>
        </a:p>
      </dgm:t>
    </dgm:pt>
    <dgm:pt modelId="{A55DBCED-6EE6-445C-A71D-3FE45AD9402A}" type="parTrans" cxnId="{EDC2BED5-8575-4B16-929F-A48662FA8352}">
      <dgm:prSet/>
      <dgm:spPr/>
      <dgm:t>
        <a:bodyPr/>
        <a:lstStyle/>
        <a:p>
          <a:endParaRPr lang="en-US"/>
        </a:p>
      </dgm:t>
    </dgm:pt>
    <dgm:pt modelId="{6FCBD920-F01C-4290-A3A6-8506BCAA1109}" type="sibTrans" cxnId="{EDC2BED5-8575-4B16-929F-A48662FA8352}">
      <dgm:prSet/>
      <dgm:spPr/>
      <dgm:t>
        <a:bodyPr/>
        <a:lstStyle/>
        <a:p>
          <a:endParaRPr lang="en-US"/>
        </a:p>
      </dgm:t>
    </dgm:pt>
    <dgm:pt modelId="{31710455-8843-4250-A7C3-778258B0F98F}">
      <dgm:prSet/>
      <dgm:spPr/>
      <dgm:t>
        <a:bodyPr/>
        <a:lstStyle/>
        <a:p>
          <a:r>
            <a:rPr lang="en-US"/>
            <a:t>The protocol must include specific information about who may participate in the study, how many subjects will be studied, the primary measures to be evaluated, and the schedule of tests, procedures, medications, and dosages as applicable.</a:t>
          </a:r>
        </a:p>
      </dgm:t>
    </dgm:pt>
    <dgm:pt modelId="{3C32C9DD-8D4C-493F-B6D7-CDE6A74E9DBE}" type="parTrans" cxnId="{3C548D8F-6ED9-413C-8C3A-6BA6E56487BC}">
      <dgm:prSet/>
      <dgm:spPr/>
      <dgm:t>
        <a:bodyPr/>
        <a:lstStyle/>
        <a:p>
          <a:endParaRPr lang="en-US"/>
        </a:p>
      </dgm:t>
    </dgm:pt>
    <dgm:pt modelId="{CC7FC876-889F-4E1B-89A9-9819D3C46914}" type="sibTrans" cxnId="{3C548D8F-6ED9-413C-8C3A-6BA6E56487BC}">
      <dgm:prSet/>
      <dgm:spPr/>
      <dgm:t>
        <a:bodyPr/>
        <a:lstStyle/>
        <a:p>
          <a:endParaRPr lang="en-US"/>
        </a:p>
      </dgm:t>
    </dgm:pt>
    <dgm:pt modelId="{5522EDF4-5705-4278-BEFD-68CAB7084B32}">
      <dgm:prSet/>
      <dgm:spPr/>
      <dgm:t>
        <a:bodyPr/>
        <a:lstStyle/>
        <a:p>
          <a:r>
            <a:rPr lang="en-US"/>
            <a:t>The protocol should include the length of study participation, potential risks, and how adverse events will be handled. </a:t>
          </a:r>
        </a:p>
      </dgm:t>
    </dgm:pt>
    <dgm:pt modelId="{DC84D2D8-D16F-4F28-90A2-091004439894}" type="parTrans" cxnId="{4C5A153D-D6A6-405B-BE51-724067F0C45A}">
      <dgm:prSet/>
      <dgm:spPr/>
      <dgm:t>
        <a:bodyPr/>
        <a:lstStyle/>
        <a:p>
          <a:endParaRPr lang="en-US"/>
        </a:p>
      </dgm:t>
    </dgm:pt>
    <dgm:pt modelId="{0A4BCAD1-435B-4CED-8015-4E5DD9A9ADA1}" type="sibTrans" cxnId="{4C5A153D-D6A6-405B-BE51-724067F0C45A}">
      <dgm:prSet/>
      <dgm:spPr/>
      <dgm:t>
        <a:bodyPr/>
        <a:lstStyle/>
        <a:p>
          <a:endParaRPr lang="en-US"/>
        </a:p>
      </dgm:t>
    </dgm:pt>
    <dgm:pt modelId="{7D672D6E-6827-4081-B471-A17636E1B18E}">
      <dgm:prSet/>
      <dgm:spPr/>
      <dgm:t>
        <a:bodyPr/>
        <a:lstStyle/>
        <a:p>
          <a:r>
            <a:rPr lang="en-US"/>
            <a:t>The protocol allows researchers at multiple locations (multi-site study) to perform the study in the same manner so that their data can be combined as though all data was obtained at the same study site. </a:t>
          </a:r>
        </a:p>
      </dgm:t>
    </dgm:pt>
    <dgm:pt modelId="{1806E7B1-4E01-4335-A59F-C77191EC9B01}" type="parTrans" cxnId="{01C9AA51-35C2-48BE-A604-B3BDA4B4C650}">
      <dgm:prSet/>
      <dgm:spPr/>
      <dgm:t>
        <a:bodyPr/>
        <a:lstStyle/>
        <a:p>
          <a:endParaRPr lang="en-US"/>
        </a:p>
      </dgm:t>
    </dgm:pt>
    <dgm:pt modelId="{1B090CB4-0D2A-480A-ADCF-8A6DEDA36286}" type="sibTrans" cxnId="{01C9AA51-35C2-48BE-A604-B3BDA4B4C650}">
      <dgm:prSet/>
      <dgm:spPr/>
      <dgm:t>
        <a:bodyPr/>
        <a:lstStyle/>
        <a:p>
          <a:endParaRPr lang="en-US"/>
        </a:p>
      </dgm:t>
    </dgm:pt>
    <dgm:pt modelId="{10D63EE1-A750-4C5A-9B8F-09CC95DAA6FF}" type="pres">
      <dgm:prSet presAssocID="{5E3C9843-5A01-4736-967F-5AEED12724E2}" presName="vert0" presStyleCnt="0">
        <dgm:presLayoutVars>
          <dgm:dir/>
          <dgm:animOne val="branch"/>
          <dgm:animLvl val="lvl"/>
        </dgm:presLayoutVars>
      </dgm:prSet>
      <dgm:spPr/>
    </dgm:pt>
    <dgm:pt modelId="{B1250E98-2ED3-48C2-9711-ABCA5F08FE7A}" type="pres">
      <dgm:prSet presAssocID="{8F4F27F9-BD36-4233-9092-893D06219951}" presName="thickLine" presStyleLbl="alignNode1" presStyleIdx="0" presStyleCnt="4"/>
      <dgm:spPr/>
    </dgm:pt>
    <dgm:pt modelId="{A9D07535-A600-460B-A427-474A0FF65FC7}" type="pres">
      <dgm:prSet presAssocID="{8F4F27F9-BD36-4233-9092-893D06219951}" presName="horz1" presStyleCnt="0"/>
      <dgm:spPr/>
    </dgm:pt>
    <dgm:pt modelId="{A82AF8B6-9CF3-4B14-AE2B-007BD8AC87FD}" type="pres">
      <dgm:prSet presAssocID="{8F4F27F9-BD36-4233-9092-893D06219951}" presName="tx1" presStyleLbl="revTx" presStyleIdx="0" presStyleCnt="4"/>
      <dgm:spPr/>
    </dgm:pt>
    <dgm:pt modelId="{E1CFE566-7FAF-4ACF-9744-F0CB4A841644}" type="pres">
      <dgm:prSet presAssocID="{8F4F27F9-BD36-4233-9092-893D06219951}" presName="vert1" presStyleCnt="0"/>
      <dgm:spPr/>
    </dgm:pt>
    <dgm:pt modelId="{234133F7-BD0C-410E-81C2-E9252A20870D}" type="pres">
      <dgm:prSet presAssocID="{31710455-8843-4250-A7C3-778258B0F98F}" presName="thickLine" presStyleLbl="alignNode1" presStyleIdx="1" presStyleCnt="4"/>
      <dgm:spPr/>
    </dgm:pt>
    <dgm:pt modelId="{D42D03F2-FAB7-4E5F-BA21-7214C5471399}" type="pres">
      <dgm:prSet presAssocID="{31710455-8843-4250-A7C3-778258B0F98F}" presName="horz1" presStyleCnt="0"/>
      <dgm:spPr/>
    </dgm:pt>
    <dgm:pt modelId="{B57C28DE-32EB-432A-B9ED-0A8420D0640A}" type="pres">
      <dgm:prSet presAssocID="{31710455-8843-4250-A7C3-778258B0F98F}" presName="tx1" presStyleLbl="revTx" presStyleIdx="1" presStyleCnt="4"/>
      <dgm:spPr/>
    </dgm:pt>
    <dgm:pt modelId="{8F4F8266-F063-4D6E-A43C-1EA9CBFE43CD}" type="pres">
      <dgm:prSet presAssocID="{31710455-8843-4250-A7C3-778258B0F98F}" presName="vert1" presStyleCnt="0"/>
      <dgm:spPr/>
    </dgm:pt>
    <dgm:pt modelId="{3D3307AD-16CB-4005-8DF6-867D336D8CDD}" type="pres">
      <dgm:prSet presAssocID="{5522EDF4-5705-4278-BEFD-68CAB7084B32}" presName="thickLine" presStyleLbl="alignNode1" presStyleIdx="2" presStyleCnt="4"/>
      <dgm:spPr/>
    </dgm:pt>
    <dgm:pt modelId="{CF445AB0-8EF9-46CE-8EDF-29C392A2A439}" type="pres">
      <dgm:prSet presAssocID="{5522EDF4-5705-4278-BEFD-68CAB7084B32}" presName="horz1" presStyleCnt="0"/>
      <dgm:spPr/>
    </dgm:pt>
    <dgm:pt modelId="{0EAC8783-6F46-438C-A1ED-7584E8EC6435}" type="pres">
      <dgm:prSet presAssocID="{5522EDF4-5705-4278-BEFD-68CAB7084B32}" presName="tx1" presStyleLbl="revTx" presStyleIdx="2" presStyleCnt="4"/>
      <dgm:spPr/>
    </dgm:pt>
    <dgm:pt modelId="{D3D59CAB-2E3E-4BC9-B6D4-2D76EFEC6DDE}" type="pres">
      <dgm:prSet presAssocID="{5522EDF4-5705-4278-BEFD-68CAB7084B32}" presName="vert1" presStyleCnt="0"/>
      <dgm:spPr/>
    </dgm:pt>
    <dgm:pt modelId="{48F57426-B7CF-45A3-A90C-68C7A5D37964}" type="pres">
      <dgm:prSet presAssocID="{7D672D6E-6827-4081-B471-A17636E1B18E}" presName="thickLine" presStyleLbl="alignNode1" presStyleIdx="3" presStyleCnt="4"/>
      <dgm:spPr/>
    </dgm:pt>
    <dgm:pt modelId="{F917F2C4-3A22-4F7F-A8D0-F8E147708A16}" type="pres">
      <dgm:prSet presAssocID="{7D672D6E-6827-4081-B471-A17636E1B18E}" presName="horz1" presStyleCnt="0"/>
      <dgm:spPr/>
    </dgm:pt>
    <dgm:pt modelId="{8F2F0656-7E15-4926-9BAD-293FC0FE5B53}" type="pres">
      <dgm:prSet presAssocID="{7D672D6E-6827-4081-B471-A17636E1B18E}" presName="tx1" presStyleLbl="revTx" presStyleIdx="3" presStyleCnt="4"/>
      <dgm:spPr/>
    </dgm:pt>
    <dgm:pt modelId="{4A14D163-4455-4B61-A2B6-1DA48720985A}" type="pres">
      <dgm:prSet presAssocID="{7D672D6E-6827-4081-B471-A17636E1B18E}" presName="vert1" presStyleCnt="0"/>
      <dgm:spPr/>
    </dgm:pt>
  </dgm:ptLst>
  <dgm:cxnLst>
    <dgm:cxn modelId="{69A76D08-FCF2-43A6-9CC0-A1F46F784C14}" type="presOf" srcId="{5522EDF4-5705-4278-BEFD-68CAB7084B32}" destId="{0EAC8783-6F46-438C-A1ED-7584E8EC6435}" srcOrd="0" destOrd="0" presId="urn:microsoft.com/office/officeart/2008/layout/LinedList"/>
    <dgm:cxn modelId="{4C5A153D-D6A6-405B-BE51-724067F0C45A}" srcId="{5E3C9843-5A01-4736-967F-5AEED12724E2}" destId="{5522EDF4-5705-4278-BEFD-68CAB7084B32}" srcOrd="2" destOrd="0" parTransId="{DC84D2D8-D16F-4F28-90A2-091004439894}" sibTransId="{0A4BCAD1-435B-4CED-8015-4E5DD9A9ADA1}"/>
    <dgm:cxn modelId="{6D286E66-294C-4C24-A113-3531497C5EB1}" type="presOf" srcId="{8F4F27F9-BD36-4233-9092-893D06219951}" destId="{A82AF8B6-9CF3-4B14-AE2B-007BD8AC87FD}" srcOrd="0" destOrd="0" presId="urn:microsoft.com/office/officeart/2008/layout/LinedList"/>
    <dgm:cxn modelId="{01C9AA51-35C2-48BE-A604-B3BDA4B4C650}" srcId="{5E3C9843-5A01-4736-967F-5AEED12724E2}" destId="{7D672D6E-6827-4081-B471-A17636E1B18E}" srcOrd="3" destOrd="0" parTransId="{1806E7B1-4E01-4335-A59F-C77191EC9B01}" sibTransId="{1B090CB4-0D2A-480A-ADCF-8A6DEDA36286}"/>
    <dgm:cxn modelId="{C5579F54-0785-4823-9987-5B65157D954A}" type="presOf" srcId="{7D672D6E-6827-4081-B471-A17636E1B18E}" destId="{8F2F0656-7E15-4926-9BAD-293FC0FE5B53}" srcOrd="0" destOrd="0" presId="urn:microsoft.com/office/officeart/2008/layout/LinedList"/>
    <dgm:cxn modelId="{3C548D8F-6ED9-413C-8C3A-6BA6E56487BC}" srcId="{5E3C9843-5A01-4736-967F-5AEED12724E2}" destId="{31710455-8843-4250-A7C3-778258B0F98F}" srcOrd="1" destOrd="0" parTransId="{3C32C9DD-8D4C-493F-B6D7-CDE6A74E9DBE}" sibTransId="{CC7FC876-889F-4E1B-89A9-9819D3C46914}"/>
    <dgm:cxn modelId="{BD8903AD-FE0F-42CC-A823-A51666CFCD50}" type="presOf" srcId="{31710455-8843-4250-A7C3-778258B0F98F}" destId="{B57C28DE-32EB-432A-B9ED-0A8420D0640A}" srcOrd="0" destOrd="0" presId="urn:microsoft.com/office/officeart/2008/layout/LinedList"/>
    <dgm:cxn modelId="{00EE29CA-AAAA-4FE8-981E-282775721C1E}" type="presOf" srcId="{5E3C9843-5A01-4736-967F-5AEED12724E2}" destId="{10D63EE1-A750-4C5A-9B8F-09CC95DAA6FF}" srcOrd="0" destOrd="0" presId="urn:microsoft.com/office/officeart/2008/layout/LinedList"/>
    <dgm:cxn modelId="{EDC2BED5-8575-4B16-929F-A48662FA8352}" srcId="{5E3C9843-5A01-4736-967F-5AEED12724E2}" destId="{8F4F27F9-BD36-4233-9092-893D06219951}" srcOrd="0" destOrd="0" parTransId="{A55DBCED-6EE6-445C-A71D-3FE45AD9402A}" sibTransId="{6FCBD920-F01C-4290-A3A6-8506BCAA1109}"/>
    <dgm:cxn modelId="{FC8551C4-9D19-4C7A-8E34-FAE79BE67A33}" type="presParOf" srcId="{10D63EE1-A750-4C5A-9B8F-09CC95DAA6FF}" destId="{B1250E98-2ED3-48C2-9711-ABCA5F08FE7A}" srcOrd="0" destOrd="0" presId="urn:microsoft.com/office/officeart/2008/layout/LinedList"/>
    <dgm:cxn modelId="{B07725D9-0672-4C1E-A5E8-93AD68BA4828}" type="presParOf" srcId="{10D63EE1-A750-4C5A-9B8F-09CC95DAA6FF}" destId="{A9D07535-A600-460B-A427-474A0FF65FC7}" srcOrd="1" destOrd="0" presId="urn:microsoft.com/office/officeart/2008/layout/LinedList"/>
    <dgm:cxn modelId="{A579332C-2CFC-4129-BAF4-715751FA08A5}" type="presParOf" srcId="{A9D07535-A600-460B-A427-474A0FF65FC7}" destId="{A82AF8B6-9CF3-4B14-AE2B-007BD8AC87FD}" srcOrd="0" destOrd="0" presId="urn:microsoft.com/office/officeart/2008/layout/LinedList"/>
    <dgm:cxn modelId="{4CFB2E38-CFF9-4351-88E8-2E5FB7EC77C5}" type="presParOf" srcId="{A9D07535-A600-460B-A427-474A0FF65FC7}" destId="{E1CFE566-7FAF-4ACF-9744-F0CB4A841644}" srcOrd="1" destOrd="0" presId="urn:microsoft.com/office/officeart/2008/layout/LinedList"/>
    <dgm:cxn modelId="{59B35EEF-2416-4150-8F1C-21BC7BD7F9DC}" type="presParOf" srcId="{10D63EE1-A750-4C5A-9B8F-09CC95DAA6FF}" destId="{234133F7-BD0C-410E-81C2-E9252A20870D}" srcOrd="2" destOrd="0" presId="urn:microsoft.com/office/officeart/2008/layout/LinedList"/>
    <dgm:cxn modelId="{D19D01D0-15B6-462E-8746-EB2190A63BB9}" type="presParOf" srcId="{10D63EE1-A750-4C5A-9B8F-09CC95DAA6FF}" destId="{D42D03F2-FAB7-4E5F-BA21-7214C5471399}" srcOrd="3" destOrd="0" presId="urn:microsoft.com/office/officeart/2008/layout/LinedList"/>
    <dgm:cxn modelId="{5F7A8C6C-8832-485C-A9AC-417B6ED50137}" type="presParOf" srcId="{D42D03F2-FAB7-4E5F-BA21-7214C5471399}" destId="{B57C28DE-32EB-432A-B9ED-0A8420D0640A}" srcOrd="0" destOrd="0" presId="urn:microsoft.com/office/officeart/2008/layout/LinedList"/>
    <dgm:cxn modelId="{A3AEFB1B-666E-480F-84BC-A0F1A3D0A3C4}" type="presParOf" srcId="{D42D03F2-FAB7-4E5F-BA21-7214C5471399}" destId="{8F4F8266-F063-4D6E-A43C-1EA9CBFE43CD}" srcOrd="1" destOrd="0" presId="urn:microsoft.com/office/officeart/2008/layout/LinedList"/>
    <dgm:cxn modelId="{3EDE616C-C8DC-4D1E-8938-F82FA091A6ED}" type="presParOf" srcId="{10D63EE1-A750-4C5A-9B8F-09CC95DAA6FF}" destId="{3D3307AD-16CB-4005-8DF6-867D336D8CDD}" srcOrd="4" destOrd="0" presId="urn:microsoft.com/office/officeart/2008/layout/LinedList"/>
    <dgm:cxn modelId="{47F35D30-E992-4062-A7CC-F1D8D47C33E9}" type="presParOf" srcId="{10D63EE1-A750-4C5A-9B8F-09CC95DAA6FF}" destId="{CF445AB0-8EF9-46CE-8EDF-29C392A2A439}" srcOrd="5" destOrd="0" presId="urn:microsoft.com/office/officeart/2008/layout/LinedList"/>
    <dgm:cxn modelId="{3292BAFA-5BC8-4BC4-8A66-D46EBD5B6211}" type="presParOf" srcId="{CF445AB0-8EF9-46CE-8EDF-29C392A2A439}" destId="{0EAC8783-6F46-438C-A1ED-7584E8EC6435}" srcOrd="0" destOrd="0" presId="urn:microsoft.com/office/officeart/2008/layout/LinedList"/>
    <dgm:cxn modelId="{75895900-23F3-40F0-BD68-57C39A1D55AB}" type="presParOf" srcId="{CF445AB0-8EF9-46CE-8EDF-29C392A2A439}" destId="{D3D59CAB-2E3E-4BC9-B6D4-2D76EFEC6DDE}" srcOrd="1" destOrd="0" presId="urn:microsoft.com/office/officeart/2008/layout/LinedList"/>
    <dgm:cxn modelId="{246E19C4-9F9F-486D-885F-29F1DFED48A7}" type="presParOf" srcId="{10D63EE1-A750-4C5A-9B8F-09CC95DAA6FF}" destId="{48F57426-B7CF-45A3-A90C-68C7A5D37964}" srcOrd="6" destOrd="0" presId="urn:microsoft.com/office/officeart/2008/layout/LinedList"/>
    <dgm:cxn modelId="{2DE4BB0F-FBC6-4F28-B8F1-B7872D087534}" type="presParOf" srcId="{10D63EE1-A750-4C5A-9B8F-09CC95DAA6FF}" destId="{F917F2C4-3A22-4F7F-A8D0-F8E147708A16}" srcOrd="7" destOrd="0" presId="urn:microsoft.com/office/officeart/2008/layout/LinedList"/>
    <dgm:cxn modelId="{1E6C890F-AD1C-47EA-8BDC-71196844A958}" type="presParOf" srcId="{F917F2C4-3A22-4F7F-A8D0-F8E147708A16}" destId="{8F2F0656-7E15-4926-9BAD-293FC0FE5B53}" srcOrd="0" destOrd="0" presId="urn:microsoft.com/office/officeart/2008/layout/LinedList"/>
    <dgm:cxn modelId="{023E1B54-3F49-45A2-B05E-0B3D68ABDD0D}" type="presParOf" srcId="{F917F2C4-3A22-4F7F-A8D0-F8E147708A16}" destId="{4A14D163-4455-4B61-A2B6-1DA4872098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50E98-2ED3-48C2-9711-ABCA5F08FE7A}">
      <dsp:nvSpPr>
        <dsp:cNvPr id="0" name=""/>
        <dsp:cNvSpPr/>
      </dsp:nvSpPr>
      <dsp:spPr>
        <a:xfrm>
          <a:off x="0" y="0"/>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2AF8B6-9CF3-4B14-AE2B-007BD8AC87FD}">
      <dsp:nvSpPr>
        <dsp:cNvPr id="0" name=""/>
        <dsp:cNvSpPr/>
      </dsp:nvSpPr>
      <dsp:spPr>
        <a:xfrm>
          <a:off x="0" y="0"/>
          <a:ext cx="7886700" cy="104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 protocol is designed as an instruction manual on how to answer a specific research question, while protecting the rights, safety, and welfare of subjects. </a:t>
          </a:r>
        </a:p>
      </dsp:txBody>
      <dsp:txXfrm>
        <a:off x="0" y="0"/>
        <a:ext cx="7886700" cy="1049022"/>
      </dsp:txXfrm>
    </dsp:sp>
    <dsp:sp modelId="{234133F7-BD0C-410E-81C2-E9252A20870D}">
      <dsp:nvSpPr>
        <dsp:cNvPr id="0" name=""/>
        <dsp:cNvSpPr/>
      </dsp:nvSpPr>
      <dsp:spPr>
        <a:xfrm>
          <a:off x="0" y="1049022"/>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C28DE-32EB-432A-B9ED-0A8420D0640A}">
      <dsp:nvSpPr>
        <dsp:cNvPr id="0" name=""/>
        <dsp:cNvSpPr/>
      </dsp:nvSpPr>
      <dsp:spPr>
        <a:xfrm>
          <a:off x="0" y="1049022"/>
          <a:ext cx="7886700" cy="104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protocol must include specific information about who may participate in the study, how many subjects will be studied, the primary measures to be evaluated, and the schedule of tests, procedures, medications, and dosages as applicable.</a:t>
          </a:r>
        </a:p>
      </dsp:txBody>
      <dsp:txXfrm>
        <a:off x="0" y="1049022"/>
        <a:ext cx="7886700" cy="1049022"/>
      </dsp:txXfrm>
    </dsp:sp>
    <dsp:sp modelId="{3D3307AD-16CB-4005-8DF6-867D336D8CDD}">
      <dsp:nvSpPr>
        <dsp:cNvPr id="0" name=""/>
        <dsp:cNvSpPr/>
      </dsp:nvSpPr>
      <dsp:spPr>
        <a:xfrm>
          <a:off x="0" y="2098045"/>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AC8783-6F46-438C-A1ED-7584E8EC6435}">
      <dsp:nvSpPr>
        <dsp:cNvPr id="0" name=""/>
        <dsp:cNvSpPr/>
      </dsp:nvSpPr>
      <dsp:spPr>
        <a:xfrm>
          <a:off x="0" y="2098045"/>
          <a:ext cx="7886700" cy="104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protocol should include the length of study participation, potential risks, and how adverse events will be handled. </a:t>
          </a:r>
        </a:p>
      </dsp:txBody>
      <dsp:txXfrm>
        <a:off x="0" y="2098045"/>
        <a:ext cx="7886700" cy="1049022"/>
      </dsp:txXfrm>
    </dsp:sp>
    <dsp:sp modelId="{48F57426-B7CF-45A3-A90C-68C7A5D37964}">
      <dsp:nvSpPr>
        <dsp:cNvPr id="0" name=""/>
        <dsp:cNvSpPr/>
      </dsp:nvSpPr>
      <dsp:spPr>
        <a:xfrm>
          <a:off x="0" y="3147068"/>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F0656-7E15-4926-9BAD-293FC0FE5B53}">
      <dsp:nvSpPr>
        <dsp:cNvPr id="0" name=""/>
        <dsp:cNvSpPr/>
      </dsp:nvSpPr>
      <dsp:spPr>
        <a:xfrm>
          <a:off x="0" y="3147068"/>
          <a:ext cx="7886700" cy="104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protocol allows researchers at multiple locations (multi-site study) to perform the study in the same manner so that their data can be combined as though all data was obtained at the same study site. </a:t>
          </a:r>
        </a:p>
      </dsp:txBody>
      <dsp:txXfrm>
        <a:off x="0" y="3147068"/>
        <a:ext cx="7886700" cy="10490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11DDEBCD-7D49-4171-A6EE-1D8B793BEA34}" type="datetimeFigureOut">
              <a:rPr lang="en-US" smtClean="0"/>
              <a:pPr/>
              <a:t>8/7/2025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66E8216-8A0F-42E3-B716-181AE7A747AF}" type="slidenum">
              <a:rPr lang="en-US" smtClean="0"/>
              <a:pPr/>
              <a:t>‹#›</a:t>
            </a:fld>
            <a:endParaRPr lang="en-US" dirty="0"/>
          </a:p>
        </p:txBody>
      </p:sp>
    </p:spTree>
    <p:extLst>
      <p:ext uri="{BB962C8B-B14F-4D97-AF65-F5344CB8AC3E}">
        <p14:creationId xmlns:p14="http://schemas.microsoft.com/office/powerpoint/2010/main" val="311220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142"/>
            <a:ext cx="9144000" cy="6855715"/>
          </a:xfrm>
          <a:prstGeom prst="rect">
            <a:avLst/>
          </a:prstGeom>
        </p:spPr>
      </p:pic>
      <p:sp>
        <p:nvSpPr>
          <p:cNvPr id="2" name="Title 1"/>
          <p:cNvSpPr>
            <a:spLocks noGrp="1"/>
          </p:cNvSpPr>
          <p:nvPr>
            <p:ph type="ctrTitle" hasCustomPrompt="1"/>
          </p:nvPr>
        </p:nvSpPr>
        <p:spPr>
          <a:xfrm>
            <a:off x="781078" y="3288587"/>
            <a:ext cx="4237380" cy="554100"/>
          </a:xfrm>
        </p:spPr>
        <p:txBody>
          <a:bodyPr anchor="t">
            <a:noAutofit/>
          </a:bodyPr>
          <a:lstStyle>
            <a:lvl1pPr algn="l">
              <a:defRPr sz="3600" b="1">
                <a:solidFill>
                  <a:srgbClr val="00539B"/>
                </a:solidFill>
                <a:latin typeface="Arial" panose="020B0604020202020204" pitchFamily="34" charset="0"/>
                <a:cs typeface="Arial" panose="020B0604020202020204" pitchFamily="34" charset="0"/>
              </a:defRPr>
            </a:lvl1pPr>
          </a:lstStyle>
          <a:p>
            <a:r>
              <a:rPr lang="en-US" dirty="0"/>
              <a:t>Master Title</a:t>
            </a:r>
          </a:p>
        </p:txBody>
      </p:sp>
      <p:sp>
        <p:nvSpPr>
          <p:cNvPr id="3" name="Subtitle 2"/>
          <p:cNvSpPr>
            <a:spLocks noGrp="1"/>
          </p:cNvSpPr>
          <p:nvPr>
            <p:ph type="subTitle" idx="1"/>
          </p:nvPr>
        </p:nvSpPr>
        <p:spPr>
          <a:xfrm>
            <a:off x="781078" y="2863278"/>
            <a:ext cx="3238614" cy="260058"/>
          </a:xfrm>
          <a:solidFill>
            <a:srgbClr val="00A160"/>
          </a:solidFill>
        </p:spPr>
        <p:txBody>
          <a:bodyPr anchor="ctr">
            <a:no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p:nvPicPr>
        <p:blipFill>
          <a:blip r:embed="rId3"/>
          <a:stretch>
            <a:fillRect/>
          </a:stretch>
        </p:blipFill>
        <p:spPr>
          <a:xfrm>
            <a:off x="800741" y="4778477"/>
            <a:ext cx="2119185" cy="448293"/>
          </a:xfrm>
          <a:prstGeom prst="rect">
            <a:avLst/>
          </a:prstGeom>
        </p:spPr>
      </p:pic>
      <p:sp>
        <p:nvSpPr>
          <p:cNvPr id="4" name="TextBox 3">
            <a:extLst>
              <a:ext uri="{FF2B5EF4-FFF2-40B4-BE49-F238E27FC236}">
                <a16:creationId xmlns:a16="http://schemas.microsoft.com/office/drawing/2014/main" id="{E8E71AAF-C566-2309-B13D-CAACE9BE4B67}"/>
              </a:ext>
            </a:extLst>
          </p:cNvPr>
          <p:cNvSpPr txBox="1"/>
          <p:nvPr/>
        </p:nvSpPr>
        <p:spPr>
          <a:xfrm>
            <a:off x="690880" y="6410869"/>
            <a:ext cx="5283200"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Tree>
    <p:extLst>
      <p:ext uri="{BB962C8B-B14F-4D97-AF65-F5344CB8AC3E}">
        <p14:creationId xmlns:p14="http://schemas.microsoft.com/office/powerpoint/2010/main" val="79437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2" name="Parallelogram 11"/>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p:cNvPicPr>
            <a:picLocks noChangeAspect="1"/>
          </p:cNvPicPr>
          <p:nvPr/>
        </p:nvPicPr>
        <p:blipFill>
          <a:blip r:embed="rId3"/>
          <a:stretch>
            <a:fillRect/>
          </a:stretch>
        </p:blipFill>
        <p:spPr>
          <a:xfrm>
            <a:off x="376153" y="6321926"/>
            <a:ext cx="1532898" cy="324270"/>
          </a:xfrm>
          <a:prstGeom prst="rect">
            <a:avLst/>
          </a:prstGeom>
        </p:spPr>
      </p:pic>
      <p:sp>
        <p:nvSpPr>
          <p:cNvPr id="4" name="TextBox 3">
            <a:extLst>
              <a:ext uri="{FF2B5EF4-FFF2-40B4-BE49-F238E27FC236}">
                <a16:creationId xmlns:a16="http://schemas.microsoft.com/office/drawing/2014/main" id="{6D2243EC-13B4-C5AD-EA73-65D06020F134}"/>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5" name="Freeform 4">
            <a:extLst>
              <a:ext uri="{FF2B5EF4-FFF2-40B4-BE49-F238E27FC236}">
                <a16:creationId xmlns:a16="http://schemas.microsoft.com/office/drawing/2014/main" id="{D9F780F4-D96F-A790-FE15-9D924FC067EB}"/>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63EC1F9-0D04-4241-2C58-2AEAE3BFE722}"/>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7" name="Rectangle 6">
            <a:extLst>
              <a:ext uri="{FF2B5EF4-FFF2-40B4-BE49-F238E27FC236}">
                <a16:creationId xmlns:a16="http://schemas.microsoft.com/office/drawing/2014/main" id="{4B4E018D-145F-8C4A-E52B-A4B8A6E5C560}"/>
              </a:ext>
            </a:extLst>
          </p:cNvPr>
          <p:cNvSpPr/>
          <p:nvPr/>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43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2" name="Parallelogram 11"/>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543675" y="365125"/>
            <a:ext cx="1971675"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p:nvPicPr>
        <p:blipFill>
          <a:blip r:embed="rId3"/>
          <a:stretch>
            <a:fillRect/>
          </a:stretch>
        </p:blipFill>
        <p:spPr>
          <a:xfrm>
            <a:off x="376153" y="6321926"/>
            <a:ext cx="1532898" cy="324270"/>
          </a:xfrm>
          <a:prstGeom prst="rect">
            <a:avLst/>
          </a:prstGeom>
        </p:spPr>
      </p:pic>
      <p:sp>
        <p:nvSpPr>
          <p:cNvPr id="4" name="TextBox 3">
            <a:extLst>
              <a:ext uri="{FF2B5EF4-FFF2-40B4-BE49-F238E27FC236}">
                <a16:creationId xmlns:a16="http://schemas.microsoft.com/office/drawing/2014/main" id="{F53A2E33-8FD1-9FF9-B19A-35C1CFF1D943}"/>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5" name="Freeform 4">
            <a:extLst>
              <a:ext uri="{FF2B5EF4-FFF2-40B4-BE49-F238E27FC236}">
                <a16:creationId xmlns:a16="http://schemas.microsoft.com/office/drawing/2014/main" id="{1F6CA387-6927-B65A-2460-7D7898D3967C}"/>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C5AFC82-6729-046E-B513-4E8A5DBD84FD}"/>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Tree>
    <p:extLst>
      <p:ext uri="{BB962C8B-B14F-4D97-AF65-F5344CB8AC3E}">
        <p14:creationId xmlns:p14="http://schemas.microsoft.com/office/powerpoint/2010/main" val="115184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Parallelogram 10"/>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2" name="Title 1"/>
          <p:cNvSpPr>
            <a:spLocks noGrp="1"/>
          </p:cNvSpPr>
          <p:nvPr>
            <p:ph type="title"/>
          </p:nvPr>
        </p:nvSpPr>
        <p:spPr>
          <a:xfrm>
            <a:off x="628650" y="464321"/>
            <a:ext cx="7886700" cy="803274"/>
          </a:xfrm>
        </p:spPr>
        <p:txBody>
          <a:bodyPr>
            <a:normAutofit/>
          </a:bodyPr>
          <a:lstStyle>
            <a:lvl1pPr>
              <a:defRPr sz="30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57325"/>
            <a:ext cx="7886700" cy="4196091"/>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stretch>
            <a:fillRect/>
          </a:stretch>
        </p:blipFill>
        <p:spPr>
          <a:xfrm>
            <a:off x="376153" y="6321926"/>
            <a:ext cx="1532898" cy="324270"/>
          </a:xfrm>
          <a:prstGeom prst="rect">
            <a:avLst/>
          </a:prstGeom>
        </p:spPr>
      </p:pic>
      <p:sp>
        <p:nvSpPr>
          <p:cNvPr id="4" name="TextBox 3">
            <a:extLst>
              <a:ext uri="{FF2B5EF4-FFF2-40B4-BE49-F238E27FC236}">
                <a16:creationId xmlns:a16="http://schemas.microsoft.com/office/drawing/2014/main" id="{CC3023C0-B17F-EBA9-5F03-B2110FE11E31}"/>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5" name="Freeform 4">
            <a:extLst>
              <a:ext uri="{FF2B5EF4-FFF2-40B4-BE49-F238E27FC236}">
                <a16:creationId xmlns:a16="http://schemas.microsoft.com/office/drawing/2014/main" id="{C9AC7FF4-E027-5027-4790-13D0383C3B2E}"/>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9A20313A-43D0-A9CC-5EF7-47C3AF8BE2D2}"/>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Tree>
    <p:extLst>
      <p:ext uri="{BB962C8B-B14F-4D97-AF65-F5344CB8AC3E}">
        <p14:creationId xmlns:p14="http://schemas.microsoft.com/office/powerpoint/2010/main" val="200569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142"/>
            <a:ext cx="9144000" cy="6855715"/>
          </a:xfrm>
          <a:prstGeom prst="rect">
            <a:avLst/>
          </a:prstGeom>
        </p:spPr>
      </p:pic>
      <p:sp>
        <p:nvSpPr>
          <p:cNvPr id="11" name="Parallelogram 10"/>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304982"/>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184707"/>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 name="Picture 19"/>
          <p:cNvPicPr>
            <a:picLocks noChangeAspect="1"/>
          </p:cNvPicPr>
          <p:nvPr/>
        </p:nvPicPr>
        <p:blipFill>
          <a:blip r:embed="rId3"/>
          <a:stretch>
            <a:fillRect/>
          </a:stretch>
        </p:blipFill>
        <p:spPr>
          <a:xfrm>
            <a:off x="376153" y="6321926"/>
            <a:ext cx="1532898" cy="324270"/>
          </a:xfrm>
          <a:prstGeom prst="rect">
            <a:avLst/>
          </a:prstGeom>
        </p:spPr>
      </p:pic>
      <p:sp>
        <p:nvSpPr>
          <p:cNvPr id="4" name="TextBox 3">
            <a:extLst>
              <a:ext uri="{FF2B5EF4-FFF2-40B4-BE49-F238E27FC236}">
                <a16:creationId xmlns:a16="http://schemas.microsoft.com/office/drawing/2014/main" id="{5F495525-A599-B3A2-12C6-C7413293798B}"/>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5" name="Freeform 4">
            <a:extLst>
              <a:ext uri="{FF2B5EF4-FFF2-40B4-BE49-F238E27FC236}">
                <a16:creationId xmlns:a16="http://schemas.microsoft.com/office/drawing/2014/main" id="{D0CAA7F5-B0A7-E7E8-99FF-26044011B897}"/>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9B6B1B9-ADDB-8DEE-F4EB-E57C67521581}"/>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Tree>
    <p:extLst>
      <p:ext uri="{BB962C8B-B14F-4D97-AF65-F5344CB8AC3E}">
        <p14:creationId xmlns:p14="http://schemas.microsoft.com/office/powerpoint/2010/main" val="160049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7" name="Parallelogram 16"/>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 name="Picture 19"/>
          <p:cNvPicPr>
            <a:picLocks noChangeAspect="1"/>
          </p:cNvPicPr>
          <p:nvPr/>
        </p:nvPicPr>
        <p:blipFill>
          <a:blip r:embed="rId3"/>
          <a:stretch>
            <a:fillRect/>
          </a:stretch>
        </p:blipFill>
        <p:spPr>
          <a:xfrm>
            <a:off x="376153" y="6321926"/>
            <a:ext cx="1532898" cy="324270"/>
          </a:xfrm>
          <a:prstGeom prst="rect">
            <a:avLst/>
          </a:prstGeom>
        </p:spPr>
      </p:pic>
      <p:sp>
        <p:nvSpPr>
          <p:cNvPr id="5" name="TextBox 4">
            <a:extLst>
              <a:ext uri="{FF2B5EF4-FFF2-40B4-BE49-F238E27FC236}">
                <a16:creationId xmlns:a16="http://schemas.microsoft.com/office/drawing/2014/main" id="{84BC98AF-062C-F76A-EFCA-84DB85164ABF}"/>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6" name="Freeform 5">
            <a:extLst>
              <a:ext uri="{FF2B5EF4-FFF2-40B4-BE49-F238E27FC236}">
                <a16:creationId xmlns:a16="http://schemas.microsoft.com/office/drawing/2014/main" id="{E0859D3C-23A0-B940-3FE2-18300D38254D}"/>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4E987899-43C7-EF93-9D5A-DD28AA45912B}"/>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8" name="Rectangle 7">
            <a:extLst>
              <a:ext uri="{FF2B5EF4-FFF2-40B4-BE49-F238E27FC236}">
                <a16:creationId xmlns:a16="http://schemas.microsoft.com/office/drawing/2014/main" id="{50B9D98D-25EF-2CA0-81B6-35D7E74A5E14}"/>
              </a:ext>
            </a:extLst>
          </p:cNvPr>
          <p:cNvSpPr/>
          <p:nvPr/>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21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5" name="Parallelogram 14"/>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p:nvPicPr>
        <p:blipFill>
          <a:blip r:embed="rId3"/>
          <a:stretch>
            <a:fillRect/>
          </a:stretch>
        </p:blipFill>
        <p:spPr>
          <a:xfrm>
            <a:off x="376153" y="6321926"/>
            <a:ext cx="1532898" cy="324270"/>
          </a:xfrm>
          <a:prstGeom prst="rect">
            <a:avLst/>
          </a:prstGeom>
        </p:spPr>
      </p:pic>
      <p:sp>
        <p:nvSpPr>
          <p:cNvPr id="7" name="TextBox 6">
            <a:extLst>
              <a:ext uri="{FF2B5EF4-FFF2-40B4-BE49-F238E27FC236}">
                <a16:creationId xmlns:a16="http://schemas.microsoft.com/office/drawing/2014/main" id="{1F2C624D-4DBD-99C1-EB55-0299824C513D}"/>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8" name="Freeform 7">
            <a:extLst>
              <a:ext uri="{FF2B5EF4-FFF2-40B4-BE49-F238E27FC236}">
                <a16:creationId xmlns:a16="http://schemas.microsoft.com/office/drawing/2014/main" id="{82855BB9-AE08-2125-16E8-7D3AFA5769A0}"/>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56F83CA6-915A-1FBE-E1E8-5E30CAE56E39}"/>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10" name="Rectangle 9">
            <a:extLst>
              <a:ext uri="{FF2B5EF4-FFF2-40B4-BE49-F238E27FC236}">
                <a16:creationId xmlns:a16="http://schemas.microsoft.com/office/drawing/2014/main" id="{4FA2BBAC-5684-83B1-0743-E317356BA83E}"/>
              </a:ext>
            </a:extLst>
          </p:cNvPr>
          <p:cNvSpPr/>
          <p:nvPr/>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50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142"/>
            <a:ext cx="9144000" cy="6855715"/>
          </a:xfrm>
          <a:prstGeom prst="rect">
            <a:avLst/>
          </a:prstGeom>
        </p:spPr>
      </p:pic>
      <p:sp>
        <p:nvSpPr>
          <p:cNvPr id="11" name="Title 1"/>
          <p:cNvSpPr txBox="1">
            <a:spLocks/>
          </p:cNvSpPr>
          <p:nvPr/>
        </p:nvSpPr>
        <p:spPr>
          <a:xfrm>
            <a:off x="781079" y="1976285"/>
            <a:ext cx="4105554" cy="5997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00539B"/>
                </a:solidFill>
                <a:latin typeface="Helvetica" panose="020B0604020202030204" pitchFamily="34" charset="0"/>
                <a:ea typeface="+mj-ea"/>
                <a:cs typeface="+mj-cs"/>
              </a:defRPr>
            </a:lvl1pPr>
          </a:lstStyle>
          <a:p>
            <a:endParaRPr lang="en-US"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850566" y="1613387"/>
            <a:ext cx="5009460" cy="1346123"/>
          </a:xfrm>
        </p:spPr>
        <p:txBody>
          <a:bodyPr>
            <a:normAutofit/>
          </a:bodyPr>
          <a:lstStyle>
            <a:lvl1pPr>
              <a:defRPr sz="3600" b="1">
                <a:solidFill>
                  <a:srgbClr val="00539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lide Number Placeholder 5"/>
          <p:cNvSpPr>
            <a:spLocks noGrp="1"/>
          </p:cNvSpPr>
          <p:nvPr>
            <p:ph type="sldNum" sz="quarter" idx="12"/>
          </p:nvPr>
        </p:nvSpPr>
        <p:spPr>
          <a:xfrm>
            <a:off x="8506685" y="6365903"/>
            <a:ext cx="421003" cy="280293"/>
          </a:xfrm>
        </p:spPr>
        <p:txBody>
          <a:bodyPr/>
          <a:lstStyle>
            <a:lvl1pPr algn="ctr">
              <a:defRPr>
                <a:solidFill>
                  <a:schemeClr val="bg1">
                    <a:lumMod val="50000"/>
                  </a:schemeClr>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pic>
        <p:nvPicPr>
          <p:cNvPr id="14" name="Picture 13"/>
          <p:cNvPicPr>
            <a:picLocks noChangeAspect="1"/>
          </p:cNvPicPr>
          <p:nvPr/>
        </p:nvPicPr>
        <p:blipFill>
          <a:blip r:embed="rId3"/>
          <a:stretch>
            <a:fillRect/>
          </a:stretch>
        </p:blipFill>
        <p:spPr>
          <a:xfrm>
            <a:off x="850566" y="4865827"/>
            <a:ext cx="2394080" cy="506445"/>
          </a:xfrm>
          <a:prstGeom prst="rect">
            <a:avLst/>
          </a:prstGeom>
        </p:spPr>
      </p:pic>
      <p:sp>
        <p:nvSpPr>
          <p:cNvPr id="2" name="TextBox 1">
            <a:extLst>
              <a:ext uri="{FF2B5EF4-FFF2-40B4-BE49-F238E27FC236}">
                <a16:creationId xmlns:a16="http://schemas.microsoft.com/office/drawing/2014/main" id="{4F9807DE-D9AA-8FB4-0A10-F07D18D287F8}"/>
              </a:ext>
            </a:extLst>
          </p:cNvPr>
          <p:cNvSpPr txBox="1"/>
          <p:nvPr/>
        </p:nvSpPr>
        <p:spPr>
          <a:xfrm>
            <a:off x="690880" y="6410869"/>
            <a:ext cx="5283200"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
        <p:nvSpPr>
          <p:cNvPr id="4" name="Title 1">
            <a:extLst>
              <a:ext uri="{FF2B5EF4-FFF2-40B4-BE49-F238E27FC236}">
                <a16:creationId xmlns:a16="http://schemas.microsoft.com/office/drawing/2014/main" id="{29563251-DEFC-E369-F3E1-6BF07557C4B6}"/>
              </a:ext>
            </a:extLst>
          </p:cNvPr>
          <p:cNvSpPr txBox="1">
            <a:spLocks/>
          </p:cNvSpPr>
          <p:nvPr userDrawn="1"/>
        </p:nvSpPr>
        <p:spPr>
          <a:xfrm>
            <a:off x="781079" y="1976285"/>
            <a:ext cx="4105554" cy="5997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00539B"/>
                </a:solidFill>
                <a:latin typeface="Helvetica" panose="020B0604020202030204" pitchFamily="34" charset="0"/>
                <a:ea typeface="+mj-ea"/>
                <a:cs typeface="+mj-cs"/>
              </a:defRPr>
            </a:lvl1p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69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6" name="Slide Number Placeholder 5"/>
          <p:cNvSpPr>
            <a:spLocks noGrp="1"/>
          </p:cNvSpPr>
          <p:nvPr>
            <p:ph type="sldNum" sz="quarter" idx="12"/>
          </p:nvPr>
        </p:nvSpPr>
        <p:spPr>
          <a:xfrm>
            <a:off x="8506685" y="6365903"/>
            <a:ext cx="421003" cy="280293"/>
          </a:xfrm>
        </p:spPr>
        <p:txBody>
          <a:bodyPr/>
          <a:lstStyle>
            <a:lvl1pPr algn="ctr">
              <a:defRPr>
                <a:solidFill>
                  <a:schemeClr val="bg1">
                    <a:lumMod val="50000"/>
                  </a:schemeClr>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2" name="TextBox 1">
            <a:extLst>
              <a:ext uri="{FF2B5EF4-FFF2-40B4-BE49-F238E27FC236}">
                <a16:creationId xmlns:a16="http://schemas.microsoft.com/office/drawing/2014/main" id="{0ECE082E-FA7C-7A10-2CF5-A5BF7733664A}"/>
              </a:ext>
            </a:extLst>
          </p:cNvPr>
          <p:cNvSpPr txBox="1"/>
          <p:nvPr/>
        </p:nvSpPr>
        <p:spPr>
          <a:xfrm>
            <a:off x="690880" y="6410869"/>
            <a:ext cx="5283200"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Tree>
    <p:extLst>
      <p:ext uri="{BB962C8B-B14F-4D97-AF65-F5344CB8AC3E}">
        <p14:creationId xmlns:p14="http://schemas.microsoft.com/office/powerpoint/2010/main" val="374354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4" name="Parallelogram 13"/>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0" y="457200"/>
            <a:ext cx="3106417"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9" name="Picture 18"/>
          <p:cNvPicPr>
            <a:picLocks noChangeAspect="1"/>
          </p:cNvPicPr>
          <p:nvPr/>
        </p:nvPicPr>
        <p:blipFill>
          <a:blip r:embed="rId3"/>
          <a:stretch>
            <a:fillRect/>
          </a:stretch>
        </p:blipFill>
        <p:spPr>
          <a:xfrm>
            <a:off x="376153" y="6321926"/>
            <a:ext cx="1532898" cy="324270"/>
          </a:xfrm>
          <a:prstGeom prst="rect">
            <a:avLst/>
          </a:prstGeom>
        </p:spPr>
      </p:pic>
      <p:sp>
        <p:nvSpPr>
          <p:cNvPr id="5" name="TextBox 4">
            <a:extLst>
              <a:ext uri="{FF2B5EF4-FFF2-40B4-BE49-F238E27FC236}">
                <a16:creationId xmlns:a16="http://schemas.microsoft.com/office/drawing/2014/main" id="{8CB1CD8C-3E71-44C6-512B-E024884EA17C}"/>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6" name="Freeform 5">
            <a:extLst>
              <a:ext uri="{FF2B5EF4-FFF2-40B4-BE49-F238E27FC236}">
                <a16:creationId xmlns:a16="http://schemas.microsoft.com/office/drawing/2014/main" id="{112955BB-EFF7-E371-A063-A167ED5E620F}"/>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3606517B-4BFC-BDCC-DB28-9F24035734C4}"/>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8" name="Rectangle 7">
            <a:extLst>
              <a:ext uri="{FF2B5EF4-FFF2-40B4-BE49-F238E27FC236}">
                <a16:creationId xmlns:a16="http://schemas.microsoft.com/office/drawing/2014/main" id="{4C2794DE-A5D5-F011-0DED-B9873E23DDC3}"/>
              </a:ext>
            </a:extLst>
          </p:cNvPr>
          <p:cNvSpPr/>
          <p:nvPr userDrawn="1"/>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42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3" name="Parallelogram 12"/>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9" name="Picture 18"/>
          <p:cNvPicPr>
            <a:picLocks noChangeAspect="1"/>
          </p:cNvPicPr>
          <p:nvPr/>
        </p:nvPicPr>
        <p:blipFill>
          <a:blip r:embed="rId3"/>
          <a:stretch>
            <a:fillRect/>
          </a:stretch>
        </p:blipFill>
        <p:spPr>
          <a:xfrm>
            <a:off x="376153" y="6321926"/>
            <a:ext cx="1532898" cy="324270"/>
          </a:xfrm>
          <a:prstGeom prst="rect">
            <a:avLst/>
          </a:prstGeom>
        </p:spPr>
      </p:pic>
      <p:sp>
        <p:nvSpPr>
          <p:cNvPr id="5" name="TextBox 4">
            <a:extLst>
              <a:ext uri="{FF2B5EF4-FFF2-40B4-BE49-F238E27FC236}">
                <a16:creationId xmlns:a16="http://schemas.microsoft.com/office/drawing/2014/main" id="{E11EC3E7-D2F1-3951-9AC0-74D8B1695530}"/>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6" name="Freeform 5">
            <a:extLst>
              <a:ext uri="{FF2B5EF4-FFF2-40B4-BE49-F238E27FC236}">
                <a16:creationId xmlns:a16="http://schemas.microsoft.com/office/drawing/2014/main" id="{DCC8FB77-3623-02C5-0FEE-D11B4D0B19A5}"/>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406BA44C-9837-F4BD-E3EE-204986A6972E}"/>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8" name="Rectangle 7">
            <a:extLst>
              <a:ext uri="{FF2B5EF4-FFF2-40B4-BE49-F238E27FC236}">
                <a16:creationId xmlns:a16="http://schemas.microsoft.com/office/drawing/2014/main" id="{411C4836-F3A5-1D22-50DF-9EECD08C1A45}"/>
              </a:ext>
            </a:extLst>
          </p:cNvPr>
          <p:cNvSpPr/>
          <p:nvPr/>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98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6F467-9AF4-4D3A-8048-7038A589BD67}" type="slidenum">
              <a:rPr lang="en-US" smtClean="0"/>
              <a:t>‹#›</a:t>
            </a:fld>
            <a:endParaRPr lang="en-US"/>
          </a:p>
        </p:txBody>
      </p:sp>
    </p:spTree>
    <p:extLst>
      <p:ext uri="{BB962C8B-B14F-4D97-AF65-F5344CB8AC3E}">
        <p14:creationId xmlns:p14="http://schemas.microsoft.com/office/powerpoint/2010/main" val="37086043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tsouthwestern.edu/edumedia/edufiles/research/research_administration/irb/protocol-guidance-eirb.pdf" TargetMode="External"/><Relationship Id="rId2" Type="http://schemas.openxmlformats.org/officeDocument/2006/relationships/hyperlink" Target="https://www.texashealth.org/research" TargetMode="External"/><Relationship Id="rId1" Type="http://schemas.openxmlformats.org/officeDocument/2006/relationships/slideLayout" Target="../slideLayouts/slideLayout2.xml"/><Relationship Id="rId4" Type="http://schemas.openxmlformats.org/officeDocument/2006/relationships/hyperlink" Target="https://clinicaltrialrisk.org/clinical-trial-design/protocol-design-for-clinical-trials-the-complete-checkli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chgcp.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a:latin typeface="Arial"/>
                <a:cs typeface="Arial"/>
              </a:rPr>
              <a:t>Protocol Development</a:t>
            </a:r>
            <a:endParaRPr lang="en-US" dirty="0"/>
          </a:p>
        </p:txBody>
      </p:sp>
      <p:sp>
        <p:nvSpPr>
          <p:cNvPr id="14" name="Subtitle 13"/>
          <p:cNvSpPr>
            <a:spLocks noGrp="1"/>
          </p:cNvSpPr>
          <p:nvPr>
            <p:ph type="subTitle" idx="1"/>
          </p:nvPr>
        </p:nvSpPr>
        <p:spPr/>
        <p:txBody>
          <a:bodyPr/>
          <a:lstStyle/>
          <a:p>
            <a:r>
              <a:rPr lang="en-US" dirty="0"/>
              <a:t>Presenting:</a:t>
            </a:r>
          </a:p>
        </p:txBody>
      </p:sp>
    </p:spTree>
    <p:extLst>
      <p:ext uri="{BB962C8B-B14F-4D97-AF65-F5344CB8AC3E}">
        <p14:creationId xmlns:p14="http://schemas.microsoft.com/office/powerpoint/2010/main" val="347769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136F-E87A-8F1D-9225-34AC5490C114}"/>
              </a:ext>
            </a:extLst>
          </p:cNvPr>
          <p:cNvSpPr>
            <a:spLocks noGrp="1"/>
          </p:cNvSpPr>
          <p:nvPr>
            <p:ph type="title"/>
          </p:nvPr>
        </p:nvSpPr>
        <p:spPr>
          <a:xfrm>
            <a:off x="433341" y="401638"/>
            <a:ext cx="7886700" cy="803274"/>
          </a:xfrm>
        </p:spPr>
        <p:txBody>
          <a:bodyPr/>
          <a:lstStyle/>
          <a:p>
            <a:r>
              <a:rPr lang="en-US" dirty="0"/>
              <a:t>Protocol Checklist</a:t>
            </a:r>
          </a:p>
        </p:txBody>
      </p:sp>
      <p:pic>
        <p:nvPicPr>
          <p:cNvPr id="6" name="Content Placeholder 5">
            <a:extLst>
              <a:ext uri="{FF2B5EF4-FFF2-40B4-BE49-F238E27FC236}">
                <a16:creationId xmlns:a16="http://schemas.microsoft.com/office/drawing/2014/main" id="{A25619AD-D2BA-5EBC-8AA2-F768E80DC357}"/>
              </a:ext>
            </a:extLst>
          </p:cNvPr>
          <p:cNvPicPr>
            <a:picLocks noGrp="1" noChangeAspect="1"/>
          </p:cNvPicPr>
          <p:nvPr>
            <p:ph idx="1"/>
          </p:nvPr>
        </p:nvPicPr>
        <p:blipFill>
          <a:blip r:embed="rId2"/>
          <a:stretch>
            <a:fillRect/>
          </a:stretch>
        </p:blipFill>
        <p:spPr>
          <a:xfrm>
            <a:off x="1935903" y="1457325"/>
            <a:ext cx="5272193" cy="4195763"/>
          </a:xfrm>
        </p:spPr>
      </p:pic>
      <p:sp>
        <p:nvSpPr>
          <p:cNvPr id="4" name="Slide Number Placeholder 3">
            <a:extLst>
              <a:ext uri="{FF2B5EF4-FFF2-40B4-BE49-F238E27FC236}">
                <a16:creationId xmlns:a16="http://schemas.microsoft.com/office/drawing/2014/main" id="{93E6386F-594B-B427-7AC8-D181AE0D3CDD}"/>
              </a:ext>
            </a:extLst>
          </p:cNvPr>
          <p:cNvSpPr>
            <a:spLocks noGrp="1"/>
          </p:cNvSpPr>
          <p:nvPr>
            <p:ph type="sldNum" sz="quarter" idx="12"/>
          </p:nvPr>
        </p:nvSpPr>
        <p:spPr/>
        <p:txBody>
          <a:bodyPr/>
          <a:lstStyle/>
          <a:p>
            <a:fld id="{6FB6F467-9AF4-4D3A-8048-7038A589BD67}" type="slidenum">
              <a:rPr lang="en-US" smtClean="0"/>
              <a:pPr/>
              <a:t>10</a:t>
            </a:fld>
            <a:endParaRPr lang="en-US" dirty="0"/>
          </a:p>
        </p:txBody>
      </p:sp>
    </p:spTree>
    <p:extLst>
      <p:ext uri="{BB962C8B-B14F-4D97-AF65-F5344CB8AC3E}">
        <p14:creationId xmlns:p14="http://schemas.microsoft.com/office/powerpoint/2010/main" val="147188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62AE-A63C-6B94-85C3-501C8DEA1F76}"/>
              </a:ext>
            </a:extLst>
          </p:cNvPr>
          <p:cNvSpPr>
            <a:spLocks noGrp="1"/>
          </p:cNvSpPr>
          <p:nvPr>
            <p:ph type="title"/>
          </p:nvPr>
        </p:nvSpPr>
        <p:spPr/>
        <p:txBody>
          <a:bodyPr/>
          <a:lstStyle/>
          <a:p>
            <a:r>
              <a:rPr lang="en-US" sz="3200" b="1" dirty="0"/>
              <a:t>Resources</a:t>
            </a:r>
            <a:endParaRPr lang="en-US" dirty="0"/>
          </a:p>
        </p:txBody>
      </p:sp>
      <p:sp>
        <p:nvSpPr>
          <p:cNvPr id="4" name="Slide Number Placeholder 3">
            <a:extLst>
              <a:ext uri="{FF2B5EF4-FFF2-40B4-BE49-F238E27FC236}">
                <a16:creationId xmlns:a16="http://schemas.microsoft.com/office/drawing/2014/main" id="{18943B85-4FC7-0754-03B7-7F7FFDAF9333}"/>
              </a:ext>
            </a:extLst>
          </p:cNvPr>
          <p:cNvSpPr>
            <a:spLocks noGrp="1"/>
          </p:cNvSpPr>
          <p:nvPr>
            <p:ph type="sldNum" sz="quarter" idx="12"/>
          </p:nvPr>
        </p:nvSpPr>
        <p:spPr/>
        <p:txBody>
          <a:bodyPr/>
          <a:lstStyle/>
          <a:p>
            <a:fld id="{6FB6F467-9AF4-4D3A-8048-7038A589BD67}" type="slidenum">
              <a:rPr lang="en-US" smtClean="0"/>
              <a:pPr/>
              <a:t>11</a:t>
            </a:fld>
            <a:endParaRPr lang="en-US" dirty="0"/>
          </a:p>
        </p:txBody>
      </p:sp>
      <p:sp>
        <p:nvSpPr>
          <p:cNvPr id="6" name="Content Placeholder 2">
            <a:extLst>
              <a:ext uri="{FF2B5EF4-FFF2-40B4-BE49-F238E27FC236}">
                <a16:creationId xmlns:a16="http://schemas.microsoft.com/office/drawing/2014/main" id="{F457742E-3CBF-5272-9061-778F68B84024}"/>
              </a:ext>
            </a:extLst>
          </p:cNvPr>
          <p:cNvSpPr>
            <a:spLocks noGrp="1"/>
          </p:cNvSpPr>
          <p:nvPr>
            <p:ph idx="1"/>
          </p:nvPr>
        </p:nvSpPr>
        <p:spPr>
          <a:xfrm>
            <a:off x="628650" y="1457325"/>
            <a:ext cx="7886700" cy="4195763"/>
          </a:xfrm>
        </p:spPr>
        <p:txBody>
          <a:bodyPr>
            <a:normAutofit/>
          </a:bodyPr>
          <a:lstStyle/>
          <a:p>
            <a:pPr marL="0" indent="0">
              <a:buNone/>
            </a:pPr>
            <a:endParaRPr lang="en-US" sz="2500" b="1" dirty="0"/>
          </a:p>
          <a:p>
            <a:r>
              <a:rPr lang="en-US" sz="1600" dirty="0"/>
              <a:t>To Access the THRE Webpage for more information on clinical research visit </a:t>
            </a:r>
            <a:r>
              <a:rPr lang="en-US" sz="1600" dirty="0">
                <a:hlinkClick r:id="rId2"/>
              </a:rPr>
              <a:t>https://www.texashealth.org/research</a:t>
            </a:r>
            <a:r>
              <a:rPr lang="en-US" sz="1600" dirty="0"/>
              <a:t>.</a:t>
            </a:r>
          </a:p>
          <a:p>
            <a:r>
              <a:rPr lang="en-US" sz="1600" dirty="0">
                <a:hlinkClick r:id="rId3"/>
              </a:rPr>
              <a:t>https://www.utsouthwestern.edu/edumedia/edufiles/research/research_administration/irb/protocol-guidance-eirb.pdf</a:t>
            </a:r>
            <a:endParaRPr lang="en-US" sz="1600" dirty="0"/>
          </a:p>
          <a:p>
            <a:r>
              <a:rPr lang="en-US" sz="1600" dirty="0">
                <a:hlinkClick r:id="rId4"/>
              </a:rPr>
              <a:t>https://clinicaltrialrisk.org/clinical-trial-design/protocol-design-for-clinical-trials-the-complete-checklist/</a:t>
            </a:r>
            <a:endParaRPr lang="en-US" sz="1600" dirty="0"/>
          </a:p>
          <a:p>
            <a:r>
              <a:rPr lang="en-US" sz="1600" dirty="0"/>
              <a:t>UTSW Protocol Templates: https://www.utsouthwestern.edu/research/hrpp/forms/#protocol</a:t>
            </a:r>
          </a:p>
          <a:p>
            <a:r>
              <a:rPr lang="en-US" sz="1600" dirty="0"/>
              <a:t>UTSW CLINICAL RESEARCH HANDBOOK</a:t>
            </a:r>
          </a:p>
        </p:txBody>
      </p:sp>
    </p:spTree>
    <p:extLst>
      <p:ext uri="{BB962C8B-B14F-4D97-AF65-F5344CB8AC3E}">
        <p14:creationId xmlns:p14="http://schemas.microsoft.com/office/powerpoint/2010/main" val="84959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8969"/>
            <a:ext cx="7886700" cy="5284448"/>
          </a:xfrm>
        </p:spPr>
        <p:txBody>
          <a:bodyPr>
            <a:normAutofit/>
          </a:bodyPr>
          <a:lstStyle/>
          <a:p>
            <a:pPr marL="0" marR="0" indent="0" algn="l">
              <a:lnSpc>
                <a:spcPct val="100000"/>
              </a:lnSpc>
              <a:spcBef>
                <a:spcPts val="0"/>
              </a:spcBef>
              <a:spcAft>
                <a:spcPts val="1200"/>
              </a:spcAft>
              <a:buNone/>
            </a:pPr>
            <a:r>
              <a:rPr lang="en-US" sz="1100" b="0" i="0" u="none" strike="noStrike" dirty="0">
                <a:solidFill>
                  <a:srgbClr val="000000"/>
                </a:solidFill>
                <a:effectLst/>
              </a:rPr>
              <a:t>This document is marked with a dated date and speaks only as of that dated date. Readers are cautioned not to assume that any information has been updated beyond the dated date except as to any portion of the document that expressly states that it constitutes an update concerning specific recent events occurring after the dated date of the document.  Any information contained in the portion of the document indicated to concern recent events speaks only as of its date.  TEXAS HEALTH RESOURCES (“THR”) expressly disclaims any duty to provide an update of any information contained in this document. The information contained in this document may include "forward looking statements" by using forward-looking words such as "may," "will," "should," "expects," "believes," "anticipates," "estimates," or others. You are cautioned that forward-looking statements are subject to a variety of uncertainties that could cause actual results to differ from the projected results. Those risks and uncertainties include general economic and business conditions, receipt of funding grants, and various other factors which are beyond our control.  Because we cannot predict all factors that may affect future decisions, actions, events, or financial circumstances, what actually happens may be different from what THR includes in forward-looking statements.  Information contained in the presentation is confidential and proprietary and its use is expressly limited to the S&amp;P Global Ratings’ update presentation.</a:t>
            </a:r>
          </a:p>
          <a:p>
            <a:pPr marL="0" marR="0" indent="0" algn="l">
              <a:lnSpc>
                <a:spcPct val="100000"/>
              </a:lnSpc>
              <a:spcBef>
                <a:spcPts val="0"/>
              </a:spcBef>
              <a:spcAft>
                <a:spcPts val="1200"/>
              </a:spcAft>
              <a:buNone/>
            </a:pPr>
            <a:r>
              <a:rPr lang="en-US" sz="1100" b="0" i="0" u="none" strike="noStrike" dirty="0">
                <a:solidFill>
                  <a:srgbClr val="000000"/>
                </a:solidFill>
                <a:effectLst/>
              </a:rPr>
              <a:t>INFORMATION CONTAINED IN THE PRESENTATION CAN NOT BE USED OR DISTRIBUTED TO ANY THIRD PARTY OR USED IN ANY REPORT WITHOUT THE WRITTEN CONSENT OF TEXAS HEALTH RESOURCES.</a:t>
            </a:r>
          </a:p>
        </p:txBody>
      </p:sp>
      <p:sp>
        <p:nvSpPr>
          <p:cNvPr id="4" name="Slide Number Placeholder 3"/>
          <p:cNvSpPr>
            <a:spLocks noGrp="1"/>
          </p:cNvSpPr>
          <p:nvPr>
            <p:ph type="sldNum" sz="quarter" idx="12"/>
          </p:nvPr>
        </p:nvSpPr>
        <p:spPr/>
        <p:txBody>
          <a:bodyPr/>
          <a:lstStyle/>
          <a:p>
            <a:fld id="{6FB6F467-9AF4-4D3A-8048-7038A589BD67}" type="slidenum">
              <a:rPr lang="en-US" smtClean="0"/>
              <a:pPr/>
              <a:t>2</a:t>
            </a:fld>
            <a:endParaRPr lang="en-US" dirty="0"/>
          </a:p>
        </p:txBody>
      </p:sp>
    </p:spTree>
    <p:extLst>
      <p:ext uri="{BB962C8B-B14F-4D97-AF65-F5344CB8AC3E}">
        <p14:creationId xmlns:p14="http://schemas.microsoft.com/office/powerpoint/2010/main" val="5784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Protocol Development		</a:t>
            </a:r>
          </a:p>
        </p:txBody>
      </p:sp>
      <p:sp>
        <p:nvSpPr>
          <p:cNvPr id="3" name="Content Placeholder 2"/>
          <p:cNvSpPr>
            <a:spLocks noGrp="1"/>
          </p:cNvSpPr>
          <p:nvPr>
            <p:ph sz="half" idx="1"/>
          </p:nvPr>
        </p:nvSpPr>
        <p:spPr>
          <a:xfrm>
            <a:off x="628650" y="1825625"/>
            <a:ext cx="8035956" cy="2817396"/>
          </a:xfrm>
        </p:spPr>
        <p:txBody>
          <a:bodyPr>
            <a:normAutofit fontScale="92500" lnSpcReduction="10000"/>
          </a:bodyPr>
          <a:lstStyle/>
          <a:p>
            <a:r>
              <a:rPr lang="en-US" sz="2200" dirty="0"/>
              <a:t>What is a protocol?</a:t>
            </a:r>
            <a:br>
              <a:rPr lang="en-US" sz="2200" dirty="0"/>
            </a:br>
            <a:endParaRPr lang="en-US" sz="2200" dirty="0"/>
          </a:p>
          <a:p>
            <a:pPr marL="457200" lvl="1" indent="0">
              <a:buNone/>
            </a:pPr>
            <a:r>
              <a:rPr lang="en-US" sz="2200" dirty="0"/>
              <a:t>The protocol is a study plan, or an investigational plan, which describes how the clinical research study will be implemented. It should be written in a comprehensive manner to leave no room for misinterpretation. </a:t>
            </a:r>
          </a:p>
          <a:p>
            <a:pPr marL="457200" lvl="1" indent="0">
              <a:buNone/>
            </a:pPr>
            <a:endParaRPr lang="en-US" sz="2200" dirty="0"/>
          </a:p>
          <a:p>
            <a:pPr marL="457200" lvl="1" indent="0">
              <a:buNone/>
            </a:pPr>
            <a:r>
              <a:rPr lang="en-US" sz="2200" dirty="0"/>
              <a:t>For Investigator initiated research, templates and other helpful information can be found in the UTSW page at: https://www.utsouthwestern.edu/research/hrpp/forms/#protocol</a:t>
            </a:r>
          </a:p>
          <a:p>
            <a:endParaRPr lang="en-US" sz="2200" dirty="0"/>
          </a:p>
        </p:txBody>
      </p:sp>
      <p:sp>
        <p:nvSpPr>
          <p:cNvPr id="4" name="Slide Number Placeholder 3"/>
          <p:cNvSpPr>
            <a:spLocks noGrp="1"/>
          </p:cNvSpPr>
          <p:nvPr>
            <p:ph type="sldNum" sz="quarter" idx="12"/>
          </p:nvPr>
        </p:nvSpPr>
        <p:spPr>
          <a:xfrm>
            <a:off x="8506685" y="6365903"/>
            <a:ext cx="421003" cy="280293"/>
          </a:xfrm>
        </p:spPr>
        <p:txBody>
          <a:bodyPr anchor="ctr">
            <a:normAutofit/>
          </a:bodyPr>
          <a:lstStyle/>
          <a:p>
            <a:pPr>
              <a:spcAft>
                <a:spcPts val="600"/>
              </a:spcAft>
            </a:pPr>
            <a:fld id="{6FB6F467-9AF4-4D3A-8048-7038A589BD67}" type="slidenum">
              <a:rPr lang="en-US" smtClean="0"/>
              <a:pPr>
                <a:spcAft>
                  <a:spcPts val="600"/>
                </a:spcAft>
              </a:pPr>
              <a:t>3</a:t>
            </a:fld>
            <a:endParaRPr lang="en-US"/>
          </a:p>
        </p:txBody>
      </p:sp>
    </p:spTree>
    <p:extLst>
      <p:ext uri="{BB962C8B-B14F-4D97-AF65-F5344CB8AC3E}">
        <p14:creationId xmlns:p14="http://schemas.microsoft.com/office/powerpoint/2010/main" val="24134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F50E92-BE1A-1F90-1F69-3744D5E0EB65}"/>
              </a:ext>
            </a:extLst>
          </p:cNvPr>
          <p:cNvSpPr>
            <a:spLocks noGrp="1"/>
          </p:cNvSpPr>
          <p:nvPr>
            <p:ph type="title"/>
          </p:nvPr>
        </p:nvSpPr>
        <p:spPr>
          <a:xfrm>
            <a:off x="628650" y="464321"/>
            <a:ext cx="7886700" cy="803274"/>
          </a:xfrm>
        </p:spPr>
        <p:txBody>
          <a:bodyPr anchor="ctr">
            <a:normAutofit/>
          </a:bodyPr>
          <a:lstStyle/>
          <a:p>
            <a:r>
              <a:rPr lang="en-US" b="1" dirty="0"/>
              <a:t>Protocol Development</a:t>
            </a:r>
          </a:p>
        </p:txBody>
      </p:sp>
      <p:sp>
        <p:nvSpPr>
          <p:cNvPr id="4" name="Slide Number Placeholder 3">
            <a:extLst>
              <a:ext uri="{FF2B5EF4-FFF2-40B4-BE49-F238E27FC236}">
                <a16:creationId xmlns:a16="http://schemas.microsoft.com/office/drawing/2014/main" id="{EC8F5A9F-B238-E444-C96E-187BF0C1002C}"/>
              </a:ext>
            </a:extLst>
          </p:cNvPr>
          <p:cNvSpPr>
            <a:spLocks noGrp="1"/>
          </p:cNvSpPr>
          <p:nvPr>
            <p:ph type="sldNum" sz="quarter" idx="12"/>
          </p:nvPr>
        </p:nvSpPr>
        <p:spPr>
          <a:xfrm>
            <a:off x="8506685" y="6365903"/>
            <a:ext cx="421003" cy="280293"/>
          </a:xfrm>
        </p:spPr>
        <p:txBody>
          <a:bodyPr anchor="ctr">
            <a:normAutofit/>
          </a:bodyPr>
          <a:lstStyle/>
          <a:p>
            <a:pPr>
              <a:spcAft>
                <a:spcPts val="600"/>
              </a:spcAft>
            </a:pPr>
            <a:fld id="{6FB6F467-9AF4-4D3A-8048-7038A589BD67}" type="slidenum">
              <a:rPr lang="en-US" smtClean="0"/>
              <a:pPr>
                <a:spcAft>
                  <a:spcPts val="600"/>
                </a:spcAft>
              </a:pPr>
              <a:t>4</a:t>
            </a:fld>
            <a:endParaRPr lang="en-US"/>
          </a:p>
        </p:txBody>
      </p:sp>
      <p:graphicFrame>
        <p:nvGraphicFramePr>
          <p:cNvPr id="8" name="Text Placeholder 5">
            <a:extLst>
              <a:ext uri="{FF2B5EF4-FFF2-40B4-BE49-F238E27FC236}">
                <a16:creationId xmlns:a16="http://schemas.microsoft.com/office/drawing/2014/main" id="{C057E194-D7F4-988E-81D8-76978F197EF4}"/>
              </a:ext>
            </a:extLst>
          </p:cNvPr>
          <p:cNvGraphicFramePr>
            <a:graphicFrameLocks noGrp="1"/>
          </p:cNvGraphicFramePr>
          <p:nvPr>
            <p:ph idx="1"/>
            <p:extLst>
              <p:ext uri="{D42A27DB-BD31-4B8C-83A1-F6EECF244321}">
                <p14:modId xmlns:p14="http://schemas.microsoft.com/office/powerpoint/2010/main" val="3518272750"/>
              </p:ext>
            </p:extLst>
          </p:nvPr>
        </p:nvGraphicFramePr>
        <p:xfrm>
          <a:off x="628650" y="1457325"/>
          <a:ext cx="7886700" cy="419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2984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0C0B-AA84-CA5A-1817-701CD82632A0}"/>
              </a:ext>
            </a:extLst>
          </p:cNvPr>
          <p:cNvSpPr>
            <a:spLocks noGrp="1"/>
          </p:cNvSpPr>
          <p:nvPr>
            <p:ph type="title"/>
          </p:nvPr>
        </p:nvSpPr>
        <p:spPr/>
        <p:txBody>
          <a:bodyPr/>
          <a:lstStyle/>
          <a:p>
            <a:r>
              <a:rPr lang="en-US" dirty="0"/>
              <a:t>Protocol Development</a:t>
            </a:r>
          </a:p>
        </p:txBody>
      </p:sp>
      <p:sp>
        <p:nvSpPr>
          <p:cNvPr id="3" name="Content Placeholder 2">
            <a:extLst>
              <a:ext uri="{FF2B5EF4-FFF2-40B4-BE49-F238E27FC236}">
                <a16:creationId xmlns:a16="http://schemas.microsoft.com/office/drawing/2014/main" id="{330BC192-2473-1A12-462D-EF0A930B9194}"/>
              </a:ext>
            </a:extLst>
          </p:cNvPr>
          <p:cNvSpPr>
            <a:spLocks noGrp="1"/>
          </p:cNvSpPr>
          <p:nvPr>
            <p:ph idx="1"/>
          </p:nvPr>
        </p:nvSpPr>
        <p:spPr/>
        <p:txBody>
          <a:bodyPr>
            <a:normAutofit/>
          </a:bodyPr>
          <a:lstStyle/>
          <a:p>
            <a:r>
              <a:rPr lang="en-US" sz="1700" dirty="0"/>
              <a:t>The protocol is at the center of any clinical trial. It details all the information required to safely conduct the study.</a:t>
            </a:r>
          </a:p>
          <a:p>
            <a:r>
              <a:rPr lang="en-US" sz="1700" dirty="0"/>
              <a:t>A protocol may come from a sponsor, such as a drug company, or it may be developed by an individual investigator. </a:t>
            </a:r>
          </a:p>
          <a:p>
            <a:r>
              <a:rPr lang="en-US" sz="1700" dirty="0"/>
              <a:t>Protocol formats can vary between companies and investigators, but the content should not. </a:t>
            </a:r>
          </a:p>
          <a:p>
            <a:r>
              <a:rPr lang="en-US" sz="1700" dirty="0"/>
              <a:t>There are some sections in the protocol that may not be included, depending on the discipline being studied, as well as the phase of study. </a:t>
            </a:r>
          </a:p>
          <a:p>
            <a:r>
              <a:rPr lang="en-US" sz="1700" dirty="0"/>
              <a:t>Not all study staff are involved in writing the protocol, but all members of the team should understand the necessary protocol components. </a:t>
            </a:r>
          </a:p>
          <a:p>
            <a:endParaRPr lang="en-US" dirty="0"/>
          </a:p>
        </p:txBody>
      </p:sp>
      <p:sp>
        <p:nvSpPr>
          <p:cNvPr id="4" name="Slide Number Placeholder 3">
            <a:extLst>
              <a:ext uri="{FF2B5EF4-FFF2-40B4-BE49-F238E27FC236}">
                <a16:creationId xmlns:a16="http://schemas.microsoft.com/office/drawing/2014/main" id="{A7462133-39A6-7AAF-21F9-E754DD55A125}"/>
              </a:ext>
            </a:extLst>
          </p:cNvPr>
          <p:cNvSpPr>
            <a:spLocks noGrp="1"/>
          </p:cNvSpPr>
          <p:nvPr>
            <p:ph type="sldNum" sz="quarter" idx="12"/>
          </p:nvPr>
        </p:nvSpPr>
        <p:spPr/>
        <p:txBody>
          <a:bodyPr/>
          <a:lstStyle/>
          <a:p>
            <a:fld id="{6FB6F467-9AF4-4D3A-8048-7038A589BD67}" type="slidenum">
              <a:rPr lang="en-US" smtClean="0"/>
              <a:pPr/>
              <a:t>5</a:t>
            </a:fld>
            <a:endParaRPr lang="en-US" dirty="0"/>
          </a:p>
        </p:txBody>
      </p:sp>
    </p:spTree>
    <p:extLst>
      <p:ext uri="{BB962C8B-B14F-4D97-AF65-F5344CB8AC3E}">
        <p14:creationId xmlns:p14="http://schemas.microsoft.com/office/powerpoint/2010/main" val="256302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3A17-68CD-F8D6-5704-B00221AA485A}"/>
              </a:ext>
            </a:extLst>
          </p:cNvPr>
          <p:cNvSpPr>
            <a:spLocks noGrp="1"/>
          </p:cNvSpPr>
          <p:nvPr>
            <p:ph type="title"/>
          </p:nvPr>
        </p:nvSpPr>
        <p:spPr/>
        <p:txBody>
          <a:bodyPr>
            <a:normAutofit/>
          </a:bodyPr>
          <a:lstStyle/>
          <a:p>
            <a:r>
              <a:rPr lang="en-US" sz="2800" dirty="0"/>
              <a:t>Protocol Components</a:t>
            </a:r>
          </a:p>
        </p:txBody>
      </p:sp>
      <p:sp>
        <p:nvSpPr>
          <p:cNvPr id="3" name="Content Placeholder 2">
            <a:extLst>
              <a:ext uri="{FF2B5EF4-FFF2-40B4-BE49-F238E27FC236}">
                <a16:creationId xmlns:a16="http://schemas.microsoft.com/office/drawing/2014/main" id="{80272DF6-7D8F-BCA2-A71D-D6C388CCF776}"/>
              </a:ext>
            </a:extLst>
          </p:cNvPr>
          <p:cNvSpPr>
            <a:spLocks noGrp="1"/>
          </p:cNvSpPr>
          <p:nvPr>
            <p:ph idx="1"/>
          </p:nvPr>
        </p:nvSpPr>
        <p:spPr>
          <a:xfrm>
            <a:off x="426128" y="1457325"/>
            <a:ext cx="8089222" cy="4490714"/>
          </a:xfrm>
        </p:spPr>
        <p:txBody>
          <a:bodyPr>
            <a:normAutofit fontScale="85000" lnSpcReduction="20000"/>
          </a:bodyPr>
          <a:lstStyle/>
          <a:p>
            <a:pPr marL="0" indent="0">
              <a:lnSpc>
                <a:spcPct val="120000"/>
              </a:lnSpc>
              <a:spcBef>
                <a:spcPts val="0"/>
              </a:spcBef>
              <a:buNone/>
            </a:pPr>
            <a:r>
              <a:rPr lang="en-US" b="1" dirty="0"/>
              <a:t>A general protocol includes the following contents:</a:t>
            </a:r>
          </a:p>
          <a:p>
            <a:pPr marL="0" indent="0">
              <a:lnSpc>
                <a:spcPct val="120000"/>
              </a:lnSpc>
              <a:spcBef>
                <a:spcPts val="0"/>
              </a:spcBef>
              <a:buNone/>
            </a:pPr>
            <a:endParaRPr lang="en-US" b="1" dirty="0"/>
          </a:p>
          <a:p>
            <a:pPr>
              <a:lnSpc>
                <a:spcPct val="120000"/>
              </a:lnSpc>
              <a:spcBef>
                <a:spcPts val="0"/>
              </a:spcBef>
            </a:pPr>
            <a:r>
              <a:rPr lang="en-US" dirty="0"/>
              <a:t>Title of the study</a:t>
            </a:r>
          </a:p>
          <a:p>
            <a:pPr>
              <a:lnSpc>
                <a:spcPct val="120000"/>
              </a:lnSpc>
              <a:spcBef>
                <a:spcPts val="0"/>
              </a:spcBef>
            </a:pPr>
            <a:r>
              <a:rPr lang="en-US" dirty="0"/>
              <a:t>Administrative details</a:t>
            </a:r>
          </a:p>
          <a:p>
            <a:pPr>
              <a:lnSpc>
                <a:spcPct val="120000"/>
              </a:lnSpc>
              <a:spcBef>
                <a:spcPts val="0"/>
              </a:spcBef>
            </a:pPr>
            <a:r>
              <a:rPr lang="en-US" dirty="0"/>
              <a:t>Project summary</a:t>
            </a:r>
          </a:p>
          <a:p>
            <a:pPr>
              <a:lnSpc>
                <a:spcPct val="120000"/>
              </a:lnSpc>
              <a:spcBef>
                <a:spcPts val="0"/>
              </a:spcBef>
            </a:pPr>
            <a:r>
              <a:rPr lang="en-US" dirty="0"/>
              <a:t>Introduction to the research topic, background (Literature review)</a:t>
            </a:r>
          </a:p>
          <a:p>
            <a:pPr>
              <a:lnSpc>
                <a:spcPct val="120000"/>
              </a:lnSpc>
              <a:spcBef>
                <a:spcPts val="0"/>
              </a:spcBef>
            </a:pPr>
            <a:r>
              <a:rPr lang="en-US" dirty="0"/>
              <a:t>Preliminary studies</a:t>
            </a:r>
          </a:p>
          <a:p>
            <a:pPr>
              <a:lnSpc>
                <a:spcPct val="120000"/>
              </a:lnSpc>
              <a:spcBef>
                <a:spcPts val="0"/>
              </a:spcBef>
            </a:pPr>
            <a:r>
              <a:rPr lang="en-US" dirty="0"/>
              <a:t>Study objectives and/or questions. Statement of the problem.</a:t>
            </a:r>
          </a:p>
          <a:p>
            <a:pPr>
              <a:lnSpc>
                <a:spcPct val="120000"/>
              </a:lnSpc>
              <a:spcBef>
                <a:spcPts val="0"/>
              </a:spcBef>
            </a:pPr>
            <a:r>
              <a:rPr lang="en-US" dirty="0"/>
              <a:t>Methodology: Study design, study population, and methods of recruitment, variables list, sample size, methods of data collection, data collection tools, plan of analysis (analysis of data)</a:t>
            </a:r>
          </a:p>
          <a:p>
            <a:pPr>
              <a:lnSpc>
                <a:spcPct val="120000"/>
              </a:lnSpc>
              <a:spcBef>
                <a:spcPts val="0"/>
              </a:spcBef>
            </a:pPr>
            <a:r>
              <a:rPr lang="en-US" dirty="0"/>
              <a:t>Project management: Work plan (Timeline – proposed schedule)</a:t>
            </a:r>
          </a:p>
          <a:p>
            <a:pPr>
              <a:lnSpc>
                <a:spcPct val="120000"/>
              </a:lnSpc>
              <a:spcBef>
                <a:spcPts val="0"/>
              </a:spcBef>
            </a:pPr>
            <a:r>
              <a:rPr lang="en-US" dirty="0"/>
              <a:t>Strengths and limitations of the study</a:t>
            </a:r>
          </a:p>
          <a:p>
            <a:pPr>
              <a:lnSpc>
                <a:spcPct val="120000"/>
              </a:lnSpc>
              <a:spcBef>
                <a:spcPts val="0"/>
              </a:spcBef>
            </a:pPr>
            <a:r>
              <a:rPr lang="en-US" dirty="0"/>
              <a:t>Issues for ethical review and approvals</a:t>
            </a:r>
          </a:p>
          <a:p>
            <a:pPr>
              <a:lnSpc>
                <a:spcPct val="120000"/>
              </a:lnSpc>
              <a:spcBef>
                <a:spcPts val="0"/>
              </a:spcBef>
            </a:pPr>
            <a:endParaRPr lang="en-US" dirty="0"/>
          </a:p>
          <a:p>
            <a:pPr marL="0" indent="0">
              <a:lnSpc>
                <a:spcPct val="120000"/>
              </a:lnSpc>
              <a:spcBef>
                <a:spcPts val="0"/>
              </a:spcBef>
              <a:buNone/>
            </a:pPr>
            <a:endParaRPr lang="en-US" dirty="0"/>
          </a:p>
        </p:txBody>
      </p:sp>
      <p:sp>
        <p:nvSpPr>
          <p:cNvPr id="4" name="Slide Number Placeholder 3">
            <a:extLst>
              <a:ext uri="{FF2B5EF4-FFF2-40B4-BE49-F238E27FC236}">
                <a16:creationId xmlns:a16="http://schemas.microsoft.com/office/drawing/2014/main" id="{7E5248AD-2E1F-CCDC-FF23-EC44E9D98A03}"/>
              </a:ext>
            </a:extLst>
          </p:cNvPr>
          <p:cNvSpPr>
            <a:spLocks noGrp="1"/>
          </p:cNvSpPr>
          <p:nvPr>
            <p:ph type="sldNum" sz="quarter" idx="12"/>
          </p:nvPr>
        </p:nvSpPr>
        <p:spPr/>
        <p:txBody>
          <a:bodyPr/>
          <a:lstStyle/>
          <a:p>
            <a:fld id="{6FB6F467-9AF4-4D3A-8048-7038A589BD67}" type="slidenum">
              <a:rPr lang="en-US" smtClean="0"/>
              <a:pPr/>
              <a:t>6</a:t>
            </a:fld>
            <a:endParaRPr lang="en-US" dirty="0"/>
          </a:p>
        </p:txBody>
      </p:sp>
    </p:spTree>
    <p:extLst>
      <p:ext uri="{BB962C8B-B14F-4D97-AF65-F5344CB8AC3E}">
        <p14:creationId xmlns:p14="http://schemas.microsoft.com/office/powerpoint/2010/main" val="331554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67D2-A375-F778-AE05-A6B8BEF67AC3}"/>
              </a:ext>
            </a:extLst>
          </p:cNvPr>
          <p:cNvSpPr>
            <a:spLocks noGrp="1"/>
          </p:cNvSpPr>
          <p:nvPr>
            <p:ph type="title"/>
          </p:nvPr>
        </p:nvSpPr>
        <p:spPr>
          <a:xfrm>
            <a:off x="628650" y="211804"/>
            <a:ext cx="7886700" cy="1055791"/>
          </a:xfrm>
        </p:spPr>
        <p:txBody>
          <a:bodyPr/>
          <a:lstStyle/>
          <a:p>
            <a:r>
              <a:rPr lang="en-US" dirty="0"/>
              <a:t>Protocol Components </a:t>
            </a:r>
          </a:p>
        </p:txBody>
      </p:sp>
      <p:sp>
        <p:nvSpPr>
          <p:cNvPr id="3" name="Content Placeholder 2">
            <a:extLst>
              <a:ext uri="{FF2B5EF4-FFF2-40B4-BE49-F238E27FC236}">
                <a16:creationId xmlns:a16="http://schemas.microsoft.com/office/drawing/2014/main" id="{FBF0533D-683F-FB00-6274-ED42899E5908}"/>
              </a:ext>
            </a:extLst>
          </p:cNvPr>
          <p:cNvSpPr>
            <a:spLocks noGrp="1"/>
          </p:cNvSpPr>
          <p:nvPr>
            <p:ph idx="1"/>
          </p:nvPr>
        </p:nvSpPr>
        <p:spPr>
          <a:xfrm>
            <a:off x="541537" y="1091953"/>
            <a:ext cx="8247355" cy="5273950"/>
          </a:xfrm>
        </p:spPr>
        <p:txBody>
          <a:bodyPr>
            <a:normAutofit fontScale="62500" lnSpcReduction="20000"/>
          </a:bodyPr>
          <a:lstStyle/>
          <a:p>
            <a:pPr marL="0" indent="0">
              <a:lnSpc>
                <a:spcPct val="120000"/>
              </a:lnSpc>
              <a:spcBef>
                <a:spcPts val="0"/>
              </a:spcBef>
              <a:buNone/>
            </a:pPr>
            <a:r>
              <a:rPr lang="en-US" sz="2500" b="1" dirty="0"/>
              <a:t>However, according to the </a:t>
            </a:r>
            <a:r>
              <a:rPr lang="en-US" sz="2500" b="1" u="sng" dirty="0">
                <a:hlinkClick r:id="rId2"/>
              </a:rPr>
              <a:t>ICH Good Clinical Practice guidelines</a:t>
            </a:r>
            <a:r>
              <a:rPr lang="en-US" sz="2500" b="1" dirty="0"/>
              <a:t>, a protocol should include the following topics as below:</a:t>
            </a:r>
          </a:p>
          <a:p>
            <a:pPr marL="0" indent="0">
              <a:lnSpc>
                <a:spcPct val="120000"/>
              </a:lnSpc>
              <a:spcBef>
                <a:spcPts val="0"/>
              </a:spcBef>
              <a:buNone/>
            </a:pPr>
            <a:endParaRPr lang="en-US" sz="2500" b="1" dirty="0"/>
          </a:p>
          <a:p>
            <a:pPr>
              <a:lnSpc>
                <a:spcPct val="120000"/>
              </a:lnSpc>
              <a:spcBef>
                <a:spcPts val="0"/>
              </a:spcBef>
            </a:pPr>
            <a:r>
              <a:rPr lang="en-US" sz="2500" dirty="0"/>
              <a:t>Title page (General Information)</a:t>
            </a:r>
          </a:p>
          <a:p>
            <a:pPr>
              <a:lnSpc>
                <a:spcPct val="120000"/>
              </a:lnSpc>
              <a:spcBef>
                <a:spcPts val="0"/>
              </a:spcBef>
            </a:pPr>
            <a:r>
              <a:rPr lang="en-US" sz="2500" dirty="0"/>
              <a:t>Background Information</a:t>
            </a:r>
          </a:p>
          <a:p>
            <a:pPr>
              <a:lnSpc>
                <a:spcPct val="120000"/>
              </a:lnSpc>
              <a:spcBef>
                <a:spcPts val="0"/>
              </a:spcBef>
            </a:pPr>
            <a:r>
              <a:rPr lang="en-US" sz="2500" dirty="0"/>
              <a:t>Objectives/Purpose</a:t>
            </a:r>
          </a:p>
          <a:p>
            <a:pPr>
              <a:lnSpc>
                <a:spcPct val="120000"/>
              </a:lnSpc>
              <a:spcBef>
                <a:spcPts val="0"/>
              </a:spcBef>
            </a:pPr>
            <a:r>
              <a:rPr lang="en-US" sz="2500" dirty="0"/>
              <a:t>Study design</a:t>
            </a:r>
          </a:p>
          <a:p>
            <a:pPr>
              <a:lnSpc>
                <a:spcPct val="120000"/>
              </a:lnSpc>
              <a:spcBef>
                <a:spcPts val="0"/>
              </a:spcBef>
            </a:pPr>
            <a:r>
              <a:rPr lang="en-US" sz="2500" dirty="0"/>
              <a:t>Selection and exclusion of subjects</a:t>
            </a:r>
          </a:p>
          <a:p>
            <a:pPr>
              <a:lnSpc>
                <a:spcPct val="120000"/>
              </a:lnSpc>
              <a:spcBef>
                <a:spcPts val="0"/>
              </a:spcBef>
            </a:pPr>
            <a:r>
              <a:rPr lang="en-US" sz="2500" dirty="0"/>
              <a:t>Treatment of subjects</a:t>
            </a:r>
          </a:p>
          <a:p>
            <a:pPr>
              <a:lnSpc>
                <a:spcPct val="120000"/>
              </a:lnSpc>
              <a:spcBef>
                <a:spcPts val="0"/>
              </a:spcBef>
            </a:pPr>
            <a:r>
              <a:rPr lang="en-US" sz="2500" dirty="0"/>
              <a:t>Assessment of efficacy</a:t>
            </a:r>
          </a:p>
          <a:p>
            <a:pPr>
              <a:lnSpc>
                <a:spcPct val="120000"/>
              </a:lnSpc>
              <a:spcBef>
                <a:spcPts val="0"/>
              </a:spcBef>
            </a:pPr>
            <a:r>
              <a:rPr lang="en-US" sz="2500" dirty="0"/>
              <a:t>Assessment of safety</a:t>
            </a:r>
          </a:p>
          <a:p>
            <a:pPr>
              <a:lnSpc>
                <a:spcPct val="120000"/>
              </a:lnSpc>
              <a:spcBef>
                <a:spcPts val="0"/>
              </a:spcBef>
            </a:pPr>
            <a:r>
              <a:rPr lang="en-US" sz="2500" dirty="0"/>
              <a:t>Adverse events</a:t>
            </a:r>
          </a:p>
          <a:p>
            <a:pPr>
              <a:lnSpc>
                <a:spcPct val="120000"/>
              </a:lnSpc>
              <a:spcBef>
                <a:spcPts val="0"/>
              </a:spcBef>
            </a:pPr>
            <a:r>
              <a:rPr lang="en-US" sz="2500" dirty="0"/>
              <a:t>Discontinuation of the study</a:t>
            </a:r>
          </a:p>
          <a:p>
            <a:pPr>
              <a:lnSpc>
                <a:spcPct val="120000"/>
              </a:lnSpc>
              <a:spcBef>
                <a:spcPts val="0"/>
              </a:spcBef>
            </a:pPr>
            <a:r>
              <a:rPr lang="en-US" sz="2500" dirty="0"/>
              <a:t>Statistics</a:t>
            </a:r>
          </a:p>
          <a:p>
            <a:pPr>
              <a:lnSpc>
                <a:spcPct val="120000"/>
              </a:lnSpc>
              <a:spcBef>
                <a:spcPts val="0"/>
              </a:spcBef>
            </a:pPr>
            <a:r>
              <a:rPr lang="en-US" sz="2500" dirty="0"/>
              <a:t>Quality control and assurance</a:t>
            </a:r>
          </a:p>
          <a:p>
            <a:pPr>
              <a:lnSpc>
                <a:spcPct val="120000"/>
              </a:lnSpc>
              <a:spcBef>
                <a:spcPts val="0"/>
              </a:spcBef>
            </a:pPr>
            <a:r>
              <a:rPr lang="en-US" sz="2500" dirty="0"/>
              <a:t>Ethics</a:t>
            </a:r>
          </a:p>
          <a:p>
            <a:pPr>
              <a:lnSpc>
                <a:spcPct val="120000"/>
              </a:lnSpc>
              <a:spcBef>
                <a:spcPts val="0"/>
              </a:spcBef>
            </a:pPr>
            <a:r>
              <a:rPr lang="en-US" sz="2500" dirty="0"/>
              <a:t>Data handling and recordkeeping</a:t>
            </a:r>
          </a:p>
          <a:p>
            <a:pPr>
              <a:lnSpc>
                <a:spcPct val="120000"/>
              </a:lnSpc>
              <a:spcBef>
                <a:spcPts val="0"/>
              </a:spcBef>
            </a:pPr>
            <a:r>
              <a:rPr lang="en-US" sz="2500" dirty="0"/>
              <a:t>Publication Policy</a:t>
            </a:r>
          </a:p>
          <a:p>
            <a:pPr>
              <a:lnSpc>
                <a:spcPct val="120000"/>
              </a:lnSpc>
              <a:spcBef>
                <a:spcPts val="0"/>
              </a:spcBef>
            </a:pPr>
            <a:r>
              <a:rPr lang="en-US" sz="2500" dirty="0"/>
              <a:t>Project timetable/flowchart</a:t>
            </a:r>
          </a:p>
          <a:p>
            <a:pPr>
              <a:lnSpc>
                <a:spcPct val="120000"/>
              </a:lnSpc>
              <a:spcBef>
                <a:spcPts val="0"/>
              </a:spcBef>
            </a:pPr>
            <a:r>
              <a:rPr lang="en-US" sz="2500" dirty="0"/>
              <a:t>References</a:t>
            </a:r>
          </a:p>
          <a:p>
            <a:pPr>
              <a:lnSpc>
                <a:spcPct val="120000"/>
              </a:lnSpc>
              <a:spcBef>
                <a:spcPts val="0"/>
              </a:spcBef>
            </a:pPr>
            <a:r>
              <a:rPr lang="en-US" sz="2500" dirty="0"/>
              <a:t>Supplements/appendices</a:t>
            </a:r>
          </a:p>
          <a:p>
            <a:pPr marL="0" indent="0">
              <a:lnSpc>
                <a:spcPct val="120000"/>
              </a:lnSpc>
              <a:spcBef>
                <a:spcPts val="0"/>
              </a:spcBef>
              <a:buNone/>
            </a:pPr>
            <a:endParaRPr lang="en-US" dirty="0"/>
          </a:p>
        </p:txBody>
      </p:sp>
      <p:sp>
        <p:nvSpPr>
          <p:cNvPr id="4" name="Slide Number Placeholder 3">
            <a:extLst>
              <a:ext uri="{FF2B5EF4-FFF2-40B4-BE49-F238E27FC236}">
                <a16:creationId xmlns:a16="http://schemas.microsoft.com/office/drawing/2014/main" id="{F2931527-B164-D8D1-EE9B-35F3E09EB50F}"/>
              </a:ext>
            </a:extLst>
          </p:cNvPr>
          <p:cNvSpPr>
            <a:spLocks noGrp="1"/>
          </p:cNvSpPr>
          <p:nvPr>
            <p:ph type="sldNum" sz="quarter" idx="12"/>
          </p:nvPr>
        </p:nvSpPr>
        <p:spPr/>
        <p:txBody>
          <a:bodyPr/>
          <a:lstStyle/>
          <a:p>
            <a:fld id="{6FB6F467-9AF4-4D3A-8048-7038A589BD67}" type="slidenum">
              <a:rPr lang="en-US" smtClean="0"/>
              <a:pPr/>
              <a:t>7</a:t>
            </a:fld>
            <a:endParaRPr lang="en-US" dirty="0"/>
          </a:p>
        </p:txBody>
      </p:sp>
    </p:spTree>
    <p:extLst>
      <p:ext uri="{BB962C8B-B14F-4D97-AF65-F5344CB8AC3E}">
        <p14:creationId xmlns:p14="http://schemas.microsoft.com/office/powerpoint/2010/main" val="343542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BA6-07AB-7D54-F9A8-28806C047898}"/>
              </a:ext>
            </a:extLst>
          </p:cNvPr>
          <p:cNvSpPr>
            <a:spLocks noGrp="1"/>
          </p:cNvSpPr>
          <p:nvPr>
            <p:ph type="title"/>
          </p:nvPr>
        </p:nvSpPr>
        <p:spPr/>
        <p:txBody>
          <a:bodyPr/>
          <a:lstStyle/>
          <a:p>
            <a:r>
              <a:rPr lang="en-US" dirty="0"/>
              <a:t>Protocol Template example UTSW</a:t>
            </a:r>
          </a:p>
        </p:txBody>
      </p:sp>
      <p:pic>
        <p:nvPicPr>
          <p:cNvPr id="5" name="Content Placeholder 4">
            <a:extLst>
              <a:ext uri="{FF2B5EF4-FFF2-40B4-BE49-F238E27FC236}">
                <a16:creationId xmlns:a16="http://schemas.microsoft.com/office/drawing/2014/main" id="{495AEE17-89EE-FBC1-B8C3-0A673EB8D7F1}"/>
              </a:ext>
            </a:extLst>
          </p:cNvPr>
          <p:cNvPicPr>
            <a:picLocks noGrp="1" noChangeAspect="1"/>
          </p:cNvPicPr>
          <p:nvPr>
            <p:ph idx="1"/>
          </p:nvPr>
        </p:nvPicPr>
        <p:blipFill>
          <a:blip r:embed="rId2"/>
          <a:stretch>
            <a:fillRect/>
          </a:stretch>
        </p:blipFill>
        <p:spPr>
          <a:xfrm>
            <a:off x="893216" y="1331118"/>
            <a:ext cx="3114042" cy="4195763"/>
          </a:xfrm>
          <a:prstGeom prst="rect">
            <a:avLst/>
          </a:prstGeom>
        </p:spPr>
      </p:pic>
      <p:sp>
        <p:nvSpPr>
          <p:cNvPr id="4" name="Slide Number Placeholder 3">
            <a:extLst>
              <a:ext uri="{FF2B5EF4-FFF2-40B4-BE49-F238E27FC236}">
                <a16:creationId xmlns:a16="http://schemas.microsoft.com/office/drawing/2014/main" id="{34B3B4CD-93CD-0510-0BB8-5E9BD0B6B674}"/>
              </a:ext>
            </a:extLst>
          </p:cNvPr>
          <p:cNvSpPr>
            <a:spLocks noGrp="1"/>
          </p:cNvSpPr>
          <p:nvPr>
            <p:ph type="sldNum" sz="quarter" idx="12"/>
          </p:nvPr>
        </p:nvSpPr>
        <p:spPr/>
        <p:txBody>
          <a:bodyPr/>
          <a:lstStyle/>
          <a:p>
            <a:fld id="{6FB6F467-9AF4-4D3A-8048-7038A589BD67}" type="slidenum">
              <a:rPr lang="en-US" smtClean="0"/>
              <a:pPr/>
              <a:t>8</a:t>
            </a:fld>
            <a:endParaRPr lang="en-US" dirty="0"/>
          </a:p>
        </p:txBody>
      </p:sp>
      <p:pic>
        <p:nvPicPr>
          <p:cNvPr id="6" name="Picture 5">
            <a:extLst>
              <a:ext uri="{FF2B5EF4-FFF2-40B4-BE49-F238E27FC236}">
                <a16:creationId xmlns:a16="http://schemas.microsoft.com/office/drawing/2014/main" id="{9DAD7B12-8B45-F0AF-5FBA-31DCBB8BFF48}"/>
              </a:ext>
            </a:extLst>
          </p:cNvPr>
          <p:cNvPicPr>
            <a:picLocks noChangeAspect="1"/>
          </p:cNvPicPr>
          <p:nvPr/>
        </p:nvPicPr>
        <p:blipFill>
          <a:blip r:embed="rId3"/>
          <a:stretch>
            <a:fillRect/>
          </a:stretch>
        </p:blipFill>
        <p:spPr>
          <a:xfrm>
            <a:off x="4279758" y="1429304"/>
            <a:ext cx="3380478" cy="4287915"/>
          </a:xfrm>
          <a:prstGeom prst="rect">
            <a:avLst/>
          </a:prstGeom>
        </p:spPr>
      </p:pic>
    </p:spTree>
    <p:extLst>
      <p:ext uri="{BB962C8B-B14F-4D97-AF65-F5344CB8AC3E}">
        <p14:creationId xmlns:p14="http://schemas.microsoft.com/office/powerpoint/2010/main" val="333741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E0C1B-DBA2-D172-975A-2A46CB15C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C0F3A-BAF6-1C71-54AF-508C57442F43}"/>
              </a:ext>
            </a:extLst>
          </p:cNvPr>
          <p:cNvSpPr>
            <a:spLocks noGrp="1"/>
          </p:cNvSpPr>
          <p:nvPr>
            <p:ph type="title"/>
          </p:nvPr>
        </p:nvSpPr>
        <p:spPr/>
        <p:txBody>
          <a:bodyPr/>
          <a:lstStyle/>
          <a:p>
            <a:r>
              <a:rPr lang="en-US" dirty="0"/>
              <a:t>Protocol Template example UTSW </a:t>
            </a:r>
            <a:r>
              <a:rPr lang="en-US" dirty="0" err="1"/>
              <a:t>con’t</a:t>
            </a:r>
            <a:r>
              <a:rPr lang="en-US" dirty="0"/>
              <a:t>.</a:t>
            </a:r>
          </a:p>
        </p:txBody>
      </p:sp>
      <p:sp>
        <p:nvSpPr>
          <p:cNvPr id="4" name="Slide Number Placeholder 3">
            <a:extLst>
              <a:ext uri="{FF2B5EF4-FFF2-40B4-BE49-F238E27FC236}">
                <a16:creationId xmlns:a16="http://schemas.microsoft.com/office/drawing/2014/main" id="{592B05B4-71DD-6743-AFA5-B31D1C2A3BA9}"/>
              </a:ext>
            </a:extLst>
          </p:cNvPr>
          <p:cNvSpPr>
            <a:spLocks noGrp="1"/>
          </p:cNvSpPr>
          <p:nvPr>
            <p:ph type="sldNum" sz="quarter" idx="12"/>
          </p:nvPr>
        </p:nvSpPr>
        <p:spPr/>
        <p:txBody>
          <a:bodyPr/>
          <a:lstStyle/>
          <a:p>
            <a:fld id="{6FB6F467-9AF4-4D3A-8048-7038A589BD67}" type="slidenum">
              <a:rPr lang="en-US" smtClean="0"/>
              <a:pPr/>
              <a:t>9</a:t>
            </a:fld>
            <a:endParaRPr lang="en-US" dirty="0"/>
          </a:p>
        </p:txBody>
      </p:sp>
      <p:pic>
        <p:nvPicPr>
          <p:cNvPr id="11" name="Content Placeholder 10">
            <a:extLst>
              <a:ext uri="{FF2B5EF4-FFF2-40B4-BE49-F238E27FC236}">
                <a16:creationId xmlns:a16="http://schemas.microsoft.com/office/drawing/2014/main" id="{B599E255-B078-C81F-324A-DFA8FECDA8DC}"/>
              </a:ext>
            </a:extLst>
          </p:cNvPr>
          <p:cNvPicPr>
            <a:picLocks noGrp="1" noChangeAspect="1"/>
          </p:cNvPicPr>
          <p:nvPr>
            <p:ph idx="1"/>
          </p:nvPr>
        </p:nvPicPr>
        <p:blipFill>
          <a:blip r:embed="rId2"/>
          <a:stretch>
            <a:fillRect/>
          </a:stretch>
        </p:blipFill>
        <p:spPr>
          <a:xfrm>
            <a:off x="455384" y="1381125"/>
            <a:ext cx="3497491" cy="4291013"/>
          </a:xfrm>
          <a:prstGeom prst="rect">
            <a:avLst/>
          </a:prstGeom>
        </p:spPr>
      </p:pic>
      <p:pic>
        <p:nvPicPr>
          <p:cNvPr id="12" name="Picture 11">
            <a:extLst>
              <a:ext uri="{FF2B5EF4-FFF2-40B4-BE49-F238E27FC236}">
                <a16:creationId xmlns:a16="http://schemas.microsoft.com/office/drawing/2014/main" id="{E8D6ECFD-1506-E068-396F-D59508586152}"/>
              </a:ext>
            </a:extLst>
          </p:cNvPr>
          <p:cNvPicPr>
            <a:picLocks noChangeAspect="1"/>
          </p:cNvPicPr>
          <p:nvPr/>
        </p:nvPicPr>
        <p:blipFill>
          <a:blip r:embed="rId3"/>
          <a:stretch>
            <a:fillRect/>
          </a:stretch>
        </p:blipFill>
        <p:spPr>
          <a:xfrm>
            <a:off x="4271925" y="1132625"/>
            <a:ext cx="3707126" cy="4539513"/>
          </a:xfrm>
          <a:prstGeom prst="rect">
            <a:avLst/>
          </a:prstGeom>
        </p:spPr>
      </p:pic>
    </p:spTree>
    <p:extLst>
      <p:ext uri="{BB962C8B-B14F-4D97-AF65-F5344CB8AC3E}">
        <p14:creationId xmlns:p14="http://schemas.microsoft.com/office/powerpoint/2010/main" val="123049973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TH Green">
      <a:srgbClr val="009543"/>
    </a:custClr>
    <a:custClr name="TH Blue">
      <a:srgbClr val="003798"/>
    </a:custClr>
    <a:custClr name="Lime">
      <a:srgbClr val="54B948"/>
    </a:custClr>
    <a:custClr name="Soft Blue">
      <a:srgbClr val="0077C8"/>
    </a:custClr>
    <a:custClr name="Orange">
      <a:srgbClr val="FF8200"/>
    </a:custClr>
    <a:custClr name="Bright Blue">
      <a:srgbClr val="00A9CE"/>
    </a:custClr>
    <a:custClr name="Gold">
      <a:srgbClr val="FFB81C"/>
    </a:custClr>
    <a:custClr name="Pink">
      <a:srgbClr val="E31C79"/>
    </a:custClr>
    <a:custClr name="Teal">
      <a:srgbClr val="00A499"/>
    </a:custClr>
  </a:custClrLst>
  <a:extLst>
    <a:ext uri="{05A4C25C-085E-4340-85A3-A5531E510DB2}">
      <thm15:themeFamily xmlns:thm15="http://schemas.microsoft.com/office/thememl/2012/main" name="Office Theme" id="{27D7E476-B4AC-40D2-BCCC-6339A0BFE984}" vid="{A9F43860-CDAA-4D9A-8396-120C3C96BF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891</TotalTime>
  <Words>902</Words>
  <Application>Microsoft Office PowerPoint</Application>
  <PresentationFormat>On-screen Show (4:3)</PresentationFormat>
  <Paragraphs>74</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Office Theme</vt:lpstr>
      <vt:lpstr>Protocol Development</vt:lpstr>
      <vt:lpstr>PowerPoint Presentation</vt:lpstr>
      <vt:lpstr>Protocol Development  </vt:lpstr>
      <vt:lpstr>Protocol Development</vt:lpstr>
      <vt:lpstr>Protocol Development</vt:lpstr>
      <vt:lpstr>Protocol Components</vt:lpstr>
      <vt:lpstr>Protocol Components </vt:lpstr>
      <vt:lpstr>Protocol Template example UTSW</vt:lpstr>
      <vt:lpstr>Protocol Template example UTSW con’t.</vt:lpstr>
      <vt:lpstr>Protocol Checklist</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Cantrell, Carrie</cp:lastModifiedBy>
  <cp:revision>55</cp:revision>
  <dcterms:created xsi:type="dcterms:W3CDTF">2019-10-14T09:09:27Z</dcterms:created>
  <dcterms:modified xsi:type="dcterms:W3CDTF">2025-08-07T15:50:17Z</dcterms:modified>
</cp:coreProperties>
</file>