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62" r:id="rId2"/>
    <p:sldId id="267" r:id="rId3"/>
    <p:sldId id="261" r:id="rId4"/>
    <p:sldId id="274" r:id="rId5"/>
    <p:sldId id="275" r:id="rId6"/>
    <p:sldId id="264" r:id="rId7"/>
    <p:sldId id="268" r:id="rId8"/>
    <p:sldId id="269" r:id="rId9"/>
    <p:sldId id="270" r:id="rId10"/>
    <p:sldId id="271" r:id="rId11"/>
    <p:sldId id="272" r:id="rId12"/>
    <p:sldId id="27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BC54"/>
    <a:srgbClr val="00539B"/>
    <a:srgbClr val="0074C8"/>
    <a:srgbClr val="289166"/>
    <a:srgbClr val="056B90"/>
    <a:srgbClr val="08528C"/>
    <a:srgbClr val="DB1564"/>
    <a:srgbClr val="72E6C0"/>
    <a:srgbClr val="12688C"/>
    <a:srgbClr val="00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21E245-75FC-4F21-BA4E-F51499A41D22}" v="4" dt="2025-06-13T17:00:26.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1" autoAdjust="0"/>
    <p:restoredTop sz="94660"/>
  </p:normalViewPr>
  <p:slideViewPr>
    <p:cSldViewPr snapToGrid="0">
      <p:cViewPr varScale="1">
        <p:scale>
          <a:sx n="108" d="100"/>
          <a:sy n="108" d="100"/>
        </p:scale>
        <p:origin x="154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1001E-01AF-4C45-9A59-7F5642E2F81F}"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E6EE6EDF-84C4-4B18-B271-2A2E57C46609}">
      <dgm:prSet/>
      <dgm:spPr/>
      <dgm:t>
        <a:bodyPr/>
        <a:lstStyle/>
        <a:p>
          <a:r>
            <a:rPr lang="en-US" b="1" dirty="0"/>
            <a:t>Phases of Clinical Trials: </a:t>
          </a:r>
          <a:br>
            <a:rPr lang="en-US" dirty="0"/>
          </a:br>
          <a:r>
            <a:rPr lang="en-US" dirty="0"/>
            <a:t>Clinical trials typically follow a multistage process, including: </a:t>
          </a:r>
        </a:p>
        <a:p>
          <a:endParaRPr lang="en-US" dirty="0"/>
        </a:p>
        <a:p>
          <a:r>
            <a:rPr lang="en-US" dirty="0"/>
            <a:t>Phase 1 (safety and dosage)</a:t>
          </a:r>
        </a:p>
      </dgm:t>
    </dgm:pt>
    <dgm:pt modelId="{15852942-C981-419F-BC47-F7A60DADE9FA}" type="parTrans" cxnId="{FA05E13D-CD05-49FA-9ACC-29A347D14A21}">
      <dgm:prSet/>
      <dgm:spPr/>
      <dgm:t>
        <a:bodyPr/>
        <a:lstStyle/>
        <a:p>
          <a:endParaRPr lang="en-US"/>
        </a:p>
      </dgm:t>
    </dgm:pt>
    <dgm:pt modelId="{9AFDEF63-C4E9-47F9-A0B4-16F1D274C447}" type="sibTrans" cxnId="{FA05E13D-CD05-49FA-9ACC-29A347D14A21}">
      <dgm:prSet/>
      <dgm:spPr/>
      <dgm:t>
        <a:bodyPr/>
        <a:lstStyle/>
        <a:p>
          <a:endParaRPr lang="en-US"/>
        </a:p>
      </dgm:t>
    </dgm:pt>
    <dgm:pt modelId="{C79D18C3-6137-4247-B1BA-9D89EAE1D9A4}">
      <dgm:prSet/>
      <dgm:spPr/>
      <dgm:t>
        <a:bodyPr/>
        <a:lstStyle/>
        <a:p>
          <a:r>
            <a:rPr lang="en-US" dirty="0"/>
            <a:t>Phase 2 (efficacy and side effects)</a:t>
          </a:r>
        </a:p>
      </dgm:t>
    </dgm:pt>
    <dgm:pt modelId="{8F4B842F-7D45-4386-8B31-D758CDE8B662}" type="parTrans" cxnId="{CB0E5406-2CB5-413F-9DFB-41F87C36ED46}">
      <dgm:prSet/>
      <dgm:spPr/>
      <dgm:t>
        <a:bodyPr/>
        <a:lstStyle/>
        <a:p>
          <a:endParaRPr lang="en-US"/>
        </a:p>
      </dgm:t>
    </dgm:pt>
    <dgm:pt modelId="{B460B431-7576-4B6D-B8CC-67F0FC6A2E34}" type="sibTrans" cxnId="{CB0E5406-2CB5-413F-9DFB-41F87C36ED46}">
      <dgm:prSet/>
      <dgm:spPr/>
      <dgm:t>
        <a:bodyPr/>
        <a:lstStyle/>
        <a:p>
          <a:endParaRPr lang="en-US"/>
        </a:p>
      </dgm:t>
    </dgm:pt>
    <dgm:pt modelId="{68F1639B-C447-4621-A82E-3C6197A60D50}">
      <dgm:prSet/>
      <dgm:spPr/>
      <dgm:t>
        <a:bodyPr/>
        <a:lstStyle/>
        <a:p>
          <a:r>
            <a:rPr lang="en-US"/>
            <a:t>Phase 3 (comparison to standard treatments). </a:t>
          </a:r>
        </a:p>
      </dgm:t>
    </dgm:pt>
    <dgm:pt modelId="{1827312E-53F2-499F-BC00-9C93AD85752B}" type="parTrans" cxnId="{6F16D3E6-85AD-4CA0-B9E8-7CE4A9579AAF}">
      <dgm:prSet/>
      <dgm:spPr/>
      <dgm:t>
        <a:bodyPr/>
        <a:lstStyle/>
        <a:p>
          <a:endParaRPr lang="en-US"/>
        </a:p>
      </dgm:t>
    </dgm:pt>
    <dgm:pt modelId="{287BCC0D-25BA-42C8-A72A-5A6BBA468BB1}" type="sibTrans" cxnId="{6F16D3E6-85AD-4CA0-B9E8-7CE4A9579AAF}">
      <dgm:prSet/>
      <dgm:spPr/>
      <dgm:t>
        <a:bodyPr/>
        <a:lstStyle/>
        <a:p>
          <a:endParaRPr lang="en-US"/>
        </a:p>
      </dgm:t>
    </dgm:pt>
    <dgm:pt modelId="{DC4CA1B8-8CEB-47EF-BE96-DC5B783E3D8C}" type="pres">
      <dgm:prSet presAssocID="{D751001E-01AF-4C45-9A59-7F5642E2F81F}" presName="vert0" presStyleCnt="0">
        <dgm:presLayoutVars>
          <dgm:dir/>
          <dgm:animOne val="branch"/>
          <dgm:animLvl val="lvl"/>
        </dgm:presLayoutVars>
      </dgm:prSet>
      <dgm:spPr/>
    </dgm:pt>
    <dgm:pt modelId="{6A8FA916-F9AA-4237-A80E-DD6E007ACD5F}" type="pres">
      <dgm:prSet presAssocID="{E6EE6EDF-84C4-4B18-B271-2A2E57C46609}" presName="thickLine" presStyleLbl="alignNode1" presStyleIdx="0" presStyleCnt="3"/>
      <dgm:spPr/>
    </dgm:pt>
    <dgm:pt modelId="{0BDF23B6-2F8F-4168-90BF-7293DB038FC9}" type="pres">
      <dgm:prSet presAssocID="{E6EE6EDF-84C4-4B18-B271-2A2E57C46609}" presName="horz1" presStyleCnt="0"/>
      <dgm:spPr/>
    </dgm:pt>
    <dgm:pt modelId="{885683B3-6FBD-444A-A7FD-737C109D2242}" type="pres">
      <dgm:prSet presAssocID="{E6EE6EDF-84C4-4B18-B271-2A2E57C46609}" presName="tx1" presStyleLbl="revTx" presStyleIdx="0" presStyleCnt="3"/>
      <dgm:spPr/>
    </dgm:pt>
    <dgm:pt modelId="{49A7D931-4533-4FC1-BBCD-7D6C7E80061B}" type="pres">
      <dgm:prSet presAssocID="{E6EE6EDF-84C4-4B18-B271-2A2E57C46609}" presName="vert1" presStyleCnt="0"/>
      <dgm:spPr/>
    </dgm:pt>
    <dgm:pt modelId="{C6D95E8A-27FC-4EA7-8882-A973B9366BA1}" type="pres">
      <dgm:prSet presAssocID="{C79D18C3-6137-4247-B1BA-9D89EAE1D9A4}" presName="thickLine" presStyleLbl="alignNode1" presStyleIdx="1" presStyleCnt="3"/>
      <dgm:spPr/>
    </dgm:pt>
    <dgm:pt modelId="{70BE7989-0DDD-4301-95F7-D08A3E7A5A29}" type="pres">
      <dgm:prSet presAssocID="{C79D18C3-6137-4247-B1BA-9D89EAE1D9A4}" presName="horz1" presStyleCnt="0"/>
      <dgm:spPr/>
    </dgm:pt>
    <dgm:pt modelId="{A442C2E9-C2DB-4FAA-A763-12E7327DF6FC}" type="pres">
      <dgm:prSet presAssocID="{C79D18C3-6137-4247-B1BA-9D89EAE1D9A4}" presName="tx1" presStyleLbl="revTx" presStyleIdx="1" presStyleCnt="3"/>
      <dgm:spPr/>
    </dgm:pt>
    <dgm:pt modelId="{6D899039-3F65-42DF-B310-9CCC9CE1E4E2}" type="pres">
      <dgm:prSet presAssocID="{C79D18C3-6137-4247-B1BA-9D89EAE1D9A4}" presName="vert1" presStyleCnt="0"/>
      <dgm:spPr/>
    </dgm:pt>
    <dgm:pt modelId="{054D504B-7092-4A05-A42A-244ED594B2C8}" type="pres">
      <dgm:prSet presAssocID="{68F1639B-C447-4621-A82E-3C6197A60D50}" presName="thickLine" presStyleLbl="alignNode1" presStyleIdx="2" presStyleCnt="3"/>
      <dgm:spPr/>
    </dgm:pt>
    <dgm:pt modelId="{D15C206C-3420-49D8-A90C-A47413C103BD}" type="pres">
      <dgm:prSet presAssocID="{68F1639B-C447-4621-A82E-3C6197A60D50}" presName="horz1" presStyleCnt="0"/>
      <dgm:spPr/>
    </dgm:pt>
    <dgm:pt modelId="{BD233F60-82C8-46D5-B301-3DD38557E26B}" type="pres">
      <dgm:prSet presAssocID="{68F1639B-C447-4621-A82E-3C6197A60D50}" presName="tx1" presStyleLbl="revTx" presStyleIdx="2" presStyleCnt="3"/>
      <dgm:spPr/>
    </dgm:pt>
    <dgm:pt modelId="{D7EB1C34-A77E-4B83-8420-71A860098EF0}" type="pres">
      <dgm:prSet presAssocID="{68F1639B-C447-4621-A82E-3C6197A60D50}" presName="vert1" presStyleCnt="0"/>
      <dgm:spPr/>
    </dgm:pt>
  </dgm:ptLst>
  <dgm:cxnLst>
    <dgm:cxn modelId="{CB0E5406-2CB5-413F-9DFB-41F87C36ED46}" srcId="{D751001E-01AF-4C45-9A59-7F5642E2F81F}" destId="{C79D18C3-6137-4247-B1BA-9D89EAE1D9A4}" srcOrd="1" destOrd="0" parTransId="{8F4B842F-7D45-4386-8B31-D758CDE8B662}" sibTransId="{B460B431-7576-4B6D-B8CC-67F0FC6A2E34}"/>
    <dgm:cxn modelId="{F5B72A26-1789-42E5-BEF7-956B21A137E6}" type="presOf" srcId="{C79D18C3-6137-4247-B1BA-9D89EAE1D9A4}" destId="{A442C2E9-C2DB-4FAA-A763-12E7327DF6FC}" srcOrd="0" destOrd="0" presId="urn:microsoft.com/office/officeart/2008/layout/LinedList"/>
    <dgm:cxn modelId="{D4B7EB2C-4901-4972-ACD9-9316530DBBA2}" type="presOf" srcId="{E6EE6EDF-84C4-4B18-B271-2A2E57C46609}" destId="{885683B3-6FBD-444A-A7FD-737C109D2242}" srcOrd="0" destOrd="0" presId="urn:microsoft.com/office/officeart/2008/layout/LinedList"/>
    <dgm:cxn modelId="{FA05E13D-CD05-49FA-9ACC-29A347D14A21}" srcId="{D751001E-01AF-4C45-9A59-7F5642E2F81F}" destId="{E6EE6EDF-84C4-4B18-B271-2A2E57C46609}" srcOrd="0" destOrd="0" parTransId="{15852942-C981-419F-BC47-F7A60DADE9FA}" sibTransId="{9AFDEF63-C4E9-47F9-A0B4-16F1D274C447}"/>
    <dgm:cxn modelId="{459676A1-BD11-4B0F-AEBF-818043836ADD}" type="presOf" srcId="{D751001E-01AF-4C45-9A59-7F5642E2F81F}" destId="{DC4CA1B8-8CEB-47EF-BE96-DC5B783E3D8C}" srcOrd="0" destOrd="0" presId="urn:microsoft.com/office/officeart/2008/layout/LinedList"/>
    <dgm:cxn modelId="{9249EBCB-57E9-48EB-AA51-F1FD085B9CE6}" type="presOf" srcId="{68F1639B-C447-4621-A82E-3C6197A60D50}" destId="{BD233F60-82C8-46D5-B301-3DD38557E26B}" srcOrd="0" destOrd="0" presId="urn:microsoft.com/office/officeart/2008/layout/LinedList"/>
    <dgm:cxn modelId="{6F16D3E6-85AD-4CA0-B9E8-7CE4A9579AAF}" srcId="{D751001E-01AF-4C45-9A59-7F5642E2F81F}" destId="{68F1639B-C447-4621-A82E-3C6197A60D50}" srcOrd="2" destOrd="0" parTransId="{1827312E-53F2-499F-BC00-9C93AD85752B}" sibTransId="{287BCC0D-25BA-42C8-A72A-5A6BBA468BB1}"/>
    <dgm:cxn modelId="{7D8DD663-A48B-4337-AE18-0C789DF45DEE}" type="presParOf" srcId="{DC4CA1B8-8CEB-47EF-BE96-DC5B783E3D8C}" destId="{6A8FA916-F9AA-4237-A80E-DD6E007ACD5F}" srcOrd="0" destOrd="0" presId="urn:microsoft.com/office/officeart/2008/layout/LinedList"/>
    <dgm:cxn modelId="{960E41F9-6419-4EB1-BC4C-DB746BB95F51}" type="presParOf" srcId="{DC4CA1B8-8CEB-47EF-BE96-DC5B783E3D8C}" destId="{0BDF23B6-2F8F-4168-90BF-7293DB038FC9}" srcOrd="1" destOrd="0" presId="urn:microsoft.com/office/officeart/2008/layout/LinedList"/>
    <dgm:cxn modelId="{54302ACC-96EB-494A-B58E-73E794D72AD6}" type="presParOf" srcId="{0BDF23B6-2F8F-4168-90BF-7293DB038FC9}" destId="{885683B3-6FBD-444A-A7FD-737C109D2242}" srcOrd="0" destOrd="0" presId="urn:microsoft.com/office/officeart/2008/layout/LinedList"/>
    <dgm:cxn modelId="{AABEB1DD-1110-4F13-9B04-224AC741E531}" type="presParOf" srcId="{0BDF23B6-2F8F-4168-90BF-7293DB038FC9}" destId="{49A7D931-4533-4FC1-BBCD-7D6C7E80061B}" srcOrd="1" destOrd="0" presId="urn:microsoft.com/office/officeart/2008/layout/LinedList"/>
    <dgm:cxn modelId="{1CFDFF5B-FD73-4301-8126-8C863E2C098E}" type="presParOf" srcId="{DC4CA1B8-8CEB-47EF-BE96-DC5B783E3D8C}" destId="{C6D95E8A-27FC-4EA7-8882-A973B9366BA1}" srcOrd="2" destOrd="0" presId="urn:microsoft.com/office/officeart/2008/layout/LinedList"/>
    <dgm:cxn modelId="{E1B577EE-62C6-4F31-BBCC-A1F35780FD4C}" type="presParOf" srcId="{DC4CA1B8-8CEB-47EF-BE96-DC5B783E3D8C}" destId="{70BE7989-0DDD-4301-95F7-D08A3E7A5A29}" srcOrd="3" destOrd="0" presId="urn:microsoft.com/office/officeart/2008/layout/LinedList"/>
    <dgm:cxn modelId="{B9BA1C87-5768-45A2-A341-98A1277F0AA1}" type="presParOf" srcId="{70BE7989-0DDD-4301-95F7-D08A3E7A5A29}" destId="{A442C2E9-C2DB-4FAA-A763-12E7327DF6FC}" srcOrd="0" destOrd="0" presId="urn:microsoft.com/office/officeart/2008/layout/LinedList"/>
    <dgm:cxn modelId="{8DF51D17-E66C-46B2-9120-68292B4AFC60}" type="presParOf" srcId="{70BE7989-0DDD-4301-95F7-D08A3E7A5A29}" destId="{6D899039-3F65-42DF-B310-9CCC9CE1E4E2}" srcOrd="1" destOrd="0" presId="urn:microsoft.com/office/officeart/2008/layout/LinedList"/>
    <dgm:cxn modelId="{DF0DE72B-C2BF-402E-AF96-37920D6DC034}" type="presParOf" srcId="{DC4CA1B8-8CEB-47EF-BE96-DC5B783E3D8C}" destId="{054D504B-7092-4A05-A42A-244ED594B2C8}" srcOrd="4" destOrd="0" presId="urn:microsoft.com/office/officeart/2008/layout/LinedList"/>
    <dgm:cxn modelId="{B0CCAD15-46C2-4702-A1CE-681CFCECAE42}" type="presParOf" srcId="{DC4CA1B8-8CEB-47EF-BE96-DC5B783E3D8C}" destId="{D15C206C-3420-49D8-A90C-A47413C103BD}" srcOrd="5" destOrd="0" presId="urn:microsoft.com/office/officeart/2008/layout/LinedList"/>
    <dgm:cxn modelId="{7BB0F88C-E6D3-4BA3-8056-4A57F3911CD2}" type="presParOf" srcId="{D15C206C-3420-49D8-A90C-A47413C103BD}" destId="{BD233F60-82C8-46D5-B301-3DD38557E26B}" srcOrd="0" destOrd="0" presId="urn:microsoft.com/office/officeart/2008/layout/LinedList"/>
    <dgm:cxn modelId="{90A83407-71B3-4970-AE13-799CD9198198}" type="presParOf" srcId="{D15C206C-3420-49D8-A90C-A47413C103BD}" destId="{D7EB1C34-A77E-4B83-8420-71A860098EF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FA916-F9AA-4237-A80E-DD6E007ACD5F}">
      <dsp:nvSpPr>
        <dsp:cNvPr id="0" name=""/>
        <dsp:cNvSpPr/>
      </dsp:nvSpPr>
      <dsp:spPr>
        <a:xfrm>
          <a:off x="0" y="1647"/>
          <a:ext cx="77163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683B3-6FBD-444A-A7FD-737C109D2242}">
      <dsp:nvSpPr>
        <dsp:cNvPr id="0" name=""/>
        <dsp:cNvSpPr/>
      </dsp:nvSpPr>
      <dsp:spPr>
        <a:xfrm>
          <a:off x="0" y="1647"/>
          <a:ext cx="7716360" cy="112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Phases of Clinical Trials: </a:t>
          </a:r>
          <a:br>
            <a:rPr lang="en-US" sz="1500" kern="1200" dirty="0"/>
          </a:br>
          <a:r>
            <a:rPr lang="en-US" sz="1500" kern="1200" dirty="0"/>
            <a:t>Clinical trials typically follow a multistage process, including: </a:t>
          </a:r>
        </a:p>
        <a:p>
          <a:pPr marL="0" lvl="0" indent="0" algn="l" defTabSz="666750">
            <a:lnSpc>
              <a:spcPct val="90000"/>
            </a:lnSpc>
            <a:spcBef>
              <a:spcPct val="0"/>
            </a:spcBef>
            <a:spcAft>
              <a:spcPct val="35000"/>
            </a:spcAft>
            <a:buNone/>
          </a:pPr>
          <a:endParaRPr lang="en-US" sz="1500" kern="1200" dirty="0"/>
        </a:p>
        <a:p>
          <a:pPr marL="0" lvl="0" indent="0" algn="l" defTabSz="666750">
            <a:lnSpc>
              <a:spcPct val="90000"/>
            </a:lnSpc>
            <a:spcBef>
              <a:spcPct val="0"/>
            </a:spcBef>
            <a:spcAft>
              <a:spcPct val="35000"/>
            </a:spcAft>
            <a:buNone/>
          </a:pPr>
          <a:r>
            <a:rPr lang="en-US" sz="1500" kern="1200" dirty="0"/>
            <a:t>Phase 1 (safety and dosage)</a:t>
          </a:r>
        </a:p>
      </dsp:txBody>
      <dsp:txXfrm>
        <a:off x="0" y="1647"/>
        <a:ext cx="7716360" cy="1123406"/>
      </dsp:txXfrm>
    </dsp:sp>
    <dsp:sp modelId="{C6D95E8A-27FC-4EA7-8882-A973B9366BA1}">
      <dsp:nvSpPr>
        <dsp:cNvPr id="0" name=""/>
        <dsp:cNvSpPr/>
      </dsp:nvSpPr>
      <dsp:spPr>
        <a:xfrm>
          <a:off x="0" y="1125053"/>
          <a:ext cx="77163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2C2E9-C2DB-4FAA-A763-12E7327DF6FC}">
      <dsp:nvSpPr>
        <dsp:cNvPr id="0" name=""/>
        <dsp:cNvSpPr/>
      </dsp:nvSpPr>
      <dsp:spPr>
        <a:xfrm>
          <a:off x="0" y="1125053"/>
          <a:ext cx="7716360" cy="112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Phase 2 (efficacy and side effects)</a:t>
          </a:r>
        </a:p>
      </dsp:txBody>
      <dsp:txXfrm>
        <a:off x="0" y="1125053"/>
        <a:ext cx="7716360" cy="1123406"/>
      </dsp:txXfrm>
    </dsp:sp>
    <dsp:sp modelId="{054D504B-7092-4A05-A42A-244ED594B2C8}">
      <dsp:nvSpPr>
        <dsp:cNvPr id="0" name=""/>
        <dsp:cNvSpPr/>
      </dsp:nvSpPr>
      <dsp:spPr>
        <a:xfrm>
          <a:off x="0" y="2248459"/>
          <a:ext cx="77163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33F60-82C8-46D5-B301-3DD38557E26B}">
      <dsp:nvSpPr>
        <dsp:cNvPr id="0" name=""/>
        <dsp:cNvSpPr/>
      </dsp:nvSpPr>
      <dsp:spPr>
        <a:xfrm>
          <a:off x="0" y="2248459"/>
          <a:ext cx="7716360" cy="1123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Phase 3 (comparison to standard treatments). </a:t>
          </a:r>
        </a:p>
      </dsp:txBody>
      <dsp:txXfrm>
        <a:off x="0" y="2248459"/>
        <a:ext cx="7716360" cy="112340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1DDEBCD-7D49-4171-A6EE-1D8B793BEA34}" type="datetimeFigureOut">
              <a:rPr lang="en-US" smtClean="0"/>
              <a:pPr/>
              <a:t>7/30/2025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466E8216-8A0F-42E3-B716-181AE7A747AF}" type="slidenum">
              <a:rPr lang="en-US" smtClean="0"/>
              <a:pPr/>
              <a:t>‹#›</a:t>
            </a:fld>
            <a:endParaRPr lang="en-US" dirty="0"/>
          </a:p>
        </p:txBody>
      </p:sp>
    </p:spTree>
    <p:extLst>
      <p:ext uri="{BB962C8B-B14F-4D97-AF65-F5344CB8AC3E}">
        <p14:creationId xmlns:p14="http://schemas.microsoft.com/office/powerpoint/2010/main" val="311220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2" name="Title 1"/>
          <p:cNvSpPr>
            <a:spLocks noGrp="1"/>
          </p:cNvSpPr>
          <p:nvPr>
            <p:ph type="ctrTitle" hasCustomPrompt="1"/>
          </p:nvPr>
        </p:nvSpPr>
        <p:spPr>
          <a:xfrm>
            <a:off x="781078" y="3288587"/>
            <a:ext cx="4237380" cy="554100"/>
          </a:xfrm>
        </p:spPr>
        <p:txBody>
          <a:bodyPr anchor="t">
            <a:noAutofit/>
          </a:bodyPr>
          <a:lstStyle>
            <a:lvl1pPr algn="l">
              <a:defRPr sz="3600" b="1">
                <a:solidFill>
                  <a:srgbClr val="00539B"/>
                </a:solidFill>
                <a:latin typeface="Arial" panose="020B0604020202020204" pitchFamily="34" charset="0"/>
                <a:cs typeface="Arial" panose="020B0604020202020204" pitchFamily="34" charset="0"/>
              </a:defRPr>
            </a:lvl1pPr>
          </a:lstStyle>
          <a:p>
            <a:r>
              <a:rPr lang="en-US" dirty="0"/>
              <a:t>Master Title</a:t>
            </a:r>
          </a:p>
        </p:txBody>
      </p:sp>
      <p:sp>
        <p:nvSpPr>
          <p:cNvPr id="3" name="Subtitle 2"/>
          <p:cNvSpPr>
            <a:spLocks noGrp="1"/>
          </p:cNvSpPr>
          <p:nvPr>
            <p:ph type="subTitle" idx="1"/>
          </p:nvPr>
        </p:nvSpPr>
        <p:spPr>
          <a:xfrm>
            <a:off x="781078" y="2863278"/>
            <a:ext cx="3238614" cy="260058"/>
          </a:xfrm>
          <a:solidFill>
            <a:srgbClr val="00A160"/>
          </a:solidFill>
        </p:spPr>
        <p:txBody>
          <a:bodyPr anchor="ctr">
            <a:no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a:stretch>
            <a:fillRect/>
          </a:stretch>
        </p:blipFill>
        <p:spPr>
          <a:xfrm>
            <a:off x="800741" y="4778477"/>
            <a:ext cx="2119185" cy="448293"/>
          </a:xfrm>
          <a:prstGeom prst="rect">
            <a:avLst/>
          </a:prstGeom>
        </p:spPr>
      </p:pic>
      <p:sp>
        <p:nvSpPr>
          <p:cNvPr id="4" name="TextBox 3">
            <a:extLst>
              <a:ext uri="{FF2B5EF4-FFF2-40B4-BE49-F238E27FC236}">
                <a16:creationId xmlns:a16="http://schemas.microsoft.com/office/drawing/2014/main" id="{E8E71AAF-C566-2309-B13D-CAACE9BE4B67}"/>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79437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2" name="Parallelogram 11"/>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6D2243EC-13B4-C5AD-EA73-65D06020F134}"/>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D9F780F4-D96F-A790-FE15-9D924FC067EB}"/>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363EC1F9-0D04-4241-2C58-2AEAE3BFE722}"/>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7" name="Rectangle 6">
            <a:extLst>
              <a:ext uri="{FF2B5EF4-FFF2-40B4-BE49-F238E27FC236}">
                <a16:creationId xmlns:a16="http://schemas.microsoft.com/office/drawing/2014/main" id="{4B4E018D-145F-8C4A-E52B-A4B8A6E5C560}"/>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2432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2" name="Parallelogram 11"/>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F53A2E33-8FD1-9FF9-B19A-35C1CFF1D943}"/>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1F6CA387-6927-B65A-2460-7D7898D3967C}"/>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6C5AFC82-6729-046E-B513-4E8A5DBD84FD}"/>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115184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Parallelogram 10"/>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2" name="Title 1"/>
          <p:cNvSpPr>
            <a:spLocks noGrp="1"/>
          </p:cNvSpPr>
          <p:nvPr>
            <p:ph type="title"/>
          </p:nvPr>
        </p:nvSpPr>
        <p:spPr>
          <a:xfrm>
            <a:off x="628650" y="464321"/>
            <a:ext cx="7886700" cy="803274"/>
          </a:xfrm>
        </p:spPr>
        <p:txBody>
          <a:bodyPr>
            <a:normAutofit/>
          </a:bodyPr>
          <a:lstStyle>
            <a:lvl1pPr>
              <a:defRPr sz="30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57325"/>
            <a:ext cx="7886700" cy="4196091"/>
          </a:xfrm>
        </p:spPr>
        <p:txBody>
          <a:bodyPr>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CC3023C0-B17F-EBA9-5F03-B2110FE11E31}"/>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C9AC7FF4-E027-5027-4790-13D0383C3B2E}"/>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9A20313A-43D0-A9CC-5EF7-47C3AF8BE2D2}"/>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200569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11" name="Parallelogram 10"/>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304982"/>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184707"/>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 name="Picture 19"/>
          <p:cNvPicPr>
            <a:picLocks noChangeAspect="1"/>
          </p:cNvPicPr>
          <p:nvPr/>
        </p:nvPicPr>
        <p:blipFill>
          <a:blip r:embed="rId3"/>
          <a:stretch>
            <a:fillRect/>
          </a:stretch>
        </p:blipFill>
        <p:spPr>
          <a:xfrm>
            <a:off x="376153" y="6321926"/>
            <a:ext cx="1532898" cy="324270"/>
          </a:xfrm>
          <a:prstGeom prst="rect">
            <a:avLst/>
          </a:prstGeom>
        </p:spPr>
      </p:pic>
      <p:sp>
        <p:nvSpPr>
          <p:cNvPr id="4" name="TextBox 3">
            <a:extLst>
              <a:ext uri="{FF2B5EF4-FFF2-40B4-BE49-F238E27FC236}">
                <a16:creationId xmlns:a16="http://schemas.microsoft.com/office/drawing/2014/main" id="{5F495525-A599-B3A2-12C6-C7413293798B}"/>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5" name="Freeform 4">
            <a:extLst>
              <a:ext uri="{FF2B5EF4-FFF2-40B4-BE49-F238E27FC236}">
                <a16:creationId xmlns:a16="http://schemas.microsoft.com/office/drawing/2014/main" id="{D0CAA7F5-B0A7-E7E8-99FF-26044011B897}"/>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9B6B1B9-ADDB-8DEE-F4EB-E57C67521581}"/>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Tree>
    <p:extLst>
      <p:ext uri="{BB962C8B-B14F-4D97-AF65-F5344CB8AC3E}">
        <p14:creationId xmlns:p14="http://schemas.microsoft.com/office/powerpoint/2010/main" val="160049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7" name="Parallelogram 16"/>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 name="Picture 19"/>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84BC98AF-062C-F76A-EFCA-84DB85164ABF}"/>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E0859D3C-23A0-B940-3FE2-18300D38254D}"/>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E987899-43C7-EF93-9D5A-DD28AA45912B}"/>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50B9D98D-25EF-2CA0-81B6-35D7E74A5E14}"/>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219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5" name="Parallelogram 14"/>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p:nvPicPr>
        <p:blipFill>
          <a:blip r:embed="rId3"/>
          <a:stretch>
            <a:fillRect/>
          </a:stretch>
        </p:blipFill>
        <p:spPr>
          <a:xfrm>
            <a:off x="376153" y="6321926"/>
            <a:ext cx="1532898" cy="324270"/>
          </a:xfrm>
          <a:prstGeom prst="rect">
            <a:avLst/>
          </a:prstGeom>
        </p:spPr>
      </p:pic>
      <p:sp>
        <p:nvSpPr>
          <p:cNvPr id="7" name="TextBox 6">
            <a:extLst>
              <a:ext uri="{FF2B5EF4-FFF2-40B4-BE49-F238E27FC236}">
                <a16:creationId xmlns:a16="http://schemas.microsoft.com/office/drawing/2014/main" id="{1F2C624D-4DBD-99C1-EB55-0299824C513D}"/>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8" name="Freeform 7">
            <a:extLst>
              <a:ext uri="{FF2B5EF4-FFF2-40B4-BE49-F238E27FC236}">
                <a16:creationId xmlns:a16="http://schemas.microsoft.com/office/drawing/2014/main" id="{82855BB9-AE08-2125-16E8-7D3AFA5769A0}"/>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56F83CA6-915A-1FBE-E1E8-5E30CAE56E39}"/>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10" name="Rectangle 9">
            <a:extLst>
              <a:ext uri="{FF2B5EF4-FFF2-40B4-BE49-F238E27FC236}">
                <a16:creationId xmlns:a16="http://schemas.microsoft.com/office/drawing/2014/main" id="{4FA2BBAC-5684-83B1-0743-E317356BA83E}"/>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0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1142"/>
            <a:ext cx="9144000" cy="6855715"/>
          </a:xfrm>
          <a:prstGeom prst="rect">
            <a:avLst/>
          </a:prstGeom>
        </p:spPr>
      </p:pic>
      <p:sp>
        <p:nvSpPr>
          <p:cNvPr id="11" name="Title 1"/>
          <p:cNvSpPr txBox="1">
            <a:spLocks/>
          </p:cNvSpPr>
          <p:nvPr/>
        </p:nvSpPr>
        <p:spPr>
          <a:xfrm>
            <a:off x="781079" y="1976285"/>
            <a:ext cx="4105554" cy="5997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0539B"/>
                </a:solidFill>
                <a:latin typeface="Helvetica" panose="020B0604020202030204" pitchFamily="34" charset="0"/>
                <a:ea typeface="+mj-ea"/>
                <a:cs typeface="+mj-cs"/>
              </a:defRPr>
            </a:lvl1pPr>
          </a:lstStyle>
          <a:p>
            <a:endParaRPr lang="en-US" dirty="0">
              <a:latin typeface="Arial" panose="020B0604020202020204" pitchFamily="34" charset="0"/>
              <a:cs typeface="Arial" panose="020B0604020202020204" pitchFamily="34" charset="0"/>
            </a:endParaRPr>
          </a:p>
        </p:txBody>
      </p:sp>
      <p:sp>
        <p:nvSpPr>
          <p:cNvPr id="6" name="Title 1"/>
          <p:cNvSpPr>
            <a:spLocks noGrp="1"/>
          </p:cNvSpPr>
          <p:nvPr>
            <p:ph type="title"/>
          </p:nvPr>
        </p:nvSpPr>
        <p:spPr>
          <a:xfrm>
            <a:off x="850566" y="1613387"/>
            <a:ext cx="5009460" cy="1346123"/>
          </a:xfrm>
        </p:spPr>
        <p:txBody>
          <a:bodyPr>
            <a:normAutofit/>
          </a:bodyPr>
          <a:lstStyle>
            <a:lvl1pPr>
              <a:defRPr sz="3600" b="1">
                <a:solidFill>
                  <a:srgbClr val="00539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12"/>
          </p:nvPr>
        </p:nvSpPr>
        <p:spPr>
          <a:xfrm>
            <a:off x="8506685" y="6365903"/>
            <a:ext cx="421003" cy="280293"/>
          </a:xfrm>
        </p:spPr>
        <p:txBody>
          <a:bodyPr/>
          <a:lstStyle>
            <a:lvl1pPr algn="ctr">
              <a:defRPr>
                <a:solidFill>
                  <a:schemeClr val="bg1">
                    <a:lumMod val="50000"/>
                  </a:schemeClr>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pic>
        <p:nvPicPr>
          <p:cNvPr id="14" name="Picture 13"/>
          <p:cNvPicPr>
            <a:picLocks noChangeAspect="1"/>
          </p:cNvPicPr>
          <p:nvPr/>
        </p:nvPicPr>
        <p:blipFill>
          <a:blip r:embed="rId3"/>
          <a:stretch>
            <a:fillRect/>
          </a:stretch>
        </p:blipFill>
        <p:spPr>
          <a:xfrm>
            <a:off x="850566" y="4865827"/>
            <a:ext cx="2394080" cy="506445"/>
          </a:xfrm>
          <a:prstGeom prst="rect">
            <a:avLst/>
          </a:prstGeom>
        </p:spPr>
      </p:pic>
      <p:sp>
        <p:nvSpPr>
          <p:cNvPr id="2" name="TextBox 1">
            <a:extLst>
              <a:ext uri="{FF2B5EF4-FFF2-40B4-BE49-F238E27FC236}">
                <a16:creationId xmlns:a16="http://schemas.microsoft.com/office/drawing/2014/main" id="{4F9807DE-D9AA-8FB4-0A10-F07D18D287F8}"/>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
        <p:nvSpPr>
          <p:cNvPr id="4" name="Title 1">
            <a:extLst>
              <a:ext uri="{FF2B5EF4-FFF2-40B4-BE49-F238E27FC236}">
                <a16:creationId xmlns:a16="http://schemas.microsoft.com/office/drawing/2014/main" id="{29563251-DEFC-E369-F3E1-6BF07557C4B6}"/>
              </a:ext>
            </a:extLst>
          </p:cNvPr>
          <p:cNvSpPr txBox="1">
            <a:spLocks/>
          </p:cNvSpPr>
          <p:nvPr userDrawn="1"/>
        </p:nvSpPr>
        <p:spPr>
          <a:xfrm>
            <a:off x="781079" y="1976285"/>
            <a:ext cx="4105554" cy="5997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rgbClr val="00539B"/>
                </a:solidFill>
                <a:latin typeface="Helvetica" panose="020B0604020202030204" pitchFamily="34" charset="0"/>
                <a:ea typeface="+mj-ea"/>
                <a:cs typeface="+mj-cs"/>
              </a:defRPr>
            </a:lvl1p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69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6" name="Slide Number Placeholder 5"/>
          <p:cNvSpPr>
            <a:spLocks noGrp="1"/>
          </p:cNvSpPr>
          <p:nvPr>
            <p:ph type="sldNum" sz="quarter" idx="12"/>
          </p:nvPr>
        </p:nvSpPr>
        <p:spPr>
          <a:xfrm>
            <a:off x="8506685" y="6365903"/>
            <a:ext cx="421003" cy="280293"/>
          </a:xfrm>
        </p:spPr>
        <p:txBody>
          <a:bodyPr/>
          <a:lstStyle>
            <a:lvl1pPr algn="ctr">
              <a:defRPr>
                <a:solidFill>
                  <a:schemeClr val="bg1">
                    <a:lumMod val="50000"/>
                  </a:schemeClr>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2" name="TextBox 1">
            <a:extLst>
              <a:ext uri="{FF2B5EF4-FFF2-40B4-BE49-F238E27FC236}">
                <a16:creationId xmlns:a16="http://schemas.microsoft.com/office/drawing/2014/main" id="{0ECE082E-FA7C-7A10-2CF5-A5BF7733664A}"/>
              </a:ext>
            </a:extLst>
          </p:cNvPr>
          <p:cNvSpPr txBox="1"/>
          <p:nvPr/>
        </p:nvSpPr>
        <p:spPr>
          <a:xfrm>
            <a:off x="690880" y="6410869"/>
            <a:ext cx="5283200" cy="215444"/>
          </a:xfrm>
          <a:prstGeom prst="rect">
            <a:avLst/>
          </a:prstGeom>
          <a:noFill/>
        </p:spPr>
        <p:txBody>
          <a:bodyPr wrap="square" rtlCol="0">
            <a:spAutoFit/>
          </a:bodyPr>
          <a:lstStyle/>
          <a:p>
            <a:r>
              <a:rPr lang="en-US" sz="800" b="0" i="0" u="none" strike="noStrike" dirty="0">
                <a:solidFill>
                  <a:schemeClr val="tx1"/>
                </a:solidFill>
                <a:effectLst/>
                <a:latin typeface="Arial" panose="020B0604020202020204" pitchFamily="34" charset="0"/>
              </a:rPr>
              <a:t>Confidential and proprietary. All rights reserved.</a:t>
            </a:r>
            <a:endParaRPr lang="en-US" sz="800" dirty="0">
              <a:solidFill>
                <a:schemeClr val="tx1"/>
              </a:solidFill>
            </a:endParaRPr>
          </a:p>
        </p:txBody>
      </p:sp>
    </p:spTree>
    <p:extLst>
      <p:ext uri="{BB962C8B-B14F-4D97-AF65-F5344CB8AC3E}">
        <p14:creationId xmlns:p14="http://schemas.microsoft.com/office/powerpoint/2010/main" val="3743544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4" name="Parallelogram 13"/>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0" y="457200"/>
            <a:ext cx="3106417"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9" name="Picture 18"/>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8CB1CD8C-3E71-44C6-512B-E024884EA17C}"/>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112955BB-EFF7-E371-A063-A167ED5E620F}"/>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3606517B-4BFC-BDCC-DB28-9F24035734C4}"/>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4C2794DE-A5D5-F011-0DED-B9873E23DDC3}"/>
              </a:ext>
            </a:extLst>
          </p:cNvPr>
          <p:cNvSpPr/>
          <p:nvPr userDrawn="1"/>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2423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42"/>
            <a:ext cx="9144000" cy="6855715"/>
          </a:xfrm>
          <a:prstGeom prst="rect">
            <a:avLst/>
          </a:prstGeom>
        </p:spPr>
      </p:pic>
      <p:sp>
        <p:nvSpPr>
          <p:cNvPr id="13" name="Parallelogram 12"/>
          <p:cNvSpPr/>
          <p:nvPr/>
        </p:nvSpPr>
        <p:spPr>
          <a:xfrm>
            <a:off x="2125362" y="6383629"/>
            <a:ext cx="5985264" cy="262567"/>
          </a:xfrm>
          <a:prstGeom prst="parallelogram">
            <a:avLst>
              <a:gd name="adj" fmla="val 136241"/>
            </a:avLst>
          </a:prstGeom>
          <a:gradFill>
            <a:gsLst>
              <a:gs pos="100000">
                <a:srgbClr val="00539B"/>
              </a:gs>
              <a:gs pos="0">
                <a:srgbClr val="0074C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normAutofit/>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9" name="Picture 18"/>
          <p:cNvPicPr>
            <a:picLocks noChangeAspect="1"/>
          </p:cNvPicPr>
          <p:nvPr/>
        </p:nvPicPr>
        <p:blipFill>
          <a:blip r:embed="rId3"/>
          <a:stretch>
            <a:fillRect/>
          </a:stretch>
        </p:blipFill>
        <p:spPr>
          <a:xfrm>
            <a:off x="376153" y="6321926"/>
            <a:ext cx="1532898" cy="324270"/>
          </a:xfrm>
          <a:prstGeom prst="rect">
            <a:avLst/>
          </a:prstGeom>
        </p:spPr>
      </p:pic>
      <p:sp>
        <p:nvSpPr>
          <p:cNvPr id="5" name="TextBox 4">
            <a:extLst>
              <a:ext uri="{FF2B5EF4-FFF2-40B4-BE49-F238E27FC236}">
                <a16:creationId xmlns:a16="http://schemas.microsoft.com/office/drawing/2014/main" id="{E11EC3E7-D2F1-3951-9AC0-74D8B1695530}"/>
              </a:ext>
            </a:extLst>
          </p:cNvPr>
          <p:cNvSpPr txBox="1"/>
          <p:nvPr/>
        </p:nvSpPr>
        <p:spPr>
          <a:xfrm>
            <a:off x="2458720" y="6410869"/>
            <a:ext cx="3505200" cy="215444"/>
          </a:xfrm>
          <a:prstGeom prst="rect">
            <a:avLst/>
          </a:prstGeom>
          <a:noFill/>
        </p:spPr>
        <p:txBody>
          <a:bodyPr wrap="square" rtlCol="0">
            <a:spAutoFit/>
          </a:bodyPr>
          <a:lstStyle/>
          <a:p>
            <a:r>
              <a:rPr lang="en-US" sz="800" b="0" i="0" u="none" strike="noStrike" dirty="0">
                <a:solidFill>
                  <a:schemeClr val="bg1"/>
                </a:solidFill>
                <a:effectLst/>
                <a:latin typeface="Arial" panose="020B0604020202020204" pitchFamily="34" charset="0"/>
              </a:rPr>
              <a:t>Confidential and proprietary. All rights reserved.</a:t>
            </a:r>
            <a:endParaRPr lang="en-US" sz="800" dirty="0">
              <a:solidFill>
                <a:schemeClr val="bg1"/>
              </a:solidFill>
            </a:endParaRPr>
          </a:p>
        </p:txBody>
      </p:sp>
      <p:sp>
        <p:nvSpPr>
          <p:cNvPr id="6" name="Freeform 5">
            <a:extLst>
              <a:ext uri="{FF2B5EF4-FFF2-40B4-BE49-F238E27FC236}">
                <a16:creationId xmlns:a16="http://schemas.microsoft.com/office/drawing/2014/main" id="{DCC8FB77-3623-02C5-0FEE-D11B4D0B19A5}"/>
              </a:ext>
            </a:extLst>
          </p:cNvPr>
          <p:cNvSpPr/>
          <p:nvPr/>
        </p:nvSpPr>
        <p:spPr>
          <a:xfrm>
            <a:off x="7946059" y="6384388"/>
            <a:ext cx="1200358" cy="266007"/>
          </a:xfrm>
          <a:custGeom>
            <a:avLst/>
            <a:gdLst>
              <a:gd name="connsiteX0" fmla="*/ 0 w 1200358"/>
              <a:gd name="connsiteY0" fmla="*/ 262682 h 266007"/>
              <a:gd name="connsiteX1" fmla="*/ 355785 w 1200358"/>
              <a:gd name="connsiteY1" fmla="*/ 0 h 266007"/>
              <a:gd name="connsiteX2" fmla="*/ 1197033 w 1200358"/>
              <a:gd name="connsiteY2" fmla="*/ 0 h 266007"/>
              <a:gd name="connsiteX3" fmla="*/ 1200358 w 1200358"/>
              <a:gd name="connsiteY3" fmla="*/ 266007 h 266007"/>
              <a:gd name="connsiteX4" fmla="*/ 0 w 1200358"/>
              <a:gd name="connsiteY4" fmla="*/ 262682 h 266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358" h="266007">
                <a:moveTo>
                  <a:pt x="0" y="262682"/>
                </a:moveTo>
                <a:lnTo>
                  <a:pt x="355785" y="0"/>
                </a:lnTo>
                <a:lnTo>
                  <a:pt x="1197033" y="0"/>
                </a:lnTo>
                <a:cubicBezTo>
                  <a:pt x="1198141" y="88669"/>
                  <a:pt x="1199250" y="177338"/>
                  <a:pt x="1200358" y="266007"/>
                </a:cubicBezTo>
                <a:lnTo>
                  <a:pt x="0" y="262682"/>
                </a:lnTo>
                <a:close/>
              </a:path>
            </a:pathLst>
          </a:cu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406BA44C-9837-F4BD-E3EE-204986A6972E}"/>
              </a:ext>
            </a:extLst>
          </p:cNvPr>
          <p:cNvSpPr>
            <a:spLocks noGrp="1"/>
          </p:cNvSpPr>
          <p:nvPr>
            <p:ph type="sldNum" sz="quarter" idx="12"/>
          </p:nvPr>
        </p:nvSpPr>
        <p:spPr>
          <a:xfrm>
            <a:off x="8506685" y="6365903"/>
            <a:ext cx="421003" cy="280293"/>
          </a:xfrm>
        </p:spPr>
        <p:txBody>
          <a:bodyPr/>
          <a:lstStyle>
            <a:lvl1pPr algn="ctr">
              <a:defRPr>
                <a:solidFill>
                  <a:schemeClr val="bg1"/>
                </a:solidFill>
                <a:latin typeface="Arial" panose="020B0604020202020204" pitchFamily="34" charset="0"/>
                <a:cs typeface="Arial" panose="020B0604020202020204" pitchFamily="34" charset="0"/>
              </a:defRPr>
            </a:lvl1pPr>
          </a:lstStyle>
          <a:p>
            <a:fld id="{6FB6F467-9AF4-4D3A-8048-7038A589BD67}" type="slidenum">
              <a:rPr lang="en-US" smtClean="0"/>
              <a:pPr/>
              <a:t>‹#›</a:t>
            </a:fld>
            <a:endParaRPr lang="en-US" dirty="0"/>
          </a:p>
        </p:txBody>
      </p:sp>
      <p:sp>
        <p:nvSpPr>
          <p:cNvPr id="8" name="Rectangle 7">
            <a:extLst>
              <a:ext uri="{FF2B5EF4-FFF2-40B4-BE49-F238E27FC236}">
                <a16:creationId xmlns:a16="http://schemas.microsoft.com/office/drawing/2014/main" id="{411C4836-F3A5-1D22-50DF-9EECD08C1A45}"/>
              </a:ext>
            </a:extLst>
          </p:cNvPr>
          <p:cNvSpPr/>
          <p:nvPr/>
        </p:nvSpPr>
        <p:spPr>
          <a:xfrm>
            <a:off x="1" y="437339"/>
            <a:ext cx="256569" cy="804855"/>
          </a:xfrm>
          <a:prstGeom prst="rect">
            <a:avLst/>
          </a:prstGeom>
          <a:solidFill>
            <a:srgbClr val="00A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2980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6F467-9AF4-4D3A-8048-7038A589BD67}" type="slidenum">
              <a:rPr lang="en-US" smtClean="0"/>
              <a:t>‹#›</a:t>
            </a:fld>
            <a:endParaRPr lang="en-US"/>
          </a:p>
        </p:txBody>
      </p:sp>
    </p:spTree>
    <p:extLst>
      <p:ext uri="{BB962C8B-B14F-4D97-AF65-F5344CB8AC3E}">
        <p14:creationId xmlns:p14="http://schemas.microsoft.com/office/powerpoint/2010/main" val="37086043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ho.int/publications/i/item/9789240097711"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8-YNaCftMG4"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videocast.nih.gov/watch=44940" TargetMode="External"/><Relationship Id="rId2" Type="http://schemas.openxmlformats.org/officeDocument/2006/relationships/hyperlink" Target="https://www.youtube.com/watch?v=8-YNaCftMG4"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texashealth.org/Research/Review-Board-and-Committee"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781078" y="2364509"/>
            <a:ext cx="4237380" cy="1478178"/>
          </a:xfrm>
        </p:spPr>
        <p:txBody>
          <a:bodyPr/>
          <a:lstStyle/>
          <a:p>
            <a:r>
              <a:rPr lang="en-US" dirty="0"/>
              <a:t>Regulatory Framework &amp; Guidelines</a:t>
            </a:r>
          </a:p>
        </p:txBody>
      </p:sp>
      <p:sp>
        <p:nvSpPr>
          <p:cNvPr id="14" name="Subtitle 13"/>
          <p:cNvSpPr>
            <a:spLocks noGrp="1"/>
          </p:cNvSpPr>
          <p:nvPr>
            <p:ph type="subTitle" idx="1"/>
          </p:nvPr>
        </p:nvSpPr>
        <p:spPr>
          <a:xfrm>
            <a:off x="781078" y="1939642"/>
            <a:ext cx="3238614" cy="260058"/>
          </a:xfrm>
        </p:spPr>
        <p:txBody>
          <a:bodyPr/>
          <a:lstStyle/>
          <a:p>
            <a:r>
              <a:rPr lang="en-US" dirty="0"/>
              <a:t>Presenting: </a:t>
            </a:r>
          </a:p>
        </p:txBody>
      </p:sp>
    </p:spTree>
    <p:extLst>
      <p:ext uri="{BB962C8B-B14F-4D97-AF65-F5344CB8AC3E}">
        <p14:creationId xmlns:p14="http://schemas.microsoft.com/office/powerpoint/2010/main" val="347769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18906-C313-8A60-AAF8-95C06EA63E4B}"/>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037F30E-450E-3B30-1DB1-8F5B9142D577}"/>
              </a:ext>
            </a:extLst>
          </p:cNvPr>
          <p:cNvSpPr>
            <a:spLocks noGrp="1"/>
          </p:cNvSpPr>
          <p:nvPr>
            <p:ph sz="half" idx="1"/>
          </p:nvPr>
        </p:nvSpPr>
        <p:spPr>
          <a:xfrm>
            <a:off x="628650" y="663677"/>
            <a:ext cx="3886200" cy="5513286"/>
          </a:xfrm>
        </p:spPr>
        <p:txBody>
          <a:bodyPr>
            <a:normAutofit/>
          </a:bodyPr>
          <a:lstStyle/>
          <a:p>
            <a:r>
              <a:rPr lang="en-US" dirty="0"/>
              <a:t>Handbook for Good Clinical Research Practice (GCP) </a:t>
            </a:r>
            <a:br>
              <a:rPr lang="en-US" dirty="0"/>
            </a:br>
            <a:br>
              <a:rPr lang="en-US" dirty="0"/>
            </a:br>
            <a:r>
              <a:rPr lang="en-US" dirty="0"/>
              <a:t>Guidance for Implementation </a:t>
            </a:r>
            <a:br>
              <a:rPr lang="en-US" dirty="0"/>
            </a:br>
            <a:br>
              <a:rPr lang="en-US" dirty="0"/>
            </a:br>
            <a:r>
              <a:rPr lang="en-US" dirty="0"/>
              <a:t>World Health Organization (WHO)</a:t>
            </a:r>
            <a:br>
              <a:rPr lang="en-US" dirty="0"/>
            </a:br>
            <a:br>
              <a:rPr lang="en-US" dirty="0"/>
            </a:br>
            <a:r>
              <a:rPr lang="en-US" dirty="0"/>
              <a:t>25 September 2024</a:t>
            </a:r>
            <a:br>
              <a:rPr lang="en-US" dirty="0"/>
            </a:br>
            <a:endParaRPr lang="en-US" dirty="0"/>
          </a:p>
        </p:txBody>
      </p:sp>
      <p:sp>
        <p:nvSpPr>
          <p:cNvPr id="4" name="Slide Number Placeholder 3">
            <a:extLst>
              <a:ext uri="{FF2B5EF4-FFF2-40B4-BE49-F238E27FC236}">
                <a16:creationId xmlns:a16="http://schemas.microsoft.com/office/drawing/2014/main" id="{0CDE8F9F-3699-CCA5-28AE-A6E3C5536AE3}"/>
              </a:ext>
            </a:extLst>
          </p:cNvPr>
          <p:cNvSpPr>
            <a:spLocks noGrp="1"/>
          </p:cNvSpPr>
          <p:nvPr>
            <p:ph type="sldNum" sz="quarter" idx="12"/>
          </p:nvPr>
        </p:nvSpPr>
        <p:spPr/>
        <p:txBody>
          <a:bodyPr/>
          <a:lstStyle/>
          <a:p>
            <a:fld id="{6FB6F467-9AF4-4D3A-8048-7038A589BD67}" type="slidenum">
              <a:rPr lang="en-US" smtClean="0"/>
              <a:pPr/>
              <a:t>10</a:t>
            </a:fld>
            <a:endParaRPr lang="en-US" dirty="0"/>
          </a:p>
        </p:txBody>
      </p:sp>
      <p:sp>
        <p:nvSpPr>
          <p:cNvPr id="3" name="Content Placeholder 2">
            <a:extLst>
              <a:ext uri="{FF2B5EF4-FFF2-40B4-BE49-F238E27FC236}">
                <a16:creationId xmlns:a16="http://schemas.microsoft.com/office/drawing/2014/main" id="{6DF539C1-D1B6-0B81-5895-356DB6D127BD}"/>
              </a:ext>
            </a:extLst>
          </p:cNvPr>
          <p:cNvSpPr>
            <a:spLocks noGrp="1"/>
          </p:cNvSpPr>
          <p:nvPr>
            <p:ph sz="half" idx="2"/>
          </p:nvPr>
        </p:nvSpPr>
        <p:spPr>
          <a:xfrm>
            <a:off x="4629150" y="663677"/>
            <a:ext cx="3886200" cy="5513286"/>
          </a:xfrm>
        </p:spPr>
        <p:txBody>
          <a:bodyPr/>
          <a:lstStyle/>
          <a:p>
            <a:r>
              <a:rPr lang="en-US" dirty="0">
                <a:hlinkClick r:id="rId2"/>
              </a:rPr>
              <a:t>https://www.who.int/publications/i/item/9789240097711</a:t>
            </a:r>
            <a:endParaRPr lang="en-US" dirty="0"/>
          </a:p>
          <a:p>
            <a:endParaRPr lang="en-US" dirty="0"/>
          </a:p>
        </p:txBody>
      </p:sp>
    </p:spTree>
    <p:extLst>
      <p:ext uri="{BB962C8B-B14F-4D97-AF65-F5344CB8AC3E}">
        <p14:creationId xmlns:p14="http://schemas.microsoft.com/office/powerpoint/2010/main" val="267692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AFC78-F964-8ECC-3E28-00C0225EFDF1}"/>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CDC4E5-AAFE-020E-9635-AA37D067DD64}"/>
              </a:ext>
            </a:extLst>
          </p:cNvPr>
          <p:cNvSpPr>
            <a:spLocks noGrp="1"/>
          </p:cNvSpPr>
          <p:nvPr>
            <p:ph sz="half" idx="1"/>
          </p:nvPr>
        </p:nvSpPr>
        <p:spPr>
          <a:xfrm>
            <a:off x="628650" y="663677"/>
            <a:ext cx="3886200" cy="5513286"/>
          </a:xfrm>
        </p:spPr>
        <p:txBody>
          <a:bodyPr>
            <a:normAutofit/>
          </a:bodyPr>
          <a:lstStyle/>
          <a:p>
            <a:r>
              <a:rPr lang="en-US" dirty="0"/>
              <a:t>Clinical Research Essential Learning Guide</a:t>
            </a:r>
            <a:br>
              <a:rPr lang="en-US" dirty="0"/>
            </a:br>
            <a:br>
              <a:rPr lang="en-US" dirty="0"/>
            </a:br>
            <a:r>
              <a:rPr lang="en-US" dirty="0"/>
              <a:t>GCP Mindset Channel</a:t>
            </a:r>
            <a:br>
              <a:rPr lang="en-US" dirty="0"/>
            </a:br>
            <a:br>
              <a:rPr lang="en-US" dirty="0"/>
            </a:br>
            <a:r>
              <a:rPr lang="en-US" dirty="0"/>
              <a:t>16 August 2024</a:t>
            </a:r>
            <a:br>
              <a:rPr lang="en-US" dirty="0"/>
            </a:br>
            <a:endParaRPr lang="en-US" dirty="0"/>
          </a:p>
        </p:txBody>
      </p:sp>
      <p:sp>
        <p:nvSpPr>
          <p:cNvPr id="4" name="Slide Number Placeholder 3">
            <a:extLst>
              <a:ext uri="{FF2B5EF4-FFF2-40B4-BE49-F238E27FC236}">
                <a16:creationId xmlns:a16="http://schemas.microsoft.com/office/drawing/2014/main" id="{6A7C2DA5-5FED-961F-823E-6DE959A70986}"/>
              </a:ext>
            </a:extLst>
          </p:cNvPr>
          <p:cNvSpPr>
            <a:spLocks noGrp="1"/>
          </p:cNvSpPr>
          <p:nvPr>
            <p:ph type="sldNum" sz="quarter" idx="12"/>
          </p:nvPr>
        </p:nvSpPr>
        <p:spPr/>
        <p:txBody>
          <a:bodyPr/>
          <a:lstStyle/>
          <a:p>
            <a:fld id="{6FB6F467-9AF4-4D3A-8048-7038A589BD67}" type="slidenum">
              <a:rPr lang="en-US" smtClean="0"/>
              <a:pPr/>
              <a:t>11</a:t>
            </a:fld>
            <a:endParaRPr lang="en-US" dirty="0"/>
          </a:p>
        </p:txBody>
      </p:sp>
      <p:sp>
        <p:nvSpPr>
          <p:cNvPr id="3" name="Content Placeholder 2">
            <a:extLst>
              <a:ext uri="{FF2B5EF4-FFF2-40B4-BE49-F238E27FC236}">
                <a16:creationId xmlns:a16="http://schemas.microsoft.com/office/drawing/2014/main" id="{09B44A6B-888E-2B80-FA30-18046B1DFF0E}"/>
              </a:ext>
            </a:extLst>
          </p:cNvPr>
          <p:cNvSpPr>
            <a:spLocks noGrp="1"/>
          </p:cNvSpPr>
          <p:nvPr>
            <p:ph sz="half" idx="2"/>
          </p:nvPr>
        </p:nvSpPr>
        <p:spPr>
          <a:xfrm>
            <a:off x="4629150" y="663677"/>
            <a:ext cx="3886200" cy="5513286"/>
          </a:xfrm>
        </p:spPr>
        <p:txBody>
          <a:bodyPr/>
          <a:lstStyle/>
          <a:p>
            <a:r>
              <a:rPr lang="en-US" dirty="0">
                <a:hlinkClick r:id="rId2"/>
              </a:rPr>
              <a:t>https://www.youtube.com/watch?v=8-YNaCftMG4</a:t>
            </a:r>
            <a:endParaRPr lang="en-US" dirty="0"/>
          </a:p>
          <a:p>
            <a:endParaRPr lang="en-US" dirty="0"/>
          </a:p>
        </p:txBody>
      </p:sp>
    </p:spTree>
    <p:extLst>
      <p:ext uri="{BB962C8B-B14F-4D97-AF65-F5344CB8AC3E}">
        <p14:creationId xmlns:p14="http://schemas.microsoft.com/office/powerpoint/2010/main" val="170138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900AD-0DDE-40D2-BBF4-3A43E526466C}"/>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79F191C-60AE-5AF1-6441-217DA19F9A37}"/>
              </a:ext>
            </a:extLst>
          </p:cNvPr>
          <p:cNvSpPr>
            <a:spLocks noGrp="1"/>
          </p:cNvSpPr>
          <p:nvPr>
            <p:ph sz="half" idx="1"/>
          </p:nvPr>
        </p:nvSpPr>
        <p:spPr>
          <a:xfrm>
            <a:off x="628650" y="663677"/>
            <a:ext cx="3886200" cy="5513286"/>
          </a:xfrm>
        </p:spPr>
        <p:txBody>
          <a:bodyPr>
            <a:normAutofit/>
          </a:bodyPr>
          <a:lstStyle/>
          <a:p>
            <a:r>
              <a:rPr lang="en-US" dirty="0"/>
              <a:t>Ethical Principles in Clinical Research: Historical Perspective and Regulations Part 1 to 3</a:t>
            </a:r>
            <a:br>
              <a:rPr lang="en-US" dirty="0"/>
            </a:br>
            <a:br>
              <a:rPr lang="en-US" dirty="0"/>
            </a:br>
            <a:r>
              <a:rPr lang="en-US" dirty="0"/>
              <a:t>National Institutes of Health (NIH)</a:t>
            </a:r>
            <a:br>
              <a:rPr lang="en-US" dirty="0"/>
            </a:br>
            <a:br>
              <a:rPr lang="en-US" dirty="0"/>
            </a:br>
            <a:r>
              <a:rPr lang="en-US" dirty="0"/>
              <a:t>2022</a:t>
            </a:r>
            <a:br>
              <a:rPr lang="en-US" dirty="0"/>
            </a:br>
            <a:endParaRPr lang="en-US" dirty="0"/>
          </a:p>
        </p:txBody>
      </p:sp>
      <p:sp>
        <p:nvSpPr>
          <p:cNvPr id="4" name="Slide Number Placeholder 3">
            <a:extLst>
              <a:ext uri="{FF2B5EF4-FFF2-40B4-BE49-F238E27FC236}">
                <a16:creationId xmlns:a16="http://schemas.microsoft.com/office/drawing/2014/main" id="{C7F1CD2C-1804-62C2-EBB2-EB03116374AD}"/>
              </a:ext>
            </a:extLst>
          </p:cNvPr>
          <p:cNvSpPr>
            <a:spLocks noGrp="1"/>
          </p:cNvSpPr>
          <p:nvPr>
            <p:ph type="sldNum" sz="quarter" idx="12"/>
          </p:nvPr>
        </p:nvSpPr>
        <p:spPr/>
        <p:txBody>
          <a:bodyPr/>
          <a:lstStyle/>
          <a:p>
            <a:fld id="{6FB6F467-9AF4-4D3A-8048-7038A589BD67}" type="slidenum">
              <a:rPr lang="en-US" smtClean="0"/>
              <a:pPr/>
              <a:t>12</a:t>
            </a:fld>
            <a:endParaRPr lang="en-US" dirty="0"/>
          </a:p>
        </p:txBody>
      </p:sp>
      <p:sp>
        <p:nvSpPr>
          <p:cNvPr id="3" name="Content Placeholder 2">
            <a:extLst>
              <a:ext uri="{FF2B5EF4-FFF2-40B4-BE49-F238E27FC236}">
                <a16:creationId xmlns:a16="http://schemas.microsoft.com/office/drawing/2014/main" id="{C4A1531C-C1DD-598E-6B12-7116ABD5FF1B}"/>
              </a:ext>
            </a:extLst>
          </p:cNvPr>
          <p:cNvSpPr>
            <a:spLocks noGrp="1"/>
          </p:cNvSpPr>
          <p:nvPr>
            <p:ph sz="half" idx="2"/>
          </p:nvPr>
        </p:nvSpPr>
        <p:spPr>
          <a:xfrm>
            <a:off x="4629150" y="663677"/>
            <a:ext cx="3886200" cy="5513286"/>
          </a:xfrm>
        </p:spPr>
        <p:txBody>
          <a:bodyPr>
            <a:normAutofit/>
          </a:bodyPr>
          <a:lstStyle/>
          <a:p>
            <a:r>
              <a:rPr lang="en-US" sz="1800" dirty="0">
                <a:hlinkClick r:id="rId2"/>
              </a:rPr>
              <a:t>https://videocast.nih.gov/watch=44939 </a:t>
            </a:r>
            <a:r>
              <a:rPr lang="en-US" sz="1800" dirty="0"/>
              <a:t>(Part 1)</a:t>
            </a:r>
            <a:br>
              <a:rPr lang="en-US" sz="1800" dirty="0"/>
            </a:br>
            <a:endParaRPr lang="en-US" sz="1800" dirty="0">
              <a:hlinkClick r:id="rId2"/>
            </a:endParaRPr>
          </a:p>
          <a:p>
            <a:r>
              <a:rPr lang="en-US" sz="1800" dirty="0">
                <a:hlinkClick r:id="rId2"/>
              </a:rPr>
              <a:t>https://www.youtube.com/watch?v=8-YNaCftMG4</a:t>
            </a:r>
            <a:r>
              <a:rPr lang="en-US" sz="1800" dirty="0"/>
              <a:t> (Part 2)</a:t>
            </a:r>
            <a:br>
              <a:rPr lang="en-US" sz="1800" dirty="0"/>
            </a:br>
            <a:endParaRPr lang="en-US" sz="1800" dirty="0"/>
          </a:p>
          <a:p>
            <a:r>
              <a:rPr lang="en-US" sz="1800" dirty="0">
                <a:hlinkClick r:id="rId3"/>
              </a:rPr>
              <a:t>https://videocast.nih.gov/watch=44940</a:t>
            </a:r>
            <a:r>
              <a:rPr lang="en-US" sz="1800" dirty="0"/>
              <a:t> (Part 3)</a:t>
            </a:r>
            <a:br>
              <a:rPr lang="en-US" sz="1800" dirty="0"/>
            </a:br>
            <a:r>
              <a:rPr lang="en-US" sz="1800" dirty="0"/>
              <a:t>   </a:t>
            </a:r>
          </a:p>
          <a:p>
            <a:endParaRPr lang="en-US" dirty="0"/>
          </a:p>
          <a:p>
            <a:endParaRPr lang="en-US" dirty="0"/>
          </a:p>
        </p:txBody>
      </p:sp>
    </p:spTree>
    <p:extLst>
      <p:ext uri="{BB962C8B-B14F-4D97-AF65-F5344CB8AC3E}">
        <p14:creationId xmlns:p14="http://schemas.microsoft.com/office/powerpoint/2010/main" val="283716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68969"/>
            <a:ext cx="7886700" cy="5284448"/>
          </a:xfrm>
        </p:spPr>
        <p:txBody>
          <a:bodyPr>
            <a:normAutofit/>
          </a:bodyPr>
          <a:lstStyle/>
          <a:p>
            <a:pPr marL="0" marR="0" indent="0" algn="l">
              <a:lnSpc>
                <a:spcPct val="100000"/>
              </a:lnSpc>
              <a:spcBef>
                <a:spcPts val="0"/>
              </a:spcBef>
              <a:spcAft>
                <a:spcPts val="1200"/>
              </a:spcAft>
              <a:buNone/>
            </a:pPr>
            <a:r>
              <a:rPr lang="en-US" sz="1100" b="0" i="0" u="none" strike="noStrike" dirty="0">
                <a:solidFill>
                  <a:srgbClr val="000000"/>
                </a:solidFill>
                <a:effectLst/>
              </a:rPr>
              <a:t>This document is marked with a dated date and speaks only as of that dated date. Readers are cautioned not to assume that any information has been updated beyond the dated date except as to any portion of the document that expressly states that it constitutes an update concerning specific recent events occurring after the dated date of the document.  Any information contained in the portion of the document indicated to concern recent events speaks only as of its date.  TEXAS HEALTH RESOURCES (“THR”) expressly disclaims any duty to provide an update of any information contained in this document. The information contained in this document may include "forward looking statements" by using forward-looking words such as "may," "will," "should," "expects," "believes," "anticipates," "estimates," or others. You are cautioned that forward-looking statements are subject to a variety of uncertainties that could cause actual results to differ from the projected results. Those risks and uncertainties include general economic and business conditions, receipt of funding grants, and various other factors which are beyond our control.  Because we cannot predict all factors that may affect future decisions, actions, events, or financial circumstances, what actually happens may be different from what THR includes in forward-looking statements.  Information contained in the presentation is confidential and proprietary and its use is expressly limited to the S&amp;P Global Ratings’ update presentation.</a:t>
            </a:r>
          </a:p>
          <a:p>
            <a:pPr marL="0" marR="0" indent="0" algn="l">
              <a:lnSpc>
                <a:spcPct val="100000"/>
              </a:lnSpc>
              <a:spcBef>
                <a:spcPts val="0"/>
              </a:spcBef>
              <a:spcAft>
                <a:spcPts val="1200"/>
              </a:spcAft>
              <a:buNone/>
            </a:pPr>
            <a:r>
              <a:rPr lang="en-US" sz="1100" b="0" i="0" u="none" strike="noStrike" dirty="0">
                <a:solidFill>
                  <a:srgbClr val="000000"/>
                </a:solidFill>
                <a:effectLst/>
              </a:rPr>
              <a:t>INFORMATION CONTAINED IN THE PRESENTATION CAN NOT BE USED OR DISTRIBUTED TO ANY THIRD PARTY OR USED IN ANY REPORT WITHOUT THE WRITTEN CONSENT OF TEXAS HEALTH RESOURCES.</a:t>
            </a:r>
          </a:p>
        </p:txBody>
      </p:sp>
      <p:sp>
        <p:nvSpPr>
          <p:cNvPr id="4" name="Slide Number Placeholder 3"/>
          <p:cNvSpPr>
            <a:spLocks noGrp="1"/>
          </p:cNvSpPr>
          <p:nvPr>
            <p:ph type="sldNum" sz="quarter" idx="12"/>
          </p:nvPr>
        </p:nvSpPr>
        <p:spPr/>
        <p:txBody>
          <a:bodyPr/>
          <a:lstStyle/>
          <a:p>
            <a:fld id="{6FB6F467-9AF4-4D3A-8048-7038A589BD67}" type="slidenum">
              <a:rPr lang="en-US" smtClean="0"/>
              <a:pPr/>
              <a:t>2</a:t>
            </a:fld>
            <a:endParaRPr lang="en-US" dirty="0"/>
          </a:p>
        </p:txBody>
      </p:sp>
    </p:spTree>
    <p:extLst>
      <p:ext uri="{BB962C8B-B14F-4D97-AF65-F5344CB8AC3E}">
        <p14:creationId xmlns:p14="http://schemas.microsoft.com/office/powerpoint/2010/main" val="5784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948769"/>
          </a:xfrm>
        </p:spPr>
        <p:txBody>
          <a:bodyPr anchor="ctr">
            <a:normAutofit/>
          </a:bodyPr>
          <a:lstStyle/>
          <a:p>
            <a:pPr algn="ctr"/>
            <a:r>
              <a:rPr lang="en-US" sz="2000" b="1" dirty="0"/>
              <a:t>Clinical Research follows a framework of ethical and regulatory guidelines. </a:t>
            </a:r>
          </a:p>
        </p:txBody>
      </p:sp>
      <p:sp>
        <p:nvSpPr>
          <p:cNvPr id="11" name="Text Placeholder 2">
            <a:extLst>
              <a:ext uri="{FF2B5EF4-FFF2-40B4-BE49-F238E27FC236}">
                <a16:creationId xmlns:a16="http://schemas.microsoft.com/office/drawing/2014/main" id="{0805BA00-6234-22D6-4AC0-818CE90503BC}"/>
              </a:ext>
            </a:extLst>
          </p:cNvPr>
          <p:cNvSpPr>
            <a:spLocks noGrp="1"/>
          </p:cNvSpPr>
          <p:nvPr>
            <p:ph type="body" idx="1"/>
          </p:nvPr>
        </p:nvSpPr>
        <p:spPr>
          <a:xfrm>
            <a:off x="629842" y="1681163"/>
            <a:ext cx="3868340" cy="823912"/>
          </a:xfrm>
        </p:spPr>
        <p:txBody>
          <a:bodyPr>
            <a:normAutofit fontScale="70000" lnSpcReduction="20000"/>
          </a:bodyPr>
          <a:lstStyle/>
          <a:p>
            <a:r>
              <a:rPr lang="en-US" dirty="0"/>
              <a:t>This framework ensures participant safety, data integrity and the advancement of evidence-based medicine</a:t>
            </a:r>
          </a:p>
        </p:txBody>
      </p:sp>
      <p:pic>
        <p:nvPicPr>
          <p:cNvPr id="6" name="Content Placeholder 5" descr="Doctor working on a laptop">
            <a:extLst>
              <a:ext uri="{FF2B5EF4-FFF2-40B4-BE49-F238E27FC236}">
                <a16:creationId xmlns:a16="http://schemas.microsoft.com/office/drawing/2014/main" id="{934D9DEE-E146-11D3-8CBD-868B451A95AD}"/>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10879" r="31378" b="-1"/>
          <a:stretch>
            <a:fillRect/>
          </a:stretch>
        </p:blipFill>
        <p:spPr>
          <a:xfrm>
            <a:off x="629842" y="2505075"/>
            <a:ext cx="3868340" cy="3684588"/>
          </a:xfrm>
          <a:noFill/>
        </p:spPr>
      </p:pic>
      <p:sp>
        <p:nvSpPr>
          <p:cNvPr id="13" name="Text Placeholder 4">
            <a:extLst>
              <a:ext uri="{FF2B5EF4-FFF2-40B4-BE49-F238E27FC236}">
                <a16:creationId xmlns:a16="http://schemas.microsoft.com/office/drawing/2014/main" id="{9E6736B6-1276-C8CB-4EEB-D30EE016C10B}"/>
              </a:ext>
            </a:extLst>
          </p:cNvPr>
          <p:cNvSpPr>
            <a:spLocks noGrp="1"/>
          </p:cNvSpPr>
          <p:nvPr>
            <p:ph type="body" sz="quarter" idx="3"/>
          </p:nvPr>
        </p:nvSpPr>
        <p:spPr>
          <a:xfrm>
            <a:off x="4629150" y="2574525"/>
            <a:ext cx="3887391" cy="1642368"/>
          </a:xfrm>
        </p:spPr>
        <p:txBody>
          <a:bodyPr>
            <a:noAutofit/>
          </a:bodyPr>
          <a:lstStyle/>
          <a:p>
            <a:r>
              <a:rPr lang="en-US" sz="1600" b="1" dirty="0"/>
              <a:t>These include:</a:t>
            </a:r>
          </a:p>
          <a:p>
            <a:pPr marL="285750" indent="-285750">
              <a:buFont typeface="Arial" panose="020B0604020202020204" pitchFamily="34" charset="0"/>
              <a:buChar char="•"/>
            </a:pPr>
            <a:r>
              <a:rPr lang="en-US" sz="1600" dirty="0"/>
              <a:t>Good Clinical Practice (GCP)</a:t>
            </a:r>
          </a:p>
          <a:p>
            <a:pPr marL="285750" indent="-285750">
              <a:buFont typeface="Arial" panose="020B0604020202020204" pitchFamily="34" charset="0"/>
              <a:buChar char="•"/>
            </a:pPr>
            <a:r>
              <a:rPr lang="en-US" sz="1600" dirty="0"/>
              <a:t>Institutional Review Boards (IRBs)</a:t>
            </a:r>
          </a:p>
          <a:p>
            <a:pPr marL="285750" indent="-285750">
              <a:buFont typeface="Arial" panose="020B0604020202020204" pitchFamily="34" charset="0"/>
              <a:buChar char="•"/>
            </a:pPr>
            <a:r>
              <a:rPr lang="en-US" sz="1600" dirty="0"/>
              <a:t>Human Research Protections Programs (HRPP).</a:t>
            </a:r>
          </a:p>
        </p:txBody>
      </p:sp>
      <p:sp>
        <p:nvSpPr>
          <p:cNvPr id="15" name="Content Placeholder 5">
            <a:extLst>
              <a:ext uri="{FF2B5EF4-FFF2-40B4-BE49-F238E27FC236}">
                <a16:creationId xmlns:a16="http://schemas.microsoft.com/office/drawing/2014/main" id="{FBCD671E-C4B1-9B7C-92A3-134865369FED}"/>
              </a:ext>
            </a:extLst>
          </p:cNvPr>
          <p:cNvSpPr>
            <a:spLocks noGrp="1"/>
          </p:cNvSpPr>
          <p:nvPr>
            <p:ph sz="quarter" idx="4"/>
          </p:nvPr>
        </p:nvSpPr>
        <p:spPr>
          <a:xfrm>
            <a:off x="4645820" y="4468967"/>
            <a:ext cx="3887391" cy="1720696"/>
          </a:xfrm>
        </p:spPr>
        <p:txBody>
          <a:bodyPr/>
          <a:lstStyle/>
          <a:p>
            <a:pPr marL="0" indent="0">
              <a:buNone/>
            </a:pPr>
            <a:r>
              <a:rPr lang="en-US" sz="1600" b="1" dirty="0"/>
              <a:t>Key elements include:</a:t>
            </a:r>
          </a:p>
          <a:p>
            <a:pPr>
              <a:buFont typeface="Wingdings" panose="05000000000000000000" pitchFamily="2" charset="2"/>
              <a:buChar char="§"/>
            </a:pPr>
            <a:r>
              <a:rPr lang="en-US" sz="1600" dirty="0"/>
              <a:t>Informed consent</a:t>
            </a:r>
          </a:p>
          <a:p>
            <a:pPr>
              <a:buFont typeface="Wingdings" panose="05000000000000000000" pitchFamily="2" charset="2"/>
              <a:buChar char="§"/>
            </a:pPr>
            <a:r>
              <a:rPr lang="en-US" sz="1600" dirty="0"/>
              <a:t> Study design</a:t>
            </a:r>
          </a:p>
          <a:p>
            <a:pPr>
              <a:buFont typeface="Wingdings" panose="05000000000000000000" pitchFamily="2" charset="2"/>
              <a:buChar char="§"/>
            </a:pPr>
            <a:r>
              <a:rPr lang="en-US" sz="1600" dirty="0"/>
              <a:t> Data analysis</a:t>
            </a:r>
          </a:p>
          <a:p>
            <a:pPr>
              <a:buFont typeface="Wingdings" panose="05000000000000000000" pitchFamily="2" charset="2"/>
              <a:buChar char="§"/>
            </a:pPr>
            <a:r>
              <a:rPr lang="en-US" sz="1600" dirty="0"/>
              <a:t> Reporting</a:t>
            </a:r>
          </a:p>
        </p:txBody>
      </p:sp>
      <p:sp>
        <p:nvSpPr>
          <p:cNvPr id="4" name="Slide Number Placeholder 3"/>
          <p:cNvSpPr>
            <a:spLocks noGrp="1"/>
          </p:cNvSpPr>
          <p:nvPr>
            <p:ph type="sldNum" sz="quarter" idx="12"/>
          </p:nvPr>
        </p:nvSpPr>
        <p:spPr>
          <a:xfrm>
            <a:off x="8506685" y="6365903"/>
            <a:ext cx="421003" cy="280293"/>
          </a:xfrm>
        </p:spPr>
        <p:txBody>
          <a:bodyPr anchor="ctr">
            <a:normAutofit/>
          </a:bodyPr>
          <a:lstStyle/>
          <a:p>
            <a:pPr>
              <a:spcAft>
                <a:spcPts val="600"/>
              </a:spcAft>
            </a:pPr>
            <a:fld id="{6FB6F467-9AF4-4D3A-8048-7038A589BD67}" type="slidenum">
              <a:rPr lang="en-US" smtClean="0"/>
              <a:pPr>
                <a:spcAft>
                  <a:spcPts val="600"/>
                </a:spcAft>
              </a:pPr>
              <a:t>3</a:t>
            </a:fld>
            <a:endParaRPr lang="en-US"/>
          </a:p>
        </p:txBody>
      </p:sp>
    </p:spTree>
    <p:extLst>
      <p:ext uri="{BB962C8B-B14F-4D97-AF65-F5344CB8AC3E}">
        <p14:creationId xmlns:p14="http://schemas.microsoft.com/office/powerpoint/2010/main" val="24134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30CA9-69EF-A2A8-738E-0115AC8BE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7D0923-7224-DDCC-77A6-CD0D62590CBB}"/>
              </a:ext>
            </a:extLst>
          </p:cNvPr>
          <p:cNvSpPr>
            <a:spLocks noGrp="1"/>
          </p:cNvSpPr>
          <p:nvPr>
            <p:ph type="title"/>
          </p:nvPr>
        </p:nvSpPr>
        <p:spPr>
          <a:xfrm>
            <a:off x="628650" y="604683"/>
            <a:ext cx="7886700" cy="3406877"/>
          </a:xfrm>
        </p:spPr>
        <p:txBody>
          <a:bodyPr>
            <a:normAutofit/>
          </a:bodyPr>
          <a:lstStyle/>
          <a:p>
            <a:r>
              <a:rPr lang="en-US" sz="2400" b="0" i="0" dirty="0">
                <a:solidFill>
                  <a:srgbClr val="000000"/>
                </a:solidFill>
                <a:effectLst/>
                <a:latin typeface="+mn-lt"/>
              </a:rPr>
              <a:t>Texas Health Resources maintains its own Human Research Protections Program </a:t>
            </a:r>
            <a:r>
              <a:rPr lang="en-US" sz="2400" i="0" dirty="0">
                <a:solidFill>
                  <a:srgbClr val="000000"/>
                </a:solidFill>
                <a:effectLst/>
                <a:latin typeface="+mn-lt"/>
              </a:rPr>
              <a:t>(HRPP) </a:t>
            </a:r>
            <a:r>
              <a:rPr lang="en-US" sz="2400" b="0" i="0" dirty="0">
                <a:solidFill>
                  <a:srgbClr val="000000"/>
                </a:solidFill>
                <a:effectLst/>
                <a:latin typeface="+mn-lt"/>
              </a:rPr>
              <a:t>to ensure that the rights and welfare of human research participants are adequately protected and that such research complies with applicable laws and Texas Health institutional policies.</a:t>
            </a:r>
            <a:br>
              <a:rPr lang="en-US" sz="2400" b="0" i="0" dirty="0">
                <a:solidFill>
                  <a:srgbClr val="000000"/>
                </a:solidFill>
                <a:effectLst/>
                <a:latin typeface="+mn-lt"/>
              </a:rPr>
            </a:br>
            <a:br>
              <a:rPr lang="en-US" sz="2400" b="0" i="0" dirty="0">
                <a:solidFill>
                  <a:srgbClr val="000000"/>
                </a:solidFill>
                <a:effectLst/>
                <a:latin typeface="+mn-lt"/>
              </a:rPr>
            </a:br>
            <a:r>
              <a:rPr lang="en-US" sz="1600" b="0" i="0" dirty="0">
                <a:solidFill>
                  <a:srgbClr val="000000"/>
                </a:solidFill>
                <a:effectLst/>
                <a:latin typeface="+mn-lt"/>
                <a:hlinkClick r:id="rId2"/>
              </a:rPr>
              <a:t>https://www.texashealth.org/Research/Review-Board-and-Committee</a:t>
            </a:r>
            <a:br>
              <a:rPr lang="en-US" sz="2400" b="0" i="0" dirty="0">
                <a:solidFill>
                  <a:srgbClr val="000000"/>
                </a:solidFill>
                <a:effectLst/>
                <a:latin typeface="+mn-lt"/>
              </a:rPr>
            </a:br>
            <a:endParaRPr lang="en-US" sz="2400" dirty="0">
              <a:latin typeface="+mn-lt"/>
            </a:endParaRPr>
          </a:p>
        </p:txBody>
      </p:sp>
      <p:sp>
        <p:nvSpPr>
          <p:cNvPr id="4" name="Slide Number Placeholder 3">
            <a:extLst>
              <a:ext uri="{FF2B5EF4-FFF2-40B4-BE49-F238E27FC236}">
                <a16:creationId xmlns:a16="http://schemas.microsoft.com/office/drawing/2014/main" id="{2C833EB8-1EDB-6C16-7E8E-A1A40FCB19C4}"/>
              </a:ext>
            </a:extLst>
          </p:cNvPr>
          <p:cNvSpPr>
            <a:spLocks noGrp="1"/>
          </p:cNvSpPr>
          <p:nvPr>
            <p:ph type="sldNum" sz="quarter" idx="12"/>
          </p:nvPr>
        </p:nvSpPr>
        <p:spPr/>
        <p:txBody>
          <a:bodyPr/>
          <a:lstStyle/>
          <a:p>
            <a:fld id="{6FB6F467-9AF4-4D3A-8048-7038A589BD67}" type="slidenum">
              <a:rPr lang="en-US" smtClean="0"/>
              <a:pPr/>
              <a:t>4</a:t>
            </a:fld>
            <a:endParaRPr lang="en-US" dirty="0"/>
          </a:p>
        </p:txBody>
      </p:sp>
      <p:pic>
        <p:nvPicPr>
          <p:cNvPr id="8" name="Content Placeholder 7" descr="Healthcare worker speaking with patient">
            <a:extLst>
              <a:ext uri="{FF2B5EF4-FFF2-40B4-BE49-F238E27FC236}">
                <a16:creationId xmlns:a16="http://schemas.microsoft.com/office/drawing/2014/main" id="{ADF21C83-9B0B-EDB4-CA3E-2073AE9687E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27956" y="4474346"/>
            <a:ext cx="3001546" cy="1450466"/>
          </a:xfrm>
        </p:spPr>
      </p:pic>
      <p:pic>
        <p:nvPicPr>
          <p:cNvPr id="3" name="Picture 2">
            <a:extLst>
              <a:ext uri="{FF2B5EF4-FFF2-40B4-BE49-F238E27FC236}">
                <a16:creationId xmlns:a16="http://schemas.microsoft.com/office/drawing/2014/main" id="{E8FDC8F3-2221-BA3B-7CDA-8705F535058D}"/>
              </a:ext>
            </a:extLst>
          </p:cNvPr>
          <p:cNvPicPr>
            <a:picLocks noChangeAspect="1"/>
          </p:cNvPicPr>
          <p:nvPr/>
        </p:nvPicPr>
        <p:blipFill>
          <a:blip r:embed="rId4"/>
          <a:stretch>
            <a:fillRect/>
          </a:stretch>
        </p:blipFill>
        <p:spPr>
          <a:xfrm>
            <a:off x="7256200" y="2619375"/>
            <a:ext cx="952500" cy="809625"/>
          </a:xfrm>
          <a:prstGeom prst="rect">
            <a:avLst/>
          </a:prstGeom>
        </p:spPr>
      </p:pic>
    </p:spTree>
    <p:extLst>
      <p:ext uri="{BB962C8B-B14F-4D97-AF65-F5344CB8AC3E}">
        <p14:creationId xmlns:p14="http://schemas.microsoft.com/office/powerpoint/2010/main" val="10542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B908-FAA1-951E-2B5E-1FE834DCF8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BEF522-0519-9D5D-4DC1-3605E6FDBFB7}"/>
              </a:ext>
            </a:extLst>
          </p:cNvPr>
          <p:cNvSpPr>
            <a:spLocks noGrp="1"/>
          </p:cNvSpPr>
          <p:nvPr>
            <p:ph type="title"/>
          </p:nvPr>
        </p:nvSpPr>
        <p:spPr>
          <a:xfrm>
            <a:off x="443883" y="211804"/>
            <a:ext cx="8566951" cy="3785492"/>
          </a:xfrm>
        </p:spPr>
        <p:txBody>
          <a:bodyPr>
            <a:normAutofit/>
          </a:bodyPr>
          <a:lstStyle/>
          <a:p>
            <a:pPr algn="l" fontAlgn="base">
              <a:buNone/>
            </a:pPr>
            <a:r>
              <a:rPr lang="en-US" sz="1400" b="0" i="0" dirty="0">
                <a:solidFill>
                  <a:srgbClr val="000000"/>
                </a:solidFill>
                <a:effectLst/>
                <a:latin typeface="+mn-lt"/>
              </a:rPr>
              <a:t>All research conducted at Texas Health Resources (</a:t>
            </a:r>
            <a:r>
              <a:rPr lang="en-US" sz="1400" i="0" dirty="0">
                <a:solidFill>
                  <a:srgbClr val="000000"/>
                </a:solidFill>
                <a:effectLst/>
                <a:latin typeface="+mn-lt"/>
              </a:rPr>
              <a:t>THR</a:t>
            </a:r>
            <a:r>
              <a:rPr lang="en-US" sz="1400" b="0" i="0" dirty="0">
                <a:solidFill>
                  <a:srgbClr val="000000"/>
                </a:solidFill>
                <a:effectLst/>
                <a:latin typeface="+mn-lt"/>
              </a:rPr>
              <a:t>) is governed by Federal and State regulations pertaining to human research protections, as well as other Texas Health Resources policies and procedures. The Human Research Protection Program (</a:t>
            </a:r>
            <a:r>
              <a:rPr lang="en-US" sz="1400" i="0" dirty="0">
                <a:solidFill>
                  <a:srgbClr val="000000"/>
                </a:solidFill>
                <a:effectLst/>
                <a:latin typeface="+mn-lt"/>
              </a:rPr>
              <a:t>HRPP</a:t>
            </a:r>
            <a:r>
              <a:rPr lang="en-US" sz="1400" b="0" i="0" dirty="0">
                <a:solidFill>
                  <a:srgbClr val="000000"/>
                </a:solidFill>
                <a:effectLst/>
                <a:latin typeface="+mn-lt"/>
              </a:rPr>
              <a:t>) Office is a division under </a:t>
            </a:r>
            <a:r>
              <a:rPr lang="en-US" sz="1400" i="0" dirty="0">
                <a:solidFill>
                  <a:srgbClr val="000000"/>
                </a:solidFill>
                <a:effectLst/>
                <a:latin typeface="+mn-lt"/>
              </a:rPr>
              <a:t>THR’s Research Administration </a:t>
            </a:r>
            <a:r>
              <a:rPr lang="en-US" sz="1400" b="0" i="0" dirty="0">
                <a:solidFill>
                  <a:srgbClr val="000000"/>
                </a:solidFill>
                <a:effectLst/>
                <a:latin typeface="+mn-lt"/>
              </a:rPr>
              <a:t>department and additionally reports to Texas Health Resources Corporate Compliance. Texas Health Resources Human Research Protection Program Office (</a:t>
            </a:r>
            <a:r>
              <a:rPr lang="en-US" sz="1400" i="0" dirty="0">
                <a:solidFill>
                  <a:srgbClr val="000000"/>
                </a:solidFill>
                <a:effectLst/>
                <a:latin typeface="+mn-lt"/>
              </a:rPr>
              <a:t>HRPPO)</a:t>
            </a:r>
            <a:r>
              <a:rPr lang="en-US" sz="1400" b="0" i="0" dirty="0">
                <a:solidFill>
                  <a:srgbClr val="000000"/>
                </a:solidFill>
                <a:effectLst/>
                <a:latin typeface="+mn-lt"/>
              </a:rPr>
              <a:t> is responsible for ensuring that all human-subject research conducted by THR employees or at a THR hospital or THPG clinic is conducted ethically and in compliance with federal regulations and THR policies.</a:t>
            </a:r>
            <a:br>
              <a:rPr lang="en-US" sz="1400" b="0" i="0" dirty="0">
                <a:solidFill>
                  <a:srgbClr val="000000"/>
                </a:solidFill>
                <a:effectLst/>
                <a:latin typeface="+mn-lt"/>
              </a:rPr>
            </a:br>
            <a:br>
              <a:rPr lang="en-US" sz="1400" b="0" i="0" dirty="0">
                <a:solidFill>
                  <a:srgbClr val="000000"/>
                </a:solidFill>
                <a:effectLst/>
                <a:latin typeface="+mn-lt"/>
              </a:rPr>
            </a:br>
            <a:r>
              <a:rPr lang="en-US" sz="1400" b="0" i="0" dirty="0">
                <a:solidFill>
                  <a:srgbClr val="000000"/>
                </a:solidFill>
                <a:effectLst/>
                <a:latin typeface="+mn-lt"/>
              </a:rPr>
              <a:t>Any Institutional Review Board </a:t>
            </a:r>
            <a:r>
              <a:rPr lang="en-US" sz="1400" i="0" dirty="0">
                <a:solidFill>
                  <a:srgbClr val="000000"/>
                </a:solidFill>
                <a:effectLst/>
                <a:latin typeface="+mn-lt"/>
              </a:rPr>
              <a:t>(IRB) </a:t>
            </a:r>
            <a:r>
              <a:rPr lang="en-US" sz="1400" b="0" i="0" dirty="0">
                <a:solidFill>
                  <a:srgbClr val="000000"/>
                </a:solidFill>
                <a:effectLst/>
                <a:latin typeface="+mn-lt"/>
              </a:rPr>
              <a:t>being used for the review and oversight of a study in which THR is engaged </a:t>
            </a:r>
            <a:r>
              <a:rPr lang="en-US" sz="1400" i="0" dirty="0">
                <a:solidFill>
                  <a:srgbClr val="000000"/>
                </a:solidFill>
                <a:effectLst/>
                <a:latin typeface="+mn-lt"/>
              </a:rPr>
              <a:t>must </a:t>
            </a:r>
            <a:r>
              <a:rPr lang="en-US" sz="1400" b="0" i="0" dirty="0">
                <a:solidFill>
                  <a:srgbClr val="000000"/>
                </a:solidFill>
                <a:effectLst/>
                <a:latin typeface="+mn-lt"/>
              </a:rPr>
              <a:t>have an appropriate </a:t>
            </a:r>
            <a:r>
              <a:rPr lang="en-US" sz="1400" i="0" dirty="0">
                <a:solidFill>
                  <a:srgbClr val="000000"/>
                </a:solidFill>
                <a:effectLst/>
                <a:latin typeface="+mn-lt"/>
              </a:rPr>
              <a:t>Reliance Agreement </a:t>
            </a:r>
            <a:r>
              <a:rPr lang="en-US" sz="1400" b="0" i="0" dirty="0">
                <a:solidFill>
                  <a:srgbClr val="000000"/>
                </a:solidFill>
                <a:effectLst/>
                <a:latin typeface="+mn-lt"/>
              </a:rPr>
              <a:t>in place with THR </a:t>
            </a:r>
            <a:r>
              <a:rPr lang="en-US" sz="1400" i="1" dirty="0">
                <a:solidFill>
                  <a:srgbClr val="000000"/>
                </a:solidFill>
                <a:effectLst/>
                <a:latin typeface="+mn-lt"/>
              </a:rPr>
              <a:t>prior</a:t>
            </a:r>
            <a:r>
              <a:rPr lang="en-US" sz="1400" b="0" i="0" dirty="0">
                <a:solidFill>
                  <a:srgbClr val="000000"/>
                </a:solidFill>
                <a:effectLst/>
                <a:latin typeface="+mn-lt"/>
              </a:rPr>
              <a:t> to receiving approval to move forward with the submission of the study with the THR entity.  The </a:t>
            </a:r>
            <a:r>
              <a:rPr lang="en-US" sz="1400" i="0" dirty="0">
                <a:solidFill>
                  <a:srgbClr val="000000"/>
                </a:solidFill>
                <a:effectLst/>
                <a:latin typeface="+mn-lt"/>
              </a:rPr>
              <a:t>HRPPO</a:t>
            </a:r>
            <a:r>
              <a:rPr lang="en-US" sz="1400" b="0" i="0" dirty="0">
                <a:solidFill>
                  <a:srgbClr val="000000"/>
                </a:solidFill>
                <a:effectLst/>
                <a:latin typeface="+mn-lt"/>
              </a:rPr>
              <a:t> will work directly with each IRB to ensure these are in place.</a:t>
            </a:r>
            <a:br>
              <a:rPr lang="en-US" sz="1400" b="0" i="0" dirty="0">
                <a:solidFill>
                  <a:srgbClr val="000000"/>
                </a:solidFill>
                <a:effectLst/>
                <a:latin typeface="+mn-lt"/>
              </a:rPr>
            </a:br>
            <a:br>
              <a:rPr lang="en-US" sz="1400" b="0" i="0" dirty="0">
                <a:solidFill>
                  <a:srgbClr val="000000"/>
                </a:solidFill>
                <a:effectLst/>
                <a:latin typeface="+mn-lt"/>
              </a:rPr>
            </a:br>
            <a:r>
              <a:rPr lang="en-US" sz="1400" b="0" i="0" dirty="0">
                <a:solidFill>
                  <a:srgbClr val="000000"/>
                </a:solidFill>
                <a:effectLst/>
                <a:latin typeface="+mn-lt"/>
              </a:rPr>
              <a:t>There are two routes for IRB review at Texas Health Resources, however </a:t>
            </a:r>
            <a:r>
              <a:rPr lang="en-US" sz="1400" i="1" dirty="0">
                <a:solidFill>
                  <a:srgbClr val="000000"/>
                </a:solidFill>
                <a:effectLst/>
                <a:latin typeface="+mn-lt"/>
              </a:rPr>
              <a:t>all </a:t>
            </a:r>
            <a:r>
              <a:rPr lang="en-US" sz="1400" b="0" i="0" dirty="0">
                <a:solidFill>
                  <a:srgbClr val="000000"/>
                </a:solidFill>
                <a:effectLst/>
                <a:latin typeface="+mn-lt"/>
              </a:rPr>
              <a:t>studies (both for local IRB review and external/commercial IRB review) must be submitted via </a:t>
            </a:r>
            <a:r>
              <a:rPr lang="en-US" sz="1400" i="1" dirty="0">
                <a:solidFill>
                  <a:srgbClr val="000000"/>
                </a:solidFill>
                <a:effectLst/>
                <a:latin typeface="+mn-lt"/>
              </a:rPr>
              <a:t>ETHOS (Ethical Oversight Submission System). ETHOS is the UTSW web-based platform for IRB submissions. All IRB reviews take place in ETHOS, and it serves as the record for IRB submissions for HRPPO review.</a:t>
            </a:r>
            <a:br>
              <a:rPr lang="en-US" sz="1400" b="0" i="0" dirty="0">
                <a:solidFill>
                  <a:srgbClr val="000000"/>
                </a:solidFill>
                <a:effectLst/>
                <a:latin typeface="+mn-lt"/>
              </a:rPr>
            </a:br>
            <a:endParaRPr lang="en-US" sz="1400" b="0" i="0" dirty="0">
              <a:solidFill>
                <a:srgbClr val="000000"/>
              </a:solidFill>
              <a:effectLst/>
              <a:latin typeface="+mn-lt"/>
            </a:endParaRPr>
          </a:p>
        </p:txBody>
      </p:sp>
      <p:sp>
        <p:nvSpPr>
          <p:cNvPr id="4" name="Slide Number Placeholder 3">
            <a:extLst>
              <a:ext uri="{FF2B5EF4-FFF2-40B4-BE49-F238E27FC236}">
                <a16:creationId xmlns:a16="http://schemas.microsoft.com/office/drawing/2014/main" id="{F19C94D8-3E0A-A2C6-77B8-69EC7DFD627D}"/>
              </a:ext>
            </a:extLst>
          </p:cNvPr>
          <p:cNvSpPr>
            <a:spLocks noGrp="1"/>
          </p:cNvSpPr>
          <p:nvPr>
            <p:ph type="sldNum" sz="quarter" idx="12"/>
          </p:nvPr>
        </p:nvSpPr>
        <p:spPr/>
        <p:txBody>
          <a:bodyPr/>
          <a:lstStyle/>
          <a:p>
            <a:fld id="{6FB6F467-9AF4-4D3A-8048-7038A589BD67}" type="slidenum">
              <a:rPr lang="en-US" smtClean="0"/>
              <a:pPr/>
              <a:t>5</a:t>
            </a:fld>
            <a:endParaRPr lang="en-US" dirty="0"/>
          </a:p>
        </p:txBody>
      </p:sp>
      <p:sp>
        <p:nvSpPr>
          <p:cNvPr id="3" name="Title 1">
            <a:extLst>
              <a:ext uri="{FF2B5EF4-FFF2-40B4-BE49-F238E27FC236}">
                <a16:creationId xmlns:a16="http://schemas.microsoft.com/office/drawing/2014/main" id="{E122E7C7-8C1D-F0C3-C08E-467650AC8518}"/>
              </a:ext>
            </a:extLst>
          </p:cNvPr>
          <p:cNvSpPr txBox="1">
            <a:spLocks/>
          </p:cNvSpPr>
          <p:nvPr/>
        </p:nvSpPr>
        <p:spPr>
          <a:xfrm>
            <a:off x="1699490" y="4165600"/>
            <a:ext cx="6968259" cy="2031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a:lstStyle>
          <a:p>
            <a:pPr fontAlgn="base"/>
            <a:r>
              <a:rPr lang="en-US" sz="1200" dirty="0">
                <a:solidFill>
                  <a:srgbClr val="000000"/>
                </a:solidFill>
                <a:latin typeface="+mn-lt"/>
              </a:rPr>
              <a:t>Local IRB review</a:t>
            </a:r>
            <a:r>
              <a:rPr lang="en-US" sz="1200" b="0" dirty="0">
                <a:solidFill>
                  <a:srgbClr val="000000"/>
                </a:solidFill>
                <a:latin typeface="+mn-lt"/>
              </a:rPr>
              <a:t> – The University of Texas Southwestern Medical Center’s (</a:t>
            </a:r>
            <a:r>
              <a:rPr lang="en-US" sz="1200" dirty="0">
                <a:solidFill>
                  <a:srgbClr val="000000"/>
                </a:solidFill>
                <a:latin typeface="+mn-lt"/>
              </a:rPr>
              <a:t>UTSW</a:t>
            </a:r>
            <a:r>
              <a:rPr lang="en-US" sz="1200" b="0" dirty="0">
                <a:solidFill>
                  <a:srgbClr val="000000"/>
                </a:solidFill>
                <a:latin typeface="+mn-lt"/>
              </a:rPr>
              <a:t>) IRB shall serve as THR’s local IRB. The application will automatically be routed to THR’s </a:t>
            </a:r>
            <a:r>
              <a:rPr lang="en-US" sz="1200" dirty="0">
                <a:solidFill>
                  <a:srgbClr val="000000"/>
                </a:solidFill>
                <a:latin typeface="+mn-lt"/>
              </a:rPr>
              <a:t>HRPPO</a:t>
            </a:r>
            <a:r>
              <a:rPr lang="en-US" sz="1200" b="0" dirty="0">
                <a:solidFill>
                  <a:srgbClr val="000000"/>
                </a:solidFill>
                <a:latin typeface="+mn-lt"/>
              </a:rPr>
              <a:t> for review and approval. You </a:t>
            </a:r>
            <a:r>
              <a:rPr lang="en-US" sz="1200" dirty="0">
                <a:solidFill>
                  <a:srgbClr val="000000"/>
                </a:solidFill>
                <a:latin typeface="+mn-lt"/>
              </a:rPr>
              <a:t>may not </a:t>
            </a:r>
            <a:r>
              <a:rPr lang="en-US" sz="1200" b="0" dirty="0">
                <a:solidFill>
                  <a:srgbClr val="000000"/>
                </a:solidFill>
                <a:latin typeface="+mn-lt"/>
              </a:rPr>
              <a:t>begin your study without THR HRPPO approval. You will receive a letter when you are approved. This is in addition to the IRB approval letter.</a:t>
            </a:r>
            <a:br>
              <a:rPr lang="en-US" sz="1200" b="0" dirty="0">
                <a:solidFill>
                  <a:srgbClr val="000000"/>
                </a:solidFill>
                <a:latin typeface="+mn-lt"/>
              </a:rPr>
            </a:br>
            <a:r>
              <a:rPr lang="en-US" sz="1200" dirty="0">
                <a:solidFill>
                  <a:srgbClr val="000000"/>
                </a:solidFill>
                <a:latin typeface="+mn-lt"/>
              </a:rPr>
              <a:t>External/commercial IRB review</a:t>
            </a:r>
            <a:r>
              <a:rPr lang="en-US" sz="1200" b="0" dirty="0">
                <a:solidFill>
                  <a:srgbClr val="000000"/>
                </a:solidFill>
                <a:latin typeface="+mn-lt"/>
              </a:rPr>
              <a:t> – External/commercial IRBs that meet THRs criteria for a reliance IRB may be used. A Reliance Agreement must be in place with the IRB and THR prior to submission of a study to that IRB. The HRPPO will assist getting agreements in place as needed. You </a:t>
            </a:r>
            <a:r>
              <a:rPr lang="en-US" sz="1200" dirty="0">
                <a:solidFill>
                  <a:srgbClr val="000000"/>
                </a:solidFill>
                <a:latin typeface="+mn-lt"/>
              </a:rPr>
              <a:t>may not </a:t>
            </a:r>
            <a:r>
              <a:rPr lang="en-US" sz="1200" b="0" dirty="0">
                <a:solidFill>
                  <a:srgbClr val="000000"/>
                </a:solidFill>
                <a:latin typeface="+mn-lt"/>
              </a:rPr>
              <a:t>submit your study to an external IRB without THR HRPPO approval. You will receive a letter when you are approved to submit.</a:t>
            </a:r>
          </a:p>
        </p:txBody>
      </p:sp>
      <p:pic>
        <p:nvPicPr>
          <p:cNvPr id="7" name="Content Placeholder 6">
            <a:extLst>
              <a:ext uri="{FF2B5EF4-FFF2-40B4-BE49-F238E27FC236}">
                <a16:creationId xmlns:a16="http://schemas.microsoft.com/office/drawing/2014/main" id="{231AB0CB-D02B-FB49-3DA8-83B417C9E2A5}"/>
              </a:ext>
            </a:extLst>
          </p:cNvPr>
          <p:cNvPicPr>
            <a:picLocks noGrp="1" noChangeAspect="1"/>
          </p:cNvPicPr>
          <p:nvPr>
            <p:ph idx="1"/>
          </p:nvPr>
        </p:nvPicPr>
        <p:blipFill>
          <a:blip r:embed="rId2"/>
          <a:stretch>
            <a:fillRect/>
          </a:stretch>
        </p:blipFill>
        <p:spPr>
          <a:xfrm>
            <a:off x="169942" y="4341181"/>
            <a:ext cx="1404122" cy="1263710"/>
          </a:xfrm>
          <a:prstGeom prst="rect">
            <a:avLst/>
          </a:prstGeom>
        </p:spPr>
      </p:pic>
    </p:spTree>
    <p:extLst>
      <p:ext uri="{BB962C8B-B14F-4D97-AF65-F5344CB8AC3E}">
        <p14:creationId xmlns:p14="http://schemas.microsoft.com/office/powerpoint/2010/main" val="35749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365127"/>
            <a:ext cx="7886700" cy="858990"/>
          </a:xfrm>
        </p:spPr>
        <p:txBody>
          <a:bodyPr>
            <a:normAutofit/>
          </a:bodyPr>
          <a:lstStyle/>
          <a:p>
            <a:r>
              <a:rPr lang="en-US" sz="3200" dirty="0"/>
              <a:t>What should we consider? </a:t>
            </a:r>
          </a:p>
        </p:txBody>
      </p:sp>
      <p:sp>
        <p:nvSpPr>
          <p:cNvPr id="6" name="Content Placeholder 5"/>
          <p:cNvSpPr>
            <a:spLocks noGrp="1"/>
          </p:cNvSpPr>
          <p:nvPr>
            <p:ph sz="half" idx="1"/>
          </p:nvPr>
        </p:nvSpPr>
        <p:spPr>
          <a:xfrm>
            <a:off x="628650" y="1224117"/>
            <a:ext cx="3886200" cy="3782889"/>
          </a:xfrm>
        </p:spPr>
        <p:txBody>
          <a:bodyPr>
            <a:normAutofit fontScale="85000" lnSpcReduction="20000"/>
          </a:bodyPr>
          <a:lstStyle/>
          <a:p>
            <a:pPr marL="0" indent="0">
              <a:buNone/>
            </a:pPr>
            <a:r>
              <a:rPr lang="en-US" b="1" dirty="0"/>
              <a:t>Good Clinical Practice (GCP)</a:t>
            </a:r>
            <a:r>
              <a:rPr lang="en-US" dirty="0"/>
              <a:t>: </a:t>
            </a:r>
            <a:br>
              <a:rPr lang="en-US" dirty="0"/>
            </a:br>
            <a:r>
              <a:rPr lang="en-US" dirty="0"/>
              <a:t>GCP provides a set of international ethical and scientific quality requirements for designing, conducting, recording, and reporting trials involving human participants. It ensures that data is reliable and credible, and that participants are protected. </a:t>
            </a:r>
          </a:p>
        </p:txBody>
      </p:sp>
      <p:sp>
        <p:nvSpPr>
          <p:cNvPr id="7" name="Content Placeholder 6"/>
          <p:cNvSpPr>
            <a:spLocks noGrp="1"/>
          </p:cNvSpPr>
          <p:nvPr>
            <p:ph sz="half" idx="2"/>
          </p:nvPr>
        </p:nvSpPr>
        <p:spPr>
          <a:xfrm>
            <a:off x="4629150" y="1224117"/>
            <a:ext cx="3886200" cy="3782889"/>
          </a:xfrm>
        </p:spPr>
        <p:txBody>
          <a:bodyPr>
            <a:normAutofit fontScale="85000" lnSpcReduction="20000"/>
          </a:bodyPr>
          <a:lstStyle/>
          <a:p>
            <a:pPr marL="0" indent="0">
              <a:buNone/>
            </a:pPr>
            <a:r>
              <a:rPr lang="en-US" b="1" dirty="0"/>
              <a:t>Institutional Review Boards (IRBs): </a:t>
            </a:r>
            <a:br>
              <a:rPr lang="en-US" dirty="0"/>
            </a:br>
            <a:r>
              <a:rPr lang="en-US" dirty="0"/>
              <a:t>IRBs are independent committees that review research proposals to ensure they adhere to ethical standards and regulations, particularly regarding participant safety and rights. </a:t>
            </a:r>
          </a:p>
        </p:txBody>
      </p:sp>
      <p:sp>
        <p:nvSpPr>
          <p:cNvPr id="4" name="Slide Number Placeholder 3"/>
          <p:cNvSpPr>
            <a:spLocks noGrp="1"/>
          </p:cNvSpPr>
          <p:nvPr>
            <p:ph type="sldNum" sz="quarter" idx="12"/>
          </p:nvPr>
        </p:nvSpPr>
        <p:spPr/>
        <p:txBody>
          <a:bodyPr/>
          <a:lstStyle/>
          <a:p>
            <a:fld id="{6FB6F467-9AF4-4D3A-8048-7038A589BD67}" type="slidenum">
              <a:rPr lang="en-US" smtClean="0"/>
              <a:pPr/>
              <a:t>6</a:t>
            </a:fld>
            <a:endParaRPr lang="en-US" dirty="0"/>
          </a:p>
        </p:txBody>
      </p:sp>
      <p:pic>
        <p:nvPicPr>
          <p:cNvPr id="2" name="Picture 1">
            <a:extLst>
              <a:ext uri="{FF2B5EF4-FFF2-40B4-BE49-F238E27FC236}">
                <a16:creationId xmlns:a16="http://schemas.microsoft.com/office/drawing/2014/main" id="{20B2F8AF-F10C-92A3-140A-18B159B55729}"/>
              </a:ext>
            </a:extLst>
          </p:cNvPr>
          <p:cNvPicPr>
            <a:picLocks noChangeAspect="1"/>
          </p:cNvPicPr>
          <p:nvPr/>
        </p:nvPicPr>
        <p:blipFill>
          <a:blip r:embed="rId2"/>
          <a:stretch>
            <a:fillRect/>
          </a:stretch>
        </p:blipFill>
        <p:spPr>
          <a:xfrm>
            <a:off x="1473462" y="4483536"/>
            <a:ext cx="2196576" cy="1382460"/>
          </a:xfrm>
          <a:prstGeom prst="rect">
            <a:avLst/>
          </a:prstGeom>
        </p:spPr>
      </p:pic>
      <p:pic>
        <p:nvPicPr>
          <p:cNvPr id="3" name="Picture 2">
            <a:extLst>
              <a:ext uri="{FF2B5EF4-FFF2-40B4-BE49-F238E27FC236}">
                <a16:creationId xmlns:a16="http://schemas.microsoft.com/office/drawing/2014/main" id="{5956095E-F791-CF57-CA34-7DB6CA2530AA}"/>
              </a:ext>
            </a:extLst>
          </p:cNvPr>
          <p:cNvPicPr>
            <a:picLocks noChangeAspect="1"/>
          </p:cNvPicPr>
          <p:nvPr/>
        </p:nvPicPr>
        <p:blipFill>
          <a:blip r:embed="rId3"/>
          <a:stretch>
            <a:fillRect/>
          </a:stretch>
        </p:blipFill>
        <p:spPr>
          <a:xfrm>
            <a:off x="6064327" y="4236128"/>
            <a:ext cx="1933575" cy="1066800"/>
          </a:xfrm>
          <a:prstGeom prst="rect">
            <a:avLst/>
          </a:prstGeom>
        </p:spPr>
      </p:pic>
    </p:spTree>
    <p:extLst>
      <p:ext uri="{BB962C8B-B14F-4D97-AF65-F5344CB8AC3E}">
        <p14:creationId xmlns:p14="http://schemas.microsoft.com/office/powerpoint/2010/main" val="3750542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271C3-6D63-88CF-1566-CC802E6EA02F}"/>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191882B-D567-6A38-9300-577363E6E5DC}"/>
              </a:ext>
            </a:extLst>
          </p:cNvPr>
          <p:cNvSpPr>
            <a:spLocks noGrp="1"/>
          </p:cNvSpPr>
          <p:nvPr>
            <p:ph type="title"/>
          </p:nvPr>
        </p:nvSpPr>
        <p:spPr>
          <a:xfrm>
            <a:off x="635217" y="330151"/>
            <a:ext cx="7886700" cy="2811241"/>
          </a:xfrm>
        </p:spPr>
        <p:txBody>
          <a:bodyPr anchor="b">
            <a:normAutofit/>
          </a:bodyPr>
          <a:lstStyle/>
          <a:p>
            <a:pPr marL="0" indent="0">
              <a:buNone/>
            </a:pPr>
            <a:r>
              <a:rPr lang="en-US" sz="2400" b="1" dirty="0"/>
              <a:t>Study Design</a:t>
            </a:r>
            <a:r>
              <a:rPr lang="en-US" sz="2400" dirty="0"/>
              <a:t>:    </a:t>
            </a:r>
            <a:br>
              <a:rPr lang="en-US" sz="2400" dirty="0"/>
            </a:br>
            <a:r>
              <a:rPr lang="en-US" sz="2400" dirty="0"/>
              <a:t>Selecting an appropriate study design, determining sample size, and developing a protocol are crucial steps in ensuring the validity and reliability of the research. </a:t>
            </a:r>
          </a:p>
        </p:txBody>
      </p:sp>
      <p:sp>
        <p:nvSpPr>
          <p:cNvPr id="6" name="Content Placeholder 5">
            <a:extLst>
              <a:ext uri="{FF2B5EF4-FFF2-40B4-BE49-F238E27FC236}">
                <a16:creationId xmlns:a16="http://schemas.microsoft.com/office/drawing/2014/main" id="{B89AB3FF-890F-EB80-9D68-AFFDF48EBD8D}"/>
              </a:ext>
            </a:extLst>
          </p:cNvPr>
          <p:cNvSpPr>
            <a:spLocks noGrp="1"/>
          </p:cNvSpPr>
          <p:nvPr>
            <p:ph type="body" idx="1"/>
          </p:nvPr>
        </p:nvSpPr>
        <p:spPr>
          <a:xfrm>
            <a:off x="623888" y="3716609"/>
            <a:ext cx="7886700" cy="2133775"/>
          </a:xfrm>
        </p:spPr>
        <p:txBody>
          <a:bodyPr>
            <a:normAutofit/>
          </a:bodyPr>
          <a:lstStyle/>
          <a:p>
            <a:r>
              <a:rPr lang="en-US" sz="2200" b="1" dirty="0"/>
              <a:t>Ethical Considerations</a:t>
            </a:r>
            <a:r>
              <a:rPr lang="en-US" sz="2200" dirty="0"/>
              <a:t>: </a:t>
            </a:r>
            <a:br>
              <a:rPr lang="en-US" sz="2200" dirty="0"/>
            </a:br>
            <a:r>
              <a:rPr lang="en-US" sz="2200" dirty="0"/>
              <a:t>Clinical research must prioritize participant safety, well-being and informed consent. The study must be designed to minimize risks and maximize potential benefits. </a:t>
            </a:r>
          </a:p>
        </p:txBody>
      </p:sp>
      <p:sp>
        <p:nvSpPr>
          <p:cNvPr id="4" name="Slide Number Placeholder 3">
            <a:extLst>
              <a:ext uri="{FF2B5EF4-FFF2-40B4-BE49-F238E27FC236}">
                <a16:creationId xmlns:a16="http://schemas.microsoft.com/office/drawing/2014/main" id="{BEF979E9-7514-65E0-A07C-22D8721D9AC4}"/>
              </a:ext>
            </a:extLst>
          </p:cNvPr>
          <p:cNvSpPr>
            <a:spLocks noGrp="1"/>
          </p:cNvSpPr>
          <p:nvPr>
            <p:ph type="sldNum" sz="quarter" idx="12"/>
          </p:nvPr>
        </p:nvSpPr>
        <p:spPr>
          <a:xfrm>
            <a:off x="8506685" y="6365903"/>
            <a:ext cx="421003" cy="280293"/>
          </a:xfrm>
        </p:spPr>
        <p:txBody>
          <a:bodyPr anchor="ctr">
            <a:normAutofit/>
          </a:bodyPr>
          <a:lstStyle/>
          <a:p>
            <a:pPr>
              <a:spcAft>
                <a:spcPts val="600"/>
              </a:spcAft>
            </a:pPr>
            <a:fld id="{6FB6F467-9AF4-4D3A-8048-7038A589BD67}" type="slidenum">
              <a:rPr lang="en-US" smtClean="0"/>
              <a:pPr>
                <a:spcAft>
                  <a:spcPts val="600"/>
                </a:spcAft>
              </a:pPr>
              <a:t>7</a:t>
            </a:fld>
            <a:endParaRPr lang="en-US"/>
          </a:p>
        </p:txBody>
      </p:sp>
      <p:pic>
        <p:nvPicPr>
          <p:cNvPr id="2" name="Picture 1">
            <a:extLst>
              <a:ext uri="{FF2B5EF4-FFF2-40B4-BE49-F238E27FC236}">
                <a16:creationId xmlns:a16="http://schemas.microsoft.com/office/drawing/2014/main" id="{B21B624D-0B00-3E97-1D87-0D2573093D8F}"/>
              </a:ext>
            </a:extLst>
          </p:cNvPr>
          <p:cNvPicPr>
            <a:picLocks noChangeAspect="1"/>
          </p:cNvPicPr>
          <p:nvPr/>
        </p:nvPicPr>
        <p:blipFill>
          <a:blip r:embed="rId2"/>
          <a:stretch>
            <a:fillRect/>
          </a:stretch>
        </p:blipFill>
        <p:spPr>
          <a:xfrm>
            <a:off x="4023712" y="582093"/>
            <a:ext cx="1109709" cy="1182026"/>
          </a:xfrm>
          <a:prstGeom prst="rect">
            <a:avLst/>
          </a:prstGeom>
        </p:spPr>
      </p:pic>
      <p:pic>
        <p:nvPicPr>
          <p:cNvPr id="3" name="Picture 2">
            <a:extLst>
              <a:ext uri="{FF2B5EF4-FFF2-40B4-BE49-F238E27FC236}">
                <a16:creationId xmlns:a16="http://schemas.microsoft.com/office/drawing/2014/main" id="{AC755AE0-3C19-2C60-F9C9-F597B0186980}"/>
              </a:ext>
            </a:extLst>
          </p:cNvPr>
          <p:cNvPicPr>
            <a:picLocks noChangeAspect="1"/>
          </p:cNvPicPr>
          <p:nvPr/>
        </p:nvPicPr>
        <p:blipFill>
          <a:blip r:embed="rId3"/>
          <a:stretch>
            <a:fillRect/>
          </a:stretch>
        </p:blipFill>
        <p:spPr>
          <a:xfrm>
            <a:off x="7271183" y="4670354"/>
            <a:ext cx="1357913" cy="1437790"/>
          </a:xfrm>
          <a:prstGeom prst="rect">
            <a:avLst/>
          </a:prstGeom>
        </p:spPr>
      </p:pic>
    </p:spTree>
    <p:extLst>
      <p:ext uri="{BB962C8B-B14F-4D97-AF65-F5344CB8AC3E}">
        <p14:creationId xmlns:p14="http://schemas.microsoft.com/office/powerpoint/2010/main" val="351583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92C71-14BE-CEC8-4BA3-F27340172E23}"/>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31228A-A1F2-FAEE-75CA-7BA70A6CD0BA}"/>
              </a:ext>
            </a:extLst>
          </p:cNvPr>
          <p:cNvSpPr>
            <a:spLocks noGrp="1"/>
          </p:cNvSpPr>
          <p:nvPr>
            <p:ph sz="half" idx="1"/>
          </p:nvPr>
        </p:nvSpPr>
        <p:spPr>
          <a:xfrm>
            <a:off x="628650" y="663677"/>
            <a:ext cx="3886200" cy="5513286"/>
          </a:xfrm>
        </p:spPr>
        <p:txBody>
          <a:bodyPr>
            <a:normAutofit/>
          </a:bodyPr>
          <a:lstStyle/>
          <a:p>
            <a:r>
              <a:rPr lang="en-US" b="1" dirty="0"/>
              <a:t>Informed Consent</a:t>
            </a:r>
            <a:r>
              <a:rPr lang="en-US" dirty="0"/>
              <a:t>: </a:t>
            </a:r>
            <a:br>
              <a:rPr lang="en-US" dirty="0"/>
            </a:br>
            <a:r>
              <a:rPr lang="en-US" dirty="0"/>
              <a:t>Participants must be informed about the study’s purpose, procedures, potential risks and benefits, and their right to withdraw. </a:t>
            </a:r>
          </a:p>
        </p:txBody>
      </p:sp>
      <p:sp>
        <p:nvSpPr>
          <p:cNvPr id="7" name="Content Placeholder 6">
            <a:extLst>
              <a:ext uri="{FF2B5EF4-FFF2-40B4-BE49-F238E27FC236}">
                <a16:creationId xmlns:a16="http://schemas.microsoft.com/office/drawing/2014/main" id="{DD3CAC8B-E4C7-217E-6F17-D533FD50CB1A}"/>
              </a:ext>
            </a:extLst>
          </p:cNvPr>
          <p:cNvSpPr>
            <a:spLocks noGrp="1"/>
          </p:cNvSpPr>
          <p:nvPr>
            <p:ph sz="half" idx="2"/>
          </p:nvPr>
        </p:nvSpPr>
        <p:spPr>
          <a:xfrm>
            <a:off x="4629150" y="663677"/>
            <a:ext cx="3886200" cy="5513286"/>
          </a:xfrm>
        </p:spPr>
        <p:txBody>
          <a:bodyPr>
            <a:normAutofit/>
          </a:bodyPr>
          <a:lstStyle/>
          <a:p>
            <a:r>
              <a:rPr lang="en-US" b="1" dirty="0"/>
              <a:t>Data Management and Analysis</a:t>
            </a:r>
            <a:r>
              <a:rPr lang="en-US" dirty="0"/>
              <a:t>: </a:t>
            </a:r>
            <a:br>
              <a:rPr lang="en-US" dirty="0"/>
            </a:br>
            <a:r>
              <a:rPr lang="en-US" dirty="0"/>
              <a:t>Data must be collected, managed and analyzed according to established protocols to ensure accuracy and integrity. </a:t>
            </a:r>
          </a:p>
        </p:txBody>
      </p:sp>
      <p:sp>
        <p:nvSpPr>
          <p:cNvPr id="4" name="Slide Number Placeholder 3">
            <a:extLst>
              <a:ext uri="{FF2B5EF4-FFF2-40B4-BE49-F238E27FC236}">
                <a16:creationId xmlns:a16="http://schemas.microsoft.com/office/drawing/2014/main" id="{C55377CD-C135-07D6-429B-48D91428C87D}"/>
              </a:ext>
            </a:extLst>
          </p:cNvPr>
          <p:cNvSpPr>
            <a:spLocks noGrp="1"/>
          </p:cNvSpPr>
          <p:nvPr>
            <p:ph type="sldNum" sz="quarter" idx="12"/>
          </p:nvPr>
        </p:nvSpPr>
        <p:spPr/>
        <p:txBody>
          <a:bodyPr/>
          <a:lstStyle/>
          <a:p>
            <a:fld id="{6FB6F467-9AF4-4D3A-8048-7038A589BD67}" type="slidenum">
              <a:rPr lang="en-US" smtClean="0"/>
              <a:pPr/>
              <a:t>8</a:t>
            </a:fld>
            <a:endParaRPr lang="en-US" dirty="0"/>
          </a:p>
        </p:txBody>
      </p:sp>
      <p:pic>
        <p:nvPicPr>
          <p:cNvPr id="2" name="Picture 1">
            <a:extLst>
              <a:ext uri="{FF2B5EF4-FFF2-40B4-BE49-F238E27FC236}">
                <a16:creationId xmlns:a16="http://schemas.microsoft.com/office/drawing/2014/main" id="{32558440-6959-967D-7C2F-2D89272ECBC4}"/>
              </a:ext>
            </a:extLst>
          </p:cNvPr>
          <p:cNvPicPr>
            <a:picLocks noChangeAspect="1"/>
          </p:cNvPicPr>
          <p:nvPr/>
        </p:nvPicPr>
        <p:blipFill>
          <a:blip r:embed="rId2"/>
          <a:stretch>
            <a:fillRect/>
          </a:stretch>
        </p:blipFill>
        <p:spPr>
          <a:xfrm>
            <a:off x="514350" y="4429957"/>
            <a:ext cx="2548253" cy="1432403"/>
          </a:xfrm>
          <a:prstGeom prst="rect">
            <a:avLst/>
          </a:prstGeom>
        </p:spPr>
      </p:pic>
      <p:pic>
        <p:nvPicPr>
          <p:cNvPr id="3" name="Picture 2">
            <a:extLst>
              <a:ext uri="{FF2B5EF4-FFF2-40B4-BE49-F238E27FC236}">
                <a16:creationId xmlns:a16="http://schemas.microsoft.com/office/drawing/2014/main" id="{13E3E841-AE32-2938-41F3-14EA9B34734E}"/>
              </a:ext>
            </a:extLst>
          </p:cNvPr>
          <p:cNvPicPr>
            <a:picLocks noChangeAspect="1"/>
          </p:cNvPicPr>
          <p:nvPr/>
        </p:nvPicPr>
        <p:blipFill>
          <a:blip r:embed="rId3"/>
          <a:stretch>
            <a:fillRect/>
          </a:stretch>
        </p:blipFill>
        <p:spPr>
          <a:xfrm>
            <a:off x="5797118" y="4616637"/>
            <a:ext cx="1973709" cy="636492"/>
          </a:xfrm>
          <a:prstGeom prst="rect">
            <a:avLst/>
          </a:prstGeom>
        </p:spPr>
      </p:pic>
    </p:spTree>
    <p:extLst>
      <p:ext uri="{BB962C8B-B14F-4D97-AF65-F5344CB8AC3E}">
        <p14:creationId xmlns:p14="http://schemas.microsoft.com/office/powerpoint/2010/main" val="3128991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98090-7E78-1E31-59CD-2394648ECC8D}"/>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ED5355-FE44-AF28-226B-005577528598}"/>
              </a:ext>
            </a:extLst>
          </p:cNvPr>
          <p:cNvSpPr>
            <a:spLocks noGrp="1"/>
          </p:cNvSpPr>
          <p:nvPr>
            <p:ph type="title"/>
          </p:nvPr>
        </p:nvSpPr>
        <p:spPr>
          <a:xfrm>
            <a:off x="628650" y="464320"/>
            <a:ext cx="7886700" cy="1533155"/>
          </a:xfrm>
        </p:spPr>
        <p:txBody>
          <a:bodyPr anchor="ctr">
            <a:normAutofit/>
          </a:bodyPr>
          <a:lstStyle/>
          <a:p>
            <a:pPr marL="0" indent="0">
              <a:buNone/>
            </a:pPr>
            <a:r>
              <a:rPr lang="en-US" sz="1600" b="1" dirty="0"/>
              <a:t>Reporting:</a:t>
            </a:r>
            <a:r>
              <a:rPr lang="en-US" sz="1600" dirty="0"/>
              <a:t> </a:t>
            </a:r>
          </a:p>
          <a:p>
            <a:pPr marL="0" indent="0">
              <a:buNone/>
            </a:pPr>
            <a:br>
              <a:rPr lang="en-US" sz="1200" dirty="0"/>
            </a:br>
            <a:r>
              <a:rPr lang="en-US" sz="1600" b="0" dirty="0"/>
              <a:t>Results should be reported transparently and accurately, following guidelines for clinical trial reporting and data sharing</a:t>
            </a:r>
            <a:r>
              <a:rPr lang="en-US" sz="1600" dirty="0"/>
              <a:t>. </a:t>
            </a:r>
          </a:p>
        </p:txBody>
      </p:sp>
      <p:sp>
        <p:nvSpPr>
          <p:cNvPr id="4" name="Slide Number Placeholder 3">
            <a:extLst>
              <a:ext uri="{FF2B5EF4-FFF2-40B4-BE49-F238E27FC236}">
                <a16:creationId xmlns:a16="http://schemas.microsoft.com/office/drawing/2014/main" id="{5EBBAC36-5B79-BBEA-871C-BA8619E43804}"/>
              </a:ext>
            </a:extLst>
          </p:cNvPr>
          <p:cNvSpPr>
            <a:spLocks noGrp="1"/>
          </p:cNvSpPr>
          <p:nvPr>
            <p:ph type="sldNum" sz="quarter" idx="12"/>
          </p:nvPr>
        </p:nvSpPr>
        <p:spPr>
          <a:xfrm>
            <a:off x="8506685" y="6365903"/>
            <a:ext cx="421003" cy="280293"/>
          </a:xfrm>
        </p:spPr>
        <p:txBody>
          <a:bodyPr anchor="ctr">
            <a:normAutofit/>
          </a:bodyPr>
          <a:lstStyle/>
          <a:p>
            <a:pPr>
              <a:spcAft>
                <a:spcPts val="600"/>
              </a:spcAft>
            </a:pPr>
            <a:fld id="{6FB6F467-9AF4-4D3A-8048-7038A589BD67}" type="slidenum">
              <a:rPr lang="en-US" smtClean="0"/>
              <a:pPr>
                <a:spcAft>
                  <a:spcPts val="600"/>
                </a:spcAft>
              </a:pPr>
              <a:t>9</a:t>
            </a:fld>
            <a:endParaRPr lang="en-US"/>
          </a:p>
        </p:txBody>
      </p:sp>
      <p:graphicFrame>
        <p:nvGraphicFramePr>
          <p:cNvPr id="20" name="Content Placeholder 6">
            <a:extLst>
              <a:ext uri="{FF2B5EF4-FFF2-40B4-BE49-F238E27FC236}">
                <a16:creationId xmlns:a16="http://schemas.microsoft.com/office/drawing/2014/main" id="{1889506F-DE87-881E-ACEE-849830181AF2}"/>
              </a:ext>
            </a:extLst>
          </p:cNvPr>
          <p:cNvGraphicFramePr>
            <a:graphicFrameLocks noGrp="1"/>
          </p:cNvGraphicFramePr>
          <p:nvPr>
            <p:ph idx="1"/>
            <p:extLst>
              <p:ext uri="{D42A27DB-BD31-4B8C-83A1-F6EECF244321}">
                <p14:modId xmlns:p14="http://schemas.microsoft.com/office/powerpoint/2010/main" val="221785203"/>
              </p:ext>
            </p:extLst>
          </p:nvPr>
        </p:nvGraphicFramePr>
        <p:xfrm>
          <a:off x="628650" y="2104008"/>
          <a:ext cx="7716360" cy="3373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3C0DFDC7-9BCE-4AE9-A2A8-4168BCFC3CA6}"/>
              </a:ext>
            </a:extLst>
          </p:cNvPr>
          <p:cNvPicPr>
            <a:picLocks noChangeAspect="1"/>
          </p:cNvPicPr>
          <p:nvPr/>
        </p:nvPicPr>
        <p:blipFill>
          <a:blip r:embed="rId7"/>
          <a:stretch>
            <a:fillRect/>
          </a:stretch>
        </p:blipFill>
        <p:spPr>
          <a:xfrm>
            <a:off x="6134144" y="257454"/>
            <a:ext cx="1296465" cy="826638"/>
          </a:xfrm>
          <a:prstGeom prst="rect">
            <a:avLst/>
          </a:prstGeom>
        </p:spPr>
      </p:pic>
      <p:pic>
        <p:nvPicPr>
          <p:cNvPr id="11" name="Picture 10" descr="A circular blue circle with icons&#10;&#10;AI-generated content may be incorrect.">
            <a:extLst>
              <a:ext uri="{FF2B5EF4-FFF2-40B4-BE49-F238E27FC236}">
                <a16:creationId xmlns:a16="http://schemas.microsoft.com/office/drawing/2014/main" id="{157536DE-4972-9170-2106-FA43A4BA19CD}"/>
              </a:ext>
            </a:extLst>
          </p:cNvPr>
          <p:cNvPicPr>
            <a:picLocks noChangeAspect="1"/>
          </p:cNvPicPr>
          <p:nvPr/>
        </p:nvPicPr>
        <p:blipFill>
          <a:blip r:embed="rId8"/>
          <a:stretch>
            <a:fillRect/>
          </a:stretch>
        </p:blipFill>
        <p:spPr>
          <a:xfrm>
            <a:off x="6782376" y="2104008"/>
            <a:ext cx="1674087" cy="1250356"/>
          </a:xfrm>
          <a:prstGeom prst="rect">
            <a:avLst/>
          </a:prstGeom>
        </p:spPr>
      </p:pic>
    </p:spTree>
    <p:extLst>
      <p:ext uri="{BB962C8B-B14F-4D97-AF65-F5344CB8AC3E}">
        <p14:creationId xmlns:p14="http://schemas.microsoft.com/office/powerpoint/2010/main" val="189397352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TH Green">
      <a:srgbClr val="009543"/>
    </a:custClr>
    <a:custClr name="TH Blue">
      <a:srgbClr val="003798"/>
    </a:custClr>
    <a:custClr name="Lime">
      <a:srgbClr val="54B948"/>
    </a:custClr>
    <a:custClr name="Soft Blue">
      <a:srgbClr val="0077C8"/>
    </a:custClr>
    <a:custClr name="Orange">
      <a:srgbClr val="FF8200"/>
    </a:custClr>
    <a:custClr name="Bright Blue">
      <a:srgbClr val="00A9CE"/>
    </a:custClr>
    <a:custClr name="Gold">
      <a:srgbClr val="FFB81C"/>
    </a:custClr>
    <a:custClr name="Pink">
      <a:srgbClr val="E31C79"/>
    </a:custClr>
    <a:custClr name="Teal">
      <a:srgbClr val="00A499"/>
    </a:custClr>
  </a:custClrLst>
  <a:extLst>
    <a:ext uri="{05A4C25C-085E-4340-85A3-A5531E510DB2}">
      <thm15:themeFamily xmlns:thm15="http://schemas.microsoft.com/office/thememl/2012/main" name="Office Theme" id="{27D7E476-B4AC-40D2-BCCC-6339A0BFE984}" vid="{A9F43860-CDAA-4D9A-8396-120C3C96BF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732</TotalTime>
  <Words>1220</Words>
  <Application>Microsoft Office PowerPoint</Application>
  <PresentationFormat>On-screen Show (4:3)</PresentationFormat>
  <Paragraphs>51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Office Theme</vt:lpstr>
      <vt:lpstr>Regulatory Framework &amp; Guidelines</vt:lpstr>
      <vt:lpstr>PowerPoint Presentation</vt:lpstr>
      <vt:lpstr>Clinical Research follows a framework of ethical and regulatory guidelines. </vt:lpstr>
      <vt:lpstr>Texas Health Resources maintains its own Human Research Protections Program (HRPP) to ensure that the rights and welfare of human research participants are adequately protected and that such research complies with applicable laws and Texas Health institutional policies.  https://www.texashealth.org/Research/Review-Board-and-Committee </vt:lpstr>
      <vt:lpstr>All research conducted at Texas Health Resources (THR) is governed by Federal and State regulations pertaining to human research protections, as well as other Texas Health Resources policies and procedures. The Human Research Protection Program (HRPP) Office is a division under THR’s Research Administration department and additionally reports to Texas Health Resources Corporate Compliance. Texas Health Resources Human Research Protection Program Office (HRPPO) is responsible for ensuring that all human-subject research conducted by THR employees or at a THR hospital or THPG clinic is conducted ethically and in compliance with federal regulations and THR policies.  Any Institutional Review Board (IRB) being used for the review and oversight of a study in which THR is engaged must have an appropriate Reliance Agreement in place with THR prior to receiving approval to move forward with the submission of the study with the THR entity.  The HRPPO will work directly with each IRB to ensure these are in place.  There are two routes for IRB review at Texas Health Resources, however all studies (both for local IRB review and external/commercial IRB review) must be submitted via ETHOS (Ethical Oversight Submission System). ETHOS is the UTSW web-based platform for IRB submissions. All IRB reviews take place in ETHOS, and it serves as the record for IRB submissions for HRPPO review. </vt:lpstr>
      <vt:lpstr>What should we consider? </vt:lpstr>
      <vt:lpstr>Study Design:     Selecting an appropriate study design, determining sample size, and developing a protocol are crucial steps in ensuring the validity and reliability of the research. </vt:lpstr>
      <vt:lpstr>PowerPoint Presentation</vt:lpstr>
      <vt:lpstr>Reporting:   Results should be reported transparently and accurately, following guidelines for clinical trial reporting and data sharing.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Urbina, Margie</cp:lastModifiedBy>
  <cp:revision>45</cp:revision>
  <dcterms:created xsi:type="dcterms:W3CDTF">2019-10-14T09:09:27Z</dcterms:created>
  <dcterms:modified xsi:type="dcterms:W3CDTF">2025-07-30T22:38:09Z</dcterms:modified>
</cp:coreProperties>
</file>