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24"/>
  </p:notesMasterIdLst>
  <p:handoutMasterIdLst>
    <p:handoutMasterId r:id="rId25"/>
  </p:handoutMasterIdLst>
  <p:sldIdLst>
    <p:sldId id="266" r:id="rId5"/>
    <p:sldId id="267" r:id="rId6"/>
    <p:sldId id="258" r:id="rId7"/>
    <p:sldId id="260"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AE2A"/>
    <a:srgbClr val="00539B"/>
    <a:srgbClr val="0077C8"/>
    <a:srgbClr val="012486"/>
    <a:srgbClr val="3BA42A"/>
    <a:srgbClr val="118633"/>
    <a:srgbClr val="47AF38"/>
    <a:srgbClr val="00A1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94" autoAdjust="0"/>
  </p:normalViewPr>
  <p:slideViewPr>
    <p:cSldViewPr snapToGrid="0" snapToObjects="1">
      <p:cViewPr varScale="1">
        <p:scale>
          <a:sx n="78" d="100"/>
          <a:sy n="78" d="100"/>
        </p:scale>
        <p:origin x="159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3" d="100"/>
          <a:sy n="73" d="100"/>
        </p:scale>
        <p:origin x="317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ntrell, Carrie" userId="e9260fd1-0467-4b81-9027-9354690bb536" providerId="ADAL" clId="{1014C618-FA21-468F-8167-572A4BA4E50E}"/>
    <pc:docChg chg="custSel modSld">
      <pc:chgData name="Cantrell, Carrie" userId="e9260fd1-0467-4b81-9027-9354690bb536" providerId="ADAL" clId="{1014C618-FA21-468F-8167-572A4BA4E50E}" dt="2025-08-07T16:35:57.142" v="11" actId="1076"/>
      <pc:docMkLst>
        <pc:docMk/>
      </pc:docMkLst>
      <pc:sldChg chg="modSp mod">
        <pc:chgData name="Cantrell, Carrie" userId="e9260fd1-0467-4b81-9027-9354690bb536" providerId="ADAL" clId="{1014C618-FA21-468F-8167-572A4BA4E50E}" dt="2025-08-07T16:35:57.142" v="11" actId="1076"/>
        <pc:sldMkLst>
          <pc:docMk/>
          <pc:sldMk cId="3954540617" sldId="260"/>
        </pc:sldMkLst>
        <pc:spChg chg="mod">
          <ac:chgData name="Cantrell, Carrie" userId="e9260fd1-0467-4b81-9027-9354690bb536" providerId="ADAL" clId="{1014C618-FA21-468F-8167-572A4BA4E50E}" dt="2025-08-07T16:35:39.878" v="6" actId="27636"/>
          <ac:spMkLst>
            <pc:docMk/>
            <pc:sldMk cId="3954540617" sldId="260"/>
            <ac:spMk id="5" creationId="{00000000-0000-0000-0000-000000000000}"/>
          </ac:spMkLst>
        </pc:spChg>
        <pc:picChg chg="mod">
          <ac:chgData name="Cantrell, Carrie" userId="e9260fd1-0467-4b81-9027-9354690bb536" providerId="ADAL" clId="{1014C618-FA21-468F-8167-572A4BA4E50E}" dt="2025-08-07T16:35:51.289" v="9" actId="1076"/>
          <ac:picMkLst>
            <pc:docMk/>
            <pc:sldMk cId="3954540617" sldId="260"/>
            <ac:picMk id="3" creationId="{8D800105-84E5-7F90-0D01-A66779030163}"/>
          </ac:picMkLst>
        </pc:picChg>
        <pc:picChg chg="mod">
          <ac:chgData name="Cantrell, Carrie" userId="e9260fd1-0467-4b81-9027-9354690bb536" providerId="ADAL" clId="{1014C618-FA21-468F-8167-572A4BA4E50E}" dt="2025-08-07T16:35:57.142" v="11" actId="1076"/>
          <ac:picMkLst>
            <pc:docMk/>
            <pc:sldMk cId="3954540617" sldId="260"/>
            <ac:picMk id="8" creationId="{433CE001-7775-BB26-1768-879CD011377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74D2C4-127C-4360-BBB5-042742FD1C82}" type="datetimeFigureOut">
              <a:rPr lang="en-US" smtClean="0">
                <a:latin typeface="Arial" panose="020B0604020202020204" pitchFamily="34" charset="0"/>
              </a:rPr>
              <a:t>8/7/2025</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FBE6DA-F82B-4FDB-9AEC-B28E6638CED2}"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2605092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panose="020B0604020202020204" pitchFamily="34" charset="0"/>
              </a:defRPr>
            </a:lvl1pPr>
          </a:lstStyle>
          <a:p>
            <a:fld id="{6781DB74-6EF2-4759-9BC1-38FE02B32512}" type="datetimeFigureOut">
              <a:rPr lang="en-US" smtClean="0"/>
              <a:pPr/>
              <a:t>8/7/2025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99F89A11-15DC-4DBE-A120-3D07A0020CD2}" type="slidenum">
              <a:rPr lang="en-US" smtClean="0"/>
              <a:pPr/>
              <a:t>‹#›</a:t>
            </a:fld>
            <a:endParaRPr lang="en-US" dirty="0"/>
          </a:p>
        </p:txBody>
      </p:sp>
    </p:spTree>
    <p:extLst>
      <p:ext uri="{BB962C8B-B14F-4D97-AF65-F5344CB8AC3E}">
        <p14:creationId xmlns:p14="http://schemas.microsoft.com/office/powerpoint/2010/main" val="3796249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4" descr="diagonal-strip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577776"/>
          </a:xfrm>
          <a:prstGeom prst="rect">
            <a:avLst/>
          </a:prstGeom>
        </p:spPr>
      </p:pic>
      <p:sp>
        <p:nvSpPr>
          <p:cNvPr id="8" name="Title 1"/>
          <p:cNvSpPr>
            <a:spLocks noGrp="1"/>
          </p:cNvSpPr>
          <p:nvPr>
            <p:ph type="ctrTitle"/>
          </p:nvPr>
        </p:nvSpPr>
        <p:spPr>
          <a:xfrm>
            <a:off x="588677" y="1417378"/>
            <a:ext cx="1859555" cy="384721"/>
          </a:xfrm>
          <a:solidFill>
            <a:srgbClr val="3FAE2A"/>
          </a:solidFill>
        </p:spPr>
        <p:txBody>
          <a:bodyPr wrap="square" lIns="91440" bIns="91440" anchor="ctr" anchorCtr="0">
            <a:spAutoFit/>
          </a:bodyPr>
          <a:lstStyle>
            <a:lvl1pPr>
              <a:defRPr lang="en-US" sz="1700" dirty="0">
                <a:solidFill>
                  <a:schemeClr val="bg1"/>
                </a:solidFill>
              </a:defRPr>
            </a:lvl1pPr>
          </a:lstStyle>
          <a:p>
            <a:pPr algn="l"/>
            <a:r>
              <a:rPr lang="en-US" sz="1600">
                <a:solidFill>
                  <a:schemeClr val="bg1"/>
                </a:solidFill>
                <a:latin typeface="Arial"/>
                <a:cs typeface="Arial"/>
              </a:rPr>
              <a:t>Click to edit Master title style</a:t>
            </a:r>
            <a:endParaRPr lang="en-US" sz="1600" dirty="0">
              <a:solidFill>
                <a:schemeClr val="bg1"/>
              </a:solidFill>
              <a:latin typeface="Arial"/>
              <a:cs typeface="Arial"/>
            </a:endParaRPr>
          </a:p>
        </p:txBody>
      </p:sp>
      <p:sp>
        <p:nvSpPr>
          <p:cNvPr id="9" name="Subtitle 2"/>
          <p:cNvSpPr>
            <a:spLocks noGrp="1"/>
          </p:cNvSpPr>
          <p:nvPr>
            <p:ph type="subTitle" idx="1"/>
          </p:nvPr>
        </p:nvSpPr>
        <p:spPr>
          <a:xfrm>
            <a:off x="588677" y="2055313"/>
            <a:ext cx="7770906" cy="553998"/>
          </a:xfrm>
        </p:spPr>
        <p:txBody>
          <a:bodyPr wrap="square" lIns="91440" tIns="0" rIns="0" bIns="0">
            <a:spAutoFit/>
          </a:bodyPr>
          <a:lstStyle>
            <a:lvl1pPr marL="0" indent="0">
              <a:buNone/>
              <a:defRPr b="0">
                <a:solidFill>
                  <a:schemeClr val="tx1"/>
                </a:solidFill>
              </a:defRPr>
            </a:lvl1pPr>
          </a:lstStyle>
          <a:p>
            <a:pPr algn="l"/>
            <a:r>
              <a:rPr lang="en-US" sz="3600" b="1">
                <a:solidFill>
                  <a:srgbClr val="FFFFFF"/>
                </a:solidFill>
                <a:latin typeface="Arial"/>
                <a:cs typeface="Arial"/>
              </a:rPr>
              <a:t>Click to edit Master subtitle style</a:t>
            </a:r>
            <a:endParaRPr lang="en-US" sz="3600" b="1" dirty="0">
              <a:solidFill>
                <a:srgbClr val="FFFFFF"/>
              </a:solidFill>
              <a:latin typeface="Arial"/>
              <a:cs typeface="Arial"/>
            </a:endParaRPr>
          </a:p>
        </p:txBody>
      </p:sp>
      <p:pic>
        <p:nvPicPr>
          <p:cNvPr id="29" name="Picture 3" descr="K:\Work Archives\PHS\THR branding\Logos\THR logos\THR Logo 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81801" y="6268482"/>
            <a:ext cx="1918082" cy="4023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0DCFFC2-F340-C449-AFC2-09B3075944BB}"/>
              </a:ext>
            </a:extLst>
          </p:cNvPr>
          <p:cNvSpPr txBox="1"/>
          <p:nvPr/>
        </p:nvSpPr>
        <p:spPr>
          <a:xfrm>
            <a:off x="588678" y="6451509"/>
            <a:ext cx="3696022" cy="215444"/>
          </a:xfrm>
          <a:prstGeom prst="rect">
            <a:avLst/>
          </a:prstGeom>
          <a:noFill/>
        </p:spPr>
        <p:txBody>
          <a:bodyPr wrap="square" rtlCol="0">
            <a:spAutoFit/>
          </a:bodyPr>
          <a:lstStyle/>
          <a:p>
            <a:r>
              <a:rPr lang="en-US" sz="800" b="0" i="0" u="none" strike="noStrike" dirty="0">
                <a:solidFill>
                  <a:schemeClr val="tx1"/>
                </a:solidFill>
                <a:effectLst/>
                <a:latin typeface="Arial" panose="020B0604020202020204" pitchFamily="34" charset="0"/>
              </a:rPr>
              <a:t>Confidential and proprietary. All rights reserved.</a:t>
            </a:r>
            <a:endParaRPr lang="en-US" sz="800" dirty="0">
              <a:solidFill>
                <a:schemeClr val="tx1"/>
              </a:solidFill>
            </a:endParaRPr>
          </a:p>
        </p:txBody>
      </p:sp>
    </p:spTree>
    <p:extLst>
      <p:ext uri="{BB962C8B-B14F-4D97-AF65-F5344CB8AC3E}">
        <p14:creationId xmlns:p14="http://schemas.microsoft.com/office/powerpoint/2010/main" val="212385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diagonal-strip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577776"/>
          </a:xfrm>
          <a:prstGeom prst="rect">
            <a:avLst/>
          </a:prstGeom>
        </p:spPr>
      </p:pic>
      <p:sp>
        <p:nvSpPr>
          <p:cNvPr id="8" name="Rectangle 7"/>
          <p:cNvSpPr/>
          <p:nvPr/>
        </p:nvSpPr>
        <p:spPr>
          <a:xfrm>
            <a:off x="0" y="6223819"/>
            <a:ext cx="9151471" cy="641652"/>
          </a:xfrm>
          <a:prstGeom prst="rect">
            <a:avLst/>
          </a:prstGeom>
          <a:gradFill flip="none" rotWithShape="1">
            <a:gsLst>
              <a:gs pos="0">
                <a:srgbClr val="00539B"/>
              </a:gs>
              <a:gs pos="100000">
                <a:srgbClr val="0077C8"/>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7470" y="6158826"/>
            <a:ext cx="9158942" cy="74701"/>
          </a:xfrm>
          <a:prstGeom prst="rect">
            <a:avLst/>
          </a:prstGeom>
          <a:solidFill>
            <a:srgbClr val="3FAE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Slide Number Placeholder 5"/>
          <p:cNvSpPr>
            <a:spLocks noGrp="1"/>
          </p:cNvSpPr>
          <p:nvPr>
            <p:ph type="sldNum" sz="quarter" idx="12"/>
          </p:nvPr>
        </p:nvSpPr>
        <p:spPr>
          <a:xfrm>
            <a:off x="238125" y="6356350"/>
            <a:ext cx="561975" cy="365125"/>
          </a:xfrm>
        </p:spPr>
        <p:txBody>
          <a:bodyPr/>
          <a:lstStyle>
            <a:lvl1pPr algn="l">
              <a:defRPr>
                <a:solidFill>
                  <a:schemeClr val="bg1"/>
                </a:solidFill>
              </a:defRPr>
            </a:lvl1pPr>
          </a:lstStyle>
          <a:p>
            <a:fld id="{BCBF9873-87BF-3E40-B65C-4328474BB062}"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3" name="Picture 2" descr="K:\Work Archives\PHS\THR branding\Logos\THR logos\THR Logo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4934" y="6376014"/>
            <a:ext cx="1616445" cy="3390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C17510C-658F-F253-E503-4A4B8DF62376}"/>
              </a:ext>
            </a:extLst>
          </p:cNvPr>
          <p:cNvSpPr txBox="1"/>
          <p:nvPr/>
        </p:nvSpPr>
        <p:spPr>
          <a:xfrm>
            <a:off x="1038224" y="6441349"/>
            <a:ext cx="3246475" cy="215444"/>
          </a:xfrm>
          <a:prstGeom prst="rect">
            <a:avLst/>
          </a:prstGeom>
          <a:noFill/>
        </p:spPr>
        <p:txBody>
          <a:bodyPr wrap="square" rtlCol="0">
            <a:spAutoFit/>
          </a:bodyPr>
          <a:lstStyle/>
          <a:p>
            <a:r>
              <a:rPr lang="en-US" sz="800" b="0" i="0" u="none" strike="noStrike" dirty="0">
                <a:solidFill>
                  <a:schemeClr val="bg1"/>
                </a:solidFill>
                <a:effectLst/>
                <a:latin typeface="Arial" panose="020B0604020202020204" pitchFamily="34" charset="0"/>
              </a:rPr>
              <a:t>Confidential and proprietary. All rights reserved.</a:t>
            </a:r>
            <a:endParaRPr lang="en-US" sz="800" dirty="0">
              <a:solidFill>
                <a:schemeClr val="bg1"/>
              </a:solidFill>
            </a:endParaRPr>
          </a:p>
        </p:txBody>
      </p:sp>
    </p:spTree>
    <p:extLst>
      <p:ext uri="{BB962C8B-B14F-4D97-AF65-F5344CB8AC3E}">
        <p14:creationId xmlns:p14="http://schemas.microsoft.com/office/powerpoint/2010/main" val="3414499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diagonal-strip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577776"/>
          </a:xfrm>
          <a:prstGeom prst="rect">
            <a:avLst/>
          </a:prstGeom>
        </p:spPr>
      </p:pic>
      <p:sp>
        <p:nvSpPr>
          <p:cNvPr id="8" name="Rectangle 7"/>
          <p:cNvSpPr/>
          <p:nvPr/>
        </p:nvSpPr>
        <p:spPr>
          <a:xfrm>
            <a:off x="0" y="6223819"/>
            <a:ext cx="9151471" cy="641652"/>
          </a:xfrm>
          <a:prstGeom prst="rect">
            <a:avLst/>
          </a:prstGeom>
          <a:gradFill flip="none" rotWithShape="1">
            <a:gsLst>
              <a:gs pos="0">
                <a:srgbClr val="00539B"/>
              </a:gs>
              <a:gs pos="100000">
                <a:srgbClr val="0077C8"/>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7470" y="6158826"/>
            <a:ext cx="9158942" cy="74701"/>
          </a:xfrm>
          <a:prstGeom prst="rect">
            <a:avLst/>
          </a:prstGeom>
          <a:solidFill>
            <a:srgbClr val="3FAE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Slide Number Placeholder 5"/>
          <p:cNvSpPr>
            <a:spLocks noGrp="1"/>
          </p:cNvSpPr>
          <p:nvPr>
            <p:ph type="sldNum" sz="quarter" idx="12"/>
          </p:nvPr>
        </p:nvSpPr>
        <p:spPr>
          <a:xfrm>
            <a:off x="238125" y="6356350"/>
            <a:ext cx="561975" cy="365125"/>
          </a:xfrm>
        </p:spPr>
        <p:txBody>
          <a:bodyPr/>
          <a:lstStyle>
            <a:lvl1pPr algn="l">
              <a:defRPr>
                <a:solidFill>
                  <a:schemeClr val="bg1"/>
                </a:solidFill>
              </a:defRPr>
            </a:lvl1pPr>
          </a:lstStyle>
          <a:p>
            <a:fld id="{BCBF9873-87BF-3E40-B65C-4328474BB062}" type="slidenum">
              <a:rPr lang="en-US" smtClean="0"/>
              <a:pPr/>
              <a:t>‹#›</a:t>
            </a:fld>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3" name="Picture 2" descr="K:\Work Archives\PHS\THR branding\Logos\THR logos\THR Logo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4934" y="6376014"/>
            <a:ext cx="1616445" cy="3390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147CFA3-4AD4-2DAE-ABB0-57FD0C25F232}"/>
              </a:ext>
            </a:extLst>
          </p:cNvPr>
          <p:cNvSpPr txBox="1"/>
          <p:nvPr/>
        </p:nvSpPr>
        <p:spPr>
          <a:xfrm>
            <a:off x="1038224" y="6441349"/>
            <a:ext cx="3246475" cy="215444"/>
          </a:xfrm>
          <a:prstGeom prst="rect">
            <a:avLst/>
          </a:prstGeom>
          <a:noFill/>
        </p:spPr>
        <p:txBody>
          <a:bodyPr wrap="square" rtlCol="0">
            <a:spAutoFit/>
          </a:bodyPr>
          <a:lstStyle/>
          <a:p>
            <a:r>
              <a:rPr lang="en-US" sz="800" b="0" i="0" u="none" strike="noStrike" dirty="0">
                <a:solidFill>
                  <a:schemeClr val="bg1"/>
                </a:solidFill>
                <a:effectLst/>
                <a:latin typeface="Arial" panose="020B0604020202020204" pitchFamily="34" charset="0"/>
              </a:rPr>
              <a:t>Confidential and proprietary. All rights reserved.</a:t>
            </a:r>
            <a:endParaRPr lang="en-US" sz="800" dirty="0">
              <a:solidFill>
                <a:schemeClr val="bg1"/>
              </a:solidFill>
            </a:endParaRPr>
          </a:p>
        </p:txBody>
      </p:sp>
    </p:spTree>
    <p:extLst>
      <p:ext uri="{BB962C8B-B14F-4D97-AF65-F5344CB8AC3E}">
        <p14:creationId xmlns:p14="http://schemas.microsoft.com/office/powerpoint/2010/main" val="1248390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15" name="Picture 14" descr="diagonal-strip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577776"/>
          </a:xfrm>
          <a:prstGeom prst="rect">
            <a:avLst/>
          </a:prstGeom>
        </p:spPr>
      </p:pic>
      <p:sp>
        <p:nvSpPr>
          <p:cNvPr id="8" name="Rectangle 7"/>
          <p:cNvSpPr/>
          <p:nvPr/>
        </p:nvSpPr>
        <p:spPr>
          <a:xfrm>
            <a:off x="0" y="6223819"/>
            <a:ext cx="9151471" cy="641652"/>
          </a:xfrm>
          <a:prstGeom prst="rect">
            <a:avLst/>
          </a:prstGeom>
          <a:gradFill flip="none" rotWithShape="1">
            <a:gsLst>
              <a:gs pos="0">
                <a:srgbClr val="00539B"/>
              </a:gs>
              <a:gs pos="100000">
                <a:srgbClr val="0077C8"/>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7470" y="6158826"/>
            <a:ext cx="9158942" cy="74701"/>
          </a:xfrm>
          <a:prstGeom prst="rect">
            <a:avLst/>
          </a:prstGeom>
          <a:solidFill>
            <a:srgbClr val="3FAE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322730" y="291380"/>
            <a:ext cx="8498540" cy="646331"/>
          </a:xfrm>
        </p:spPr>
        <p:txBody>
          <a:bodyPr wrap="square">
            <a:spAutoFit/>
          </a:bodyPr>
          <a:lstStyle>
            <a:lvl1pPr algn="l">
              <a:defRPr sz="3600" b="1">
                <a:solidFill>
                  <a:schemeClr val="tx1"/>
                </a:solidFill>
                <a:latin typeface="Arial"/>
                <a:cs typeface="Arial"/>
              </a:defRPr>
            </a:lvl1pPr>
          </a:lstStyle>
          <a:p>
            <a:r>
              <a:rPr lang="en-US"/>
              <a:t>Click to edit Master title style</a:t>
            </a:r>
            <a:endParaRPr lang="en-US" dirty="0"/>
          </a:p>
        </p:txBody>
      </p:sp>
      <p:sp>
        <p:nvSpPr>
          <p:cNvPr id="14" name="Content Placeholder 2"/>
          <p:cNvSpPr>
            <a:spLocks noGrp="1"/>
          </p:cNvSpPr>
          <p:nvPr>
            <p:ph idx="1"/>
          </p:nvPr>
        </p:nvSpPr>
        <p:spPr>
          <a:xfrm>
            <a:off x="322730" y="1419412"/>
            <a:ext cx="8498540" cy="41760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p:cNvSpPr>
            <a:spLocks noGrp="1"/>
          </p:cNvSpPr>
          <p:nvPr>
            <p:ph type="sldNum" sz="quarter" idx="12"/>
          </p:nvPr>
        </p:nvSpPr>
        <p:spPr>
          <a:xfrm>
            <a:off x="238125" y="6356350"/>
            <a:ext cx="561975" cy="365125"/>
          </a:xfrm>
        </p:spPr>
        <p:txBody>
          <a:bodyPr/>
          <a:lstStyle>
            <a:lvl1pPr algn="l">
              <a:defRPr>
                <a:solidFill>
                  <a:schemeClr val="bg1"/>
                </a:solidFill>
              </a:defRPr>
            </a:lvl1pPr>
          </a:lstStyle>
          <a:p>
            <a:fld id="{BCBF9873-87BF-3E40-B65C-4328474BB062}" type="slidenum">
              <a:rPr lang="en-US" smtClean="0"/>
              <a:pPr/>
              <a:t>‹#›</a:t>
            </a:fld>
            <a:endParaRPr lang="en-US"/>
          </a:p>
        </p:txBody>
      </p:sp>
      <p:pic>
        <p:nvPicPr>
          <p:cNvPr id="35" name="Picture 2" descr="K:\Work Archives\PHS\THR branding\Logos\THR logos\THR Logo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4934" y="6376014"/>
            <a:ext cx="1616445" cy="3390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CD1AE4C-E41A-B19C-B458-F5A30805A4B7}"/>
              </a:ext>
            </a:extLst>
          </p:cNvPr>
          <p:cNvSpPr txBox="1"/>
          <p:nvPr/>
        </p:nvSpPr>
        <p:spPr>
          <a:xfrm>
            <a:off x="1038224" y="6441349"/>
            <a:ext cx="3246475" cy="215444"/>
          </a:xfrm>
          <a:prstGeom prst="rect">
            <a:avLst/>
          </a:prstGeom>
          <a:noFill/>
        </p:spPr>
        <p:txBody>
          <a:bodyPr wrap="square" rtlCol="0">
            <a:spAutoFit/>
          </a:bodyPr>
          <a:lstStyle/>
          <a:p>
            <a:r>
              <a:rPr lang="en-US" sz="800" b="0" i="0" u="none" strike="noStrike" dirty="0">
                <a:solidFill>
                  <a:schemeClr val="bg1"/>
                </a:solidFill>
                <a:effectLst/>
                <a:latin typeface="Arial" panose="020B0604020202020204" pitchFamily="34" charset="0"/>
              </a:rPr>
              <a:t>Confidential and proprietary. All rights reserved.</a:t>
            </a:r>
            <a:endParaRPr lang="en-US" sz="800" dirty="0">
              <a:solidFill>
                <a:schemeClr val="bg1"/>
              </a:solidFill>
            </a:endParaRPr>
          </a:p>
        </p:txBody>
      </p:sp>
    </p:spTree>
    <p:extLst>
      <p:ext uri="{BB962C8B-B14F-4D97-AF65-F5344CB8AC3E}">
        <p14:creationId xmlns:p14="http://schemas.microsoft.com/office/powerpoint/2010/main" val="549220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10" name="Picture 9" descr="diagonal-strip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577776"/>
          </a:xfrm>
          <a:prstGeom prst="rect">
            <a:avLst/>
          </a:prstGeom>
        </p:spPr>
      </p:pic>
      <p:sp>
        <p:nvSpPr>
          <p:cNvPr id="11" name="Rectangle 10"/>
          <p:cNvSpPr/>
          <p:nvPr/>
        </p:nvSpPr>
        <p:spPr>
          <a:xfrm>
            <a:off x="0" y="6223819"/>
            <a:ext cx="9151471" cy="641652"/>
          </a:xfrm>
          <a:prstGeom prst="rect">
            <a:avLst/>
          </a:prstGeom>
          <a:gradFill flip="none" rotWithShape="1">
            <a:gsLst>
              <a:gs pos="0">
                <a:srgbClr val="00539B"/>
              </a:gs>
              <a:gs pos="100000">
                <a:srgbClr val="0077C8"/>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7470" y="6158826"/>
            <a:ext cx="9158942" cy="74701"/>
          </a:xfrm>
          <a:prstGeom prst="rect">
            <a:avLst/>
          </a:prstGeom>
          <a:solidFill>
            <a:srgbClr val="3FAE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Slide Number Placeholder 5"/>
          <p:cNvSpPr>
            <a:spLocks noGrp="1"/>
          </p:cNvSpPr>
          <p:nvPr>
            <p:ph type="sldNum" sz="quarter" idx="12"/>
          </p:nvPr>
        </p:nvSpPr>
        <p:spPr>
          <a:xfrm>
            <a:off x="238125" y="6356350"/>
            <a:ext cx="561975" cy="365125"/>
          </a:xfrm>
        </p:spPr>
        <p:txBody>
          <a:bodyPr/>
          <a:lstStyle>
            <a:lvl1pPr algn="l">
              <a:defRPr>
                <a:solidFill>
                  <a:schemeClr val="bg1"/>
                </a:solidFill>
              </a:defRPr>
            </a:lvl1pPr>
          </a:lstStyle>
          <a:p>
            <a:fld id="{BCBF9873-87BF-3E40-B65C-4328474BB062}" type="slidenum">
              <a:rPr lang="en-US" smtClean="0"/>
              <a:pPr/>
              <a:t>‹#›</a:t>
            </a:fld>
            <a:endParaRPr lang="en-US"/>
          </a:p>
        </p:txBody>
      </p:sp>
      <p:sp>
        <p:nvSpPr>
          <p:cNvPr id="17" name="Title 1"/>
          <p:cNvSpPr>
            <a:spLocks noGrp="1"/>
          </p:cNvSpPr>
          <p:nvPr>
            <p:ph type="title"/>
          </p:nvPr>
        </p:nvSpPr>
        <p:spPr>
          <a:xfrm>
            <a:off x="623888" y="1304982"/>
            <a:ext cx="7886700" cy="2852737"/>
          </a:xfrm>
        </p:spPr>
        <p:txBody>
          <a:bodyPr anchor="b"/>
          <a:lstStyle>
            <a:lvl1pPr algn="l">
              <a:defRPr sz="6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8" name="Text Placeholder 2"/>
          <p:cNvSpPr>
            <a:spLocks noGrp="1"/>
          </p:cNvSpPr>
          <p:nvPr>
            <p:ph type="body" idx="1"/>
          </p:nvPr>
        </p:nvSpPr>
        <p:spPr>
          <a:xfrm>
            <a:off x="623888" y="4184707"/>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8" name="Picture 2" descr="K:\Work Archives\PHS\THR branding\Logos\THR logos\THR Logo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4934" y="6376014"/>
            <a:ext cx="1616445" cy="3390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B7D0F07-F3BF-1A35-141C-AE4554723BD5}"/>
              </a:ext>
            </a:extLst>
          </p:cNvPr>
          <p:cNvSpPr txBox="1"/>
          <p:nvPr/>
        </p:nvSpPr>
        <p:spPr>
          <a:xfrm>
            <a:off x="1038224" y="6441349"/>
            <a:ext cx="3246475" cy="215444"/>
          </a:xfrm>
          <a:prstGeom prst="rect">
            <a:avLst/>
          </a:prstGeom>
          <a:noFill/>
        </p:spPr>
        <p:txBody>
          <a:bodyPr wrap="square" rtlCol="0">
            <a:spAutoFit/>
          </a:bodyPr>
          <a:lstStyle/>
          <a:p>
            <a:r>
              <a:rPr lang="en-US" sz="800" b="0" i="0" u="none" strike="noStrike" dirty="0">
                <a:solidFill>
                  <a:schemeClr val="bg1"/>
                </a:solidFill>
                <a:effectLst/>
                <a:latin typeface="Arial" panose="020B0604020202020204" pitchFamily="34" charset="0"/>
              </a:rPr>
              <a:t>Confidential and proprietary. All rights reserved.</a:t>
            </a:r>
            <a:endParaRPr lang="en-US" sz="800" dirty="0">
              <a:solidFill>
                <a:schemeClr val="bg1"/>
              </a:solidFill>
            </a:endParaRPr>
          </a:p>
        </p:txBody>
      </p:sp>
      <p:sp>
        <p:nvSpPr>
          <p:cNvPr id="5" name="Rectangle 4">
            <a:extLst>
              <a:ext uri="{FF2B5EF4-FFF2-40B4-BE49-F238E27FC236}">
                <a16:creationId xmlns:a16="http://schemas.microsoft.com/office/drawing/2014/main" id="{3D79F7B5-D59B-9A69-38D2-D7913DCB2194}"/>
              </a:ext>
            </a:extLst>
          </p:cNvPr>
          <p:cNvSpPr/>
          <p:nvPr/>
        </p:nvSpPr>
        <p:spPr>
          <a:xfrm>
            <a:off x="-7470" y="6158826"/>
            <a:ext cx="9158942" cy="74701"/>
          </a:xfrm>
          <a:prstGeom prst="rect">
            <a:avLst/>
          </a:prstGeom>
          <a:solidFill>
            <a:srgbClr val="3FAE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4083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diagonal-strip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577776"/>
          </a:xfrm>
          <a:prstGeom prst="rect">
            <a:avLst/>
          </a:prstGeom>
        </p:spPr>
      </p:pic>
      <p:sp>
        <p:nvSpPr>
          <p:cNvPr id="9" name="Rectangle 8"/>
          <p:cNvSpPr/>
          <p:nvPr/>
        </p:nvSpPr>
        <p:spPr>
          <a:xfrm>
            <a:off x="0" y="6223819"/>
            <a:ext cx="9151471" cy="641652"/>
          </a:xfrm>
          <a:prstGeom prst="rect">
            <a:avLst/>
          </a:prstGeom>
          <a:gradFill flip="none" rotWithShape="1">
            <a:gsLst>
              <a:gs pos="0">
                <a:srgbClr val="00539B"/>
              </a:gs>
              <a:gs pos="100000">
                <a:srgbClr val="0077C8"/>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7470" y="6158826"/>
            <a:ext cx="9158942" cy="74701"/>
          </a:xfrm>
          <a:prstGeom prst="rect">
            <a:avLst/>
          </a:prstGeom>
          <a:solidFill>
            <a:srgbClr val="3FAE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12"/>
          </p:nvPr>
        </p:nvSpPr>
        <p:spPr>
          <a:xfrm>
            <a:off x="238125" y="6356350"/>
            <a:ext cx="561975" cy="365125"/>
          </a:xfrm>
        </p:spPr>
        <p:txBody>
          <a:bodyPr/>
          <a:lstStyle>
            <a:lvl1pPr algn="l">
              <a:defRPr>
                <a:solidFill>
                  <a:schemeClr val="bg1"/>
                </a:solidFill>
              </a:defRPr>
            </a:lvl1pPr>
          </a:lstStyle>
          <a:p>
            <a:fld id="{BCBF9873-87BF-3E40-B65C-4328474BB062}" type="slidenum">
              <a:rPr lang="en-US" smtClean="0"/>
              <a:pPr/>
              <a:t>‹#›</a:t>
            </a:fld>
            <a:endParaRPr lang="en-US"/>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4" name="Picture 2" descr="K:\Work Archives\PHS\THR branding\Logos\THR logos\THR Logo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4934" y="6376014"/>
            <a:ext cx="1616445" cy="3390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286230A-6A34-0602-C9BF-0EA5FA3A057F}"/>
              </a:ext>
            </a:extLst>
          </p:cNvPr>
          <p:cNvSpPr txBox="1"/>
          <p:nvPr/>
        </p:nvSpPr>
        <p:spPr>
          <a:xfrm>
            <a:off x="1038224" y="6441349"/>
            <a:ext cx="3246475" cy="215444"/>
          </a:xfrm>
          <a:prstGeom prst="rect">
            <a:avLst/>
          </a:prstGeom>
          <a:noFill/>
        </p:spPr>
        <p:txBody>
          <a:bodyPr wrap="square" rtlCol="0">
            <a:spAutoFit/>
          </a:bodyPr>
          <a:lstStyle/>
          <a:p>
            <a:r>
              <a:rPr lang="en-US" sz="800" b="0" i="0" u="none" strike="noStrike" dirty="0">
                <a:solidFill>
                  <a:schemeClr val="bg1"/>
                </a:solidFill>
                <a:effectLst/>
                <a:latin typeface="Arial" panose="020B0604020202020204" pitchFamily="34" charset="0"/>
              </a:rPr>
              <a:t>Confidential and proprietary. All rights reserved.</a:t>
            </a:r>
            <a:endParaRPr lang="en-US" sz="800" dirty="0">
              <a:solidFill>
                <a:schemeClr val="bg1"/>
              </a:solidFill>
            </a:endParaRPr>
          </a:p>
        </p:txBody>
      </p:sp>
    </p:spTree>
    <p:extLst>
      <p:ext uri="{BB962C8B-B14F-4D97-AF65-F5344CB8AC3E}">
        <p14:creationId xmlns:p14="http://schemas.microsoft.com/office/powerpoint/2010/main" val="2681425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descr="diagonal-strip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577776"/>
          </a:xfrm>
          <a:prstGeom prst="rect">
            <a:avLst/>
          </a:prstGeom>
        </p:spPr>
      </p:pic>
      <p:sp>
        <p:nvSpPr>
          <p:cNvPr id="17" name="Rectangle 16"/>
          <p:cNvSpPr/>
          <p:nvPr/>
        </p:nvSpPr>
        <p:spPr>
          <a:xfrm>
            <a:off x="0" y="6223819"/>
            <a:ext cx="9151471" cy="641652"/>
          </a:xfrm>
          <a:prstGeom prst="rect">
            <a:avLst/>
          </a:prstGeom>
          <a:gradFill flip="none" rotWithShape="1">
            <a:gsLst>
              <a:gs pos="0">
                <a:srgbClr val="00539B"/>
              </a:gs>
              <a:gs pos="100000">
                <a:srgbClr val="0077C8"/>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7470" y="6158826"/>
            <a:ext cx="9158942" cy="74701"/>
          </a:xfrm>
          <a:prstGeom prst="rect">
            <a:avLst/>
          </a:prstGeom>
          <a:solidFill>
            <a:srgbClr val="3FAE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Slide Number Placeholder 5"/>
          <p:cNvSpPr>
            <a:spLocks noGrp="1"/>
          </p:cNvSpPr>
          <p:nvPr>
            <p:ph type="sldNum" sz="quarter" idx="12"/>
          </p:nvPr>
        </p:nvSpPr>
        <p:spPr>
          <a:xfrm>
            <a:off x="238125" y="6356350"/>
            <a:ext cx="561975" cy="365125"/>
          </a:xfrm>
        </p:spPr>
        <p:txBody>
          <a:bodyPr/>
          <a:lstStyle>
            <a:lvl1pPr algn="l">
              <a:defRPr>
                <a:solidFill>
                  <a:schemeClr val="bg1"/>
                </a:solidFill>
              </a:defRPr>
            </a:lvl1pPr>
          </a:lstStyle>
          <a:p>
            <a:fld id="{BCBF9873-87BF-3E40-B65C-4328474BB062}" type="slidenum">
              <a:rPr lang="en-US" smtClean="0"/>
              <a:pPr/>
              <a:t>‹#›</a:t>
            </a:fld>
            <a:endParaRPr lang="en-US"/>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8" name="Picture 2" descr="K:\Work Archives\PHS\THR branding\Logos\THR logos\THR Logo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4934" y="6376014"/>
            <a:ext cx="1616445" cy="3390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0ECAFA2-F12B-4253-0504-0FB61EBD4AFE}"/>
              </a:ext>
            </a:extLst>
          </p:cNvPr>
          <p:cNvSpPr txBox="1"/>
          <p:nvPr/>
        </p:nvSpPr>
        <p:spPr>
          <a:xfrm>
            <a:off x="1038224" y="6441349"/>
            <a:ext cx="3246475" cy="215444"/>
          </a:xfrm>
          <a:prstGeom prst="rect">
            <a:avLst/>
          </a:prstGeom>
          <a:noFill/>
        </p:spPr>
        <p:txBody>
          <a:bodyPr wrap="square" rtlCol="0">
            <a:spAutoFit/>
          </a:bodyPr>
          <a:lstStyle/>
          <a:p>
            <a:r>
              <a:rPr lang="en-US" sz="800" b="0" i="0" u="none" strike="noStrike" dirty="0">
                <a:solidFill>
                  <a:schemeClr val="bg1"/>
                </a:solidFill>
                <a:effectLst/>
                <a:latin typeface="Arial" panose="020B0604020202020204" pitchFamily="34" charset="0"/>
              </a:rPr>
              <a:t>Confidential and proprietary. All rights reserved.</a:t>
            </a:r>
            <a:endParaRPr lang="en-US" sz="800" dirty="0">
              <a:solidFill>
                <a:schemeClr val="bg1"/>
              </a:solidFill>
            </a:endParaRPr>
          </a:p>
        </p:txBody>
      </p:sp>
    </p:spTree>
    <p:extLst>
      <p:ext uri="{BB962C8B-B14F-4D97-AF65-F5344CB8AC3E}">
        <p14:creationId xmlns:p14="http://schemas.microsoft.com/office/powerpoint/2010/main" val="174668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9" name="Picture 8" descr="diagonal-strip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577776"/>
          </a:xfrm>
          <a:prstGeom prst="rect">
            <a:avLst/>
          </a:prstGeom>
        </p:spPr>
      </p:pic>
      <p:sp>
        <p:nvSpPr>
          <p:cNvPr id="8" name="Subtitle 2"/>
          <p:cNvSpPr>
            <a:spLocks noGrp="1"/>
          </p:cNvSpPr>
          <p:nvPr>
            <p:ph type="subTitle" idx="1"/>
          </p:nvPr>
        </p:nvSpPr>
        <p:spPr>
          <a:xfrm>
            <a:off x="588677" y="2055313"/>
            <a:ext cx="7770906" cy="553998"/>
          </a:xfrm>
        </p:spPr>
        <p:txBody>
          <a:bodyPr wrap="square" lIns="91440" tIns="0" rIns="0" bIns="0">
            <a:spAutoFit/>
          </a:bodyPr>
          <a:lstStyle>
            <a:lvl1pPr marL="0" indent="0">
              <a:buNone/>
              <a:defRPr b="0">
                <a:solidFill>
                  <a:schemeClr val="tx1"/>
                </a:solidFill>
              </a:defRPr>
            </a:lvl1pPr>
          </a:lstStyle>
          <a:p>
            <a:pPr algn="l"/>
            <a:r>
              <a:rPr lang="en-US" sz="3600" b="1" dirty="0">
                <a:solidFill>
                  <a:srgbClr val="FFFFFF"/>
                </a:solidFill>
                <a:latin typeface="Arial"/>
                <a:cs typeface="Arial"/>
              </a:rPr>
              <a:t>Click to edit Master subtitle style</a:t>
            </a:r>
          </a:p>
        </p:txBody>
      </p:sp>
      <p:sp>
        <p:nvSpPr>
          <p:cNvPr id="11" name="Title 1"/>
          <p:cNvSpPr>
            <a:spLocks noGrp="1"/>
          </p:cNvSpPr>
          <p:nvPr>
            <p:ph type="ctrTitle"/>
          </p:nvPr>
        </p:nvSpPr>
        <p:spPr>
          <a:xfrm>
            <a:off x="588677" y="1417378"/>
            <a:ext cx="1859555" cy="384721"/>
          </a:xfrm>
          <a:solidFill>
            <a:srgbClr val="3FAE2A"/>
          </a:solidFill>
        </p:spPr>
        <p:txBody>
          <a:bodyPr wrap="square" lIns="91440" bIns="91440" anchor="ctr" anchorCtr="0">
            <a:spAutoFit/>
          </a:bodyPr>
          <a:lstStyle>
            <a:lvl1pPr>
              <a:defRPr lang="en-US" sz="1700" dirty="0">
                <a:solidFill>
                  <a:schemeClr val="bg1"/>
                </a:solidFill>
              </a:defRPr>
            </a:lvl1pPr>
          </a:lstStyle>
          <a:p>
            <a:pPr algn="l"/>
            <a:r>
              <a:rPr lang="en-US" sz="1600" dirty="0">
                <a:solidFill>
                  <a:schemeClr val="bg1"/>
                </a:solidFill>
                <a:latin typeface="Arial"/>
                <a:cs typeface="Arial"/>
              </a:rPr>
              <a:t>Click to edit Master title style</a:t>
            </a:r>
          </a:p>
        </p:txBody>
      </p:sp>
      <p:pic>
        <p:nvPicPr>
          <p:cNvPr id="30" name="Picture 3" descr="K:\Work Archives\PHS\THR branding\Logos\THR logos\THR Logo 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1801" y="6268482"/>
            <a:ext cx="1918082" cy="4023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C2DE4ED-DD57-4F1B-64C7-AE22455B1F6F}"/>
              </a:ext>
            </a:extLst>
          </p:cNvPr>
          <p:cNvSpPr txBox="1"/>
          <p:nvPr/>
        </p:nvSpPr>
        <p:spPr>
          <a:xfrm>
            <a:off x="588678" y="6451509"/>
            <a:ext cx="3696022" cy="215444"/>
          </a:xfrm>
          <a:prstGeom prst="rect">
            <a:avLst/>
          </a:prstGeom>
          <a:noFill/>
        </p:spPr>
        <p:txBody>
          <a:bodyPr wrap="square" rtlCol="0">
            <a:spAutoFit/>
          </a:bodyPr>
          <a:lstStyle/>
          <a:p>
            <a:r>
              <a:rPr lang="en-US" sz="800" b="0" i="0" u="none" strike="noStrike" dirty="0">
                <a:solidFill>
                  <a:schemeClr val="tx1"/>
                </a:solidFill>
                <a:effectLst/>
                <a:latin typeface="Arial" panose="020B0604020202020204" pitchFamily="34" charset="0"/>
              </a:rPr>
              <a:t>Confidential and proprietary. All rights reserved.</a:t>
            </a:r>
            <a:endParaRPr lang="en-US" sz="800" dirty="0">
              <a:solidFill>
                <a:schemeClr val="tx1"/>
              </a:solidFill>
            </a:endParaRPr>
          </a:p>
        </p:txBody>
      </p:sp>
    </p:spTree>
    <p:extLst>
      <p:ext uri="{BB962C8B-B14F-4D97-AF65-F5344CB8AC3E}">
        <p14:creationId xmlns:p14="http://schemas.microsoft.com/office/powerpoint/2010/main" val="14307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238125" y="6356350"/>
            <a:ext cx="561975" cy="365125"/>
          </a:xfrm>
        </p:spPr>
        <p:txBody>
          <a:bodyPr/>
          <a:lstStyle>
            <a:lvl1pPr algn="l">
              <a:defRPr>
                <a:solidFill>
                  <a:schemeClr val="bg1">
                    <a:lumMod val="75000"/>
                  </a:schemeClr>
                </a:solidFill>
              </a:defRPr>
            </a:lvl1pPr>
          </a:lstStyle>
          <a:p>
            <a:fld id="{BCBF9873-87BF-3E40-B65C-4328474BB062}" type="slidenum">
              <a:rPr lang="en-US" smtClean="0"/>
              <a:pPr/>
              <a:t>‹#›</a:t>
            </a:fld>
            <a:endParaRPr lang="en-US" dirty="0"/>
          </a:p>
        </p:txBody>
      </p:sp>
      <p:sp>
        <p:nvSpPr>
          <p:cNvPr id="2" name="TextBox 1">
            <a:extLst>
              <a:ext uri="{FF2B5EF4-FFF2-40B4-BE49-F238E27FC236}">
                <a16:creationId xmlns:a16="http://schemas.microsoft.com/office/drawing/2014/main" id="{43015270-CF3F-68E8-14EA-618C2518ED90}"/>
              </a:ext>
            </a:extLst>
          </p:cNvPr>
          <p:cNvSpPr txBox="1"/>
          <p:nvPr/>
        </p:nvSpPr>
        <p:spPr>
          <a:xfrm>
            <a:off x="1038224" y="6441349"/>
            <a:ext cx="3246475" cy="215444"/>
          </a:xfrm>
          <a:prstGeom prst="rect">
            <a:avLst/>
          </a:prstGeom>
          <a:noFill/>
        </p:spPr>
        <p:txBody>
          <a:bodyPr wrap="square" rtlCol="0">
            <a:spAutoFit/>
          </a:bodyPr>
          <a:lstStyle/>
          <a:p>
            <a:r>
              <a:rPr lang="en-US" sz="800" b="0" i="0" u="none" strike="noStrike" dirty="0">
                <a:solidFill>
                  <a:schemeClr val="tx1"/>
                </a:solidFill>
                <a:effectLst/>
                <a:latin typeface="Arial" panose="020B0604020202020204" pitchFamily="34" charset="0"/>
              </a:rPr>
              <a:t>Confidential and proprietary. All rights reserved.</a:t>
            </a:r>
            <a:endParaRPr lang="en-US" sz="800" dirty="0">
              <a:solidFill>
                <a:schemeClr val="tx1"/>
              </a:solidFill>
            </a:endParaRPr>
          </a:p>
        </p:txBody>
      </p:sp>
    </p:spTree>
    <p:extLst>
      <p:ext uri="{BB962C8B-B14F-4D97-AF65-F5344CB8AC3E}">
        <p14:creationId xmlns:p14="http://schemas.microsoft.com/office/powerpoint/2010/main" val="2789885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diagonal-strip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577776"/>
          </a:xfrm>
          <a:prstGeom prst="rect">
            <a:avLst/>
          </a:prstGeom>
        </p:spPr>
      </p:pic>
      <p:sp>
        <p:nvSpPr>
          <p:cNvPr id="9" name="Rectangle 8"/>
          <p:cNvSpPr/>
          <p:nvPr/>
        </p:nvSpPr>
        <p:spPr>
          <a:xfrm>
            <a:off x="0" y="6223819"/>
            <a:ext cx="9151471" cy="641652"/>
          </a:xfrm>
          <a:prstGeom prst="rect">
            <a:avLst/>
          </a:prstGeom>
          <a:gradFill flip="none" rotWithShape="1">
            <a:gsLst>
              <a:gs pos="0">
                <a:srgbClr val="00539B"/>
              </a:gs>
              <a:gs pos="100000">
                <a:srgbClr val="0077C8"/>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7470" y="6158826"/>
            <a:ext cx="9158942" cy="74701"/>
          </a:xfrm>
          <a:prstGeom prst="rect">
            <a:avLst/>
          </a:prstGeom>
          <a:solidFill>
            <a:srgbClr val="3FAE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12"/>
          </p:nvPr>
        </p:nvSpPr>
        <p:spPr>
          <a:xfrm>
            <a:off x="238125" y="6356350"/>
            <a:ext cx="561975" cy="365125"/>
          </a:xfrm>
        </p:spPr>
        <p:txBody>
          <a:bodyPr/>
          <a:lstStyle>
            <a:lvl1pPr algn="l">
              <a:defRPr>
                <a:solidFill>
                  <a:schemeClr val="bg1"/>
                </a:solidFill>
              </a:defRPr>
            </a:lvl1pPr>
          </a:lstStyle>
          <a:p>
            <a:fld id="{BCBF9873-87BF-3E40-B65C-4328474BB062}" type="slidenum">
              <a:rPr lang="en-US" smtClean="0"/>
              <a:pPr/>
              <a:t>‹#›</a:t>
            </a:fld>
            <a:endParaRPr lang="en-US"/>
          </a:p>
        </p:txBody>
      </p:sp>
      <p:sp>
        <p:nvSpPr>
          <p:cNvPr id="2" name="Title 1"/>
          <p:cNvSpPr>
            <a:spLocks noGrp="1"/>
          </p:cNvSpPr>
          <p:nvPr>
            <p:ph type="title"/>
          </p:nvPr>
        </p:nvSpPr>
        <p:spPr>
          <a:xfrm>
            <a:off x="457200" y="273050"/>
            <a:ext cx="3008313" cy="1162050"/>
          </a:xfrm>
        </p:spPr>
        <p:txBody>
          <a:bodyPr anchor="ctr"/>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1"/>
            <a:ext cx="5111750" cy="57533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009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34" name="Picture 2" descr="K:\Work Archives\PHS\THR branding\Logos\THR logos\THR Logo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4934" y="6376014"/>
            <a:ext cx="1616445" cy="3390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6D8B4C3-4E1F-7A00-D490-AB3D63A2CCAF}"/>
              </a:ext>
            </a:extLst>
          </p:cNvPr>
          <p:cNvSpPr txBox="1"/>
          <p:nvPr/>
        </p:nvSpPr>
        <p:spPr>
          <a:xfrm>
            <a:off x="1038224" y="6441349"/>
            <a:ext cx="3246475" cy="215444"/>
          </a:xfrm>
          <a:prstGeom prst="rect">
            <a:avLst/>
          </a:prstGeom>
          <a:noFill/>
        </p:spPr>
        <p:txBody>
          <a:bodyPr wrap="square" rtlCol="0">
            <a:spAutoFit/>
          </a:bodyPr>
          <a:lstStyle/>
          <a:p>
            <a:r>
              <a:rPr lang="en-US" sz="800" b="0" i="0" u="none" strike="noStrike" dirty="0">
                <a:solidFill>
                  <a:schemeClr val="bg1"/>
                </a:solidFill>
                <a:effectLst/>
                <a:latin typeface="Arial" panose="020B0604020202020204" pitchFamily="34" charset="0"/>
              </a:rPr>
              <a:t>Confidential and proprietary. All rights reserved.</a:t>
            </a:r>
            <a:endParaRPr lang="en-US" sz="800" dirty="0">
              <a:solidFill>
                <a:schemeClr val="bg1"/>
              </a:solidFill>
            </a:endParaRPr>
          </a:p>
        </p:txBody>
      </p:sp>
    </p:spTree>
    <p:extLst>
      <p:ext uri="{BB962C8B-B14F-4D97-AF65-F5344CB8AC3E}">
        <p14:creationId xmlns:p14="http://schemas.microsoft.com/office/powerpoint/2010/main" val="2693341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diagonal-strip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577776"/>
          </a:xfrm>
          <a:prstGeom prst="rect">
            <a:avLst/>
          </a:prstGeom>
        </p:spPr>
      </p:pic>
      <p:sp>
        <p:nvSpPr>
          <p:cNvPr id="9" name="Rectangle 8"/>
          <p:cNvSpPr/>
          <p:nvPr/>
        </p:nvSpPr>
        <p:spPr>
          <a:xfrm>
            <a:off x="0" y="6223819"/>
            <a:ext cx="9151471" cy="641652"/>
          </a:xfrm>
          <a:prstGeom prst="rect">
            <a:avLst/>
          </a:prstGeom>
          <a:gradFill flip="none" rotWithShape="1">
            <a:gsLst>
              <a:gs pos="0">
                <a:srgbClr val="00539B"/>
              </a:gs>
              <a:gs pos="100000">
                <a:srgbClr val="0077C8"/>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7470" y="6158826"/>
            <a:ext cx="9158942" cy="74701"/>
          </a:xfrm>
          <a:prstGeom prst="rect">
            <a:avLst/>
          </a:prstGeom>
          <a:solidFill>
            <a:srgbClr val="3FAE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12"/>
          </p:nvPr>
        </p:nvSpPr>
        <p:spPr>
          <a:xfrm>
            <a:off x="238125" y="6356350"/>
            <a:ext cx="561975" cy="365125"/>
          </a:xfrm>
        </p:spPr>
        <p:txBody>
          <a:bodyPr/>
          <a:lstStyle>
            <a:lvl1pPr algn="l">
              <a:defRPr>
                <a:solidFill>
                  <a:schemeClr val="bg1"/>
                </a:solidFill>
              </a:defRPr>
            </a:lvl1pPr>
          </a:lstStyle>
          <a:p>
            <a:fld id="{BCBF9873-87BF-3E40-B65C-4328474BB062}" type="slidenum">
              <a:rPr lang="en-US" smtClean="0"/>
              <a:pPr/>
              <a:t>‹#›</a:t>
            </a:fld>
            <a:endParaRPr lang="en-US"/>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5418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34" name="Picture 2" descr="K:\Work Archives\PHS\THR branding\Logos\THR logos\THR Logo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4934" y="6376014"/>
            <a:ext cx="1616445" cy="3390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F60E1E1-EFE7-A341-B565-CA0689C23FF8}"/>
              </a:ext>
            </a:extLst>
          </p:cNvPr>
          <p:cNvSpPr txBox="1"/>
          <p:nvPr/>
        </p:nvSpPr>
        <p:spPr>
          <a:xfrm>
            <a:off x="1038224" y="6441349"/>
            <a:ext cx="3246475" cy="215444"/>
          </a:xfrm>
          <a:prstGeom prst="rect">
            <a:avLst/>
          </a:prstGeom>
          <a:noFill/>
        </p:spPr>
        <p:txBody>
          <a:bodyPr wrap="square" rtlCol="0">
            <a:spAutoFit/>
          </a:bodyPr>
          <a:lstStyle/>
          <a:p>
            <a:r>
              <a:rPr lang="en-US" sz="800" b="0" i="0" u="none" strike="noStrike" dirty="0">
                <a:solidFill>
                  <a:schemeClr val="bg1"/>
                </a:solidFill>
                <a:effectLst/>
                <a:latin typeface="Arial" panose="020B0604020202020204" pitchFamily="34" charset="0"/>
              </a:rPr>
              <a:t>Confidential and proprietary. All rights reserved.</a:t>
            </a:r>
            <a:endParaRPr lang="en-US" sz="800" dirty="0">
              <a:solidFill>
                <a:schemeClr val="bg1"/>
              </a:solidFill>
            </a:endParaRPr>
          </a:p>
        </p:txBody>
      </p:sp>
    </p:spTree>
    <p:extLst>
      <p:ext uri="{BB962C8B-B14F-4D97-AF65-F5344CB8AC3E}">
        <p14:creationId xmlns:p14="http://schemas.microsoft.com/office/powerpoint/2010/main" val="1499274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BF9873-87BF-3E40-B65C-4328474BB062}" type="slidenum">
              <a:rPr lang="en-US" smtClean="0"/>
              <a:t>‹#›</a:t>
            </a:fld>
            <a:endParaRPr lang="en-US"/>
          </a:p>
        </p:txBody>
      </p:sp>
    </p:spTree>
    <p:extLst>
      <p:ext uri="{BB962C8B-B14F-4D97-AF65-F5344CB8AC3E}">
        <p14:creationId xmlns:p14="http://schemas.microsoft.com/office/powerpoint/2010/main" val="40468356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4572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8677" y="1409684"/>
            <a:ext cx="5860761" cy="400110"/>
          </a:xfrm>
        </p:spPr>
        <p:txBody>
          <a:bodyPr/>
          <a:lstStyle/>
          <a:p>
            <a:r>
              <a:rPr lang="en-US" dirty="0"/>
              <a:t>Roles &amp; Responsibilities in Clinical Research </a:t>
            </a:r>
          </a:p>
        </p:txBody>
      </p:sp>
      <p:sp>
        <p:nvSpPr>
          <p:cNvPr id="5" name="Subtitle 4"/>
          <p:cNvSpPr>
            <a:spLocks noGrp="1"/>
          </p:cNvSpPr>
          <p:nvPr>
            <p:ph type="subTitle" idx="1"/>
          </p:nvPr>
        </p:nvSpPr>
        <p:spPr>
          <a:xfrm>
            <a:off x="588677" y="2055313"/>
            <a:ext cx="7770906" cy="1477328"/>
          </a:xfrm>
        </p:spPr>
        <p:txBody>
          <a:bodyPr/>
          <a:lstStyle/>
          <a:p>
            <a:r>
              <a:rPr lang="en-US" dirty="0"/>
              <a:t>Clinical Research Nurse, Clinical Research Coordinator, Clinical Research Assistant &amp; Support Staff</a:t>
            </a:r>
          </a:p>
        </p:txBody>
      </p:sp>
      <p:pic>
        <p:nvPicPr>
          <p:cNvPr id="2" name="Picture 1">
            <a:extLst>
              <a:ext uri="{FF2B5EF4-FFF2-40B4-BE49-F238E27FC236}">
                <a16:creationId xmlns:a16="http://schemas.microsoft.com/office/drawing/2014/main" id="{3BDC26EC-6CFF-8437-A94F-9210266422D8}"/>
              </a:ext>
            </a:extLst>
          </p:cNvPr>
          <p:cNvPicPr>
            <a:picLocks noChangeAspect="1"/>
          </p:cNvPicPr>
          <p:nvPr/>
        </p:nvPicPr>
        <p:blipFill>
          <a:blip r:embed="rId2"/>
          <a:stretch>
            <a:fillRect/>
          </a:stretch>
        </p:blipFill>
        <p:spPr>
          <a:xfrm>
            <a:off x="3015574" y="3532641"/>
            <a:ext cx="2675107" cy="2009797"/>
          </a:xfrm>
          <a:prstGeom prst="rect">
            <a:avLst/>
          </a:prstGeom>
        </p:spPr>
      </p:pic>
    </p:spTree>
    <p:extLst>
      <p:ext uri="{BB962C8B-B14F-4D97-AF65-F5344CB8AC3E}">
        <p14:creationId xmlns:p14="http://schemas.microsoft.com/office/powerpoint/2010/main" val="3636229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D1115-6911-C6CA-AC8B-2F451593943B}"/>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09B8F2A-4ED0-E8F9-7DFF-5AF28EFDA289}"/>
              </a:ext>
            </a:extLst>
          </p:cNvPr>
          <p:cNvSpPr>
            <a:spLocks noGrp="1"/>
          </p:cNvSpPr>
          <p:nvPr>
            <p:ph type="sldNum" sz="quarter" idx="12"/>
          </p:nvPr>
        </p:nvSpPr>
        <p:spPr/>
        <p:txBody>
          <a:bodyPr/>
          <a:lstStyle/>
          <a:p>
            <a:fld id="{BCBF9873-87BF-3E40-B65C-4328474BB062}" type="slidenum">
              <a:rPr lang="en-US" smtClean="0"/>
              <a:pPr/>
              <a:t>10</a:t>
            </a:fld>
            <a:endParaRPr lang="en-US"/>
          </a:p>
        </p:txBody>
      </p:sp>
      <p:sp>
        <p:nvSpPr>
          <p:cNvPr id="4" name="Title 3">
            <a:extLst>
              <a:ext uri="{FF2B5EF4-FFF2-40B4-BE49-F238E27FC236}">
                <a16:creationId xmlns:a16="http://schemas.microsoft.com/office/drawing/2014/main" id="{C04EEBF0-4A18-B8AA-FFCE-9E6AD521FF6A}"/>
              </a:ext>
            </a:extLst>
          </p:cNvPr>
          <p:cNvSpPr>
            <a:spLocks noGrp="1"/>
          </p:cNvSpPr>
          <p:nvPr>
            <p:ph type="title"/>
          </p:nvPr>
        </p:nvSpPr>
        <p:spPr/>
        <p:txBody>
          <a:bodyPr/>
          <a:lstStyle/>
          <a:p>
            <a:r>
              <a:rPr lang="en-US" dirty="0"/>
              <a:t>Trial Management</a:t>
            </a:r>
          </a:p>
        </p:txBody>
      </p:sp>
      <p:sp>
        <p:nvSpPr>
          <p:cNvPr id="5" name="Content Placeholder 4">
            <a:extLst>
              <a:ext uri="{FF2B5EF4-FFF2-40B4-BE49-F238E27FC236}">
                <a16:creationId xmlns:a16="http://schemas.microsoft.com/office/drawing/2014/main" id="{3B328194-C510-C091-CC66-91AA20786FE9}"/>
              </a:ext>
            </a:extLst>
          </p:cNvPr>
          <p:cNvSpPr>
            <a:spLocks noGrp="1"/>
          </p:cNvSpPr>
          <p:nvPr>
            <p:ph sz="half" idx="1"/>
          </p:nvPr>
        </p:nvSpPr>
        <p:spPr>
          <a:xfrm>
            <a:off x="457200" y="1417640"/>
            <a:ext cx="8229600" cy="2162140"/>
          </a:xfrm>
        </p:spPr>
        <p:txBody>
          <a:bodyPr>
            <a:normAutofit/>
          </a:bodyPr>
          <a:lstStyle/>
          <a:p>
            <a:r>
              <a:rPr lang="en-US" sz="2400" dirty="0"/>
              <a:t>Planning, organizing and coordinating all aspects of the clinical trial</a:t>
            </a:r>
          </a:p>
          <a:p>
            <a:r>
              <a:rPr lang="en-US" sz="2400" dirty="0"/>
              <a:t>Recruitment</a:t>
            </a:r>
          </a:p>
          <a:p>
            <a:r>
              <a:rPr lang="en-US" sz="2400" dirty="0"/>
              <a:t>Enrollment</a:t>
            </a:r>
          </a:p>
          <a:p>
            <a:r>
              <a:rPr lang="en-US" sz="2400" dirty="0"/>
              <a:t>Data Management</a:t>
            </a:r>
          </a:p>
          <a:p>
            <a:endParaRPr lang="en-US" sz="1400" dirty="0"/>
          </a:p>
        </p:txBody>
      </p:sp>
    </p:spTree>
    <p:extLst>
      <p:ext uri="{BB962C8B-B14F-4D97-AF65-F5344CB8AC3E}">
        <p14:creationId xmlns:p14="http://schemas.microsoft.com/office/powerpoint/2010/main" val="413783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BDCCD-EF5F-3B19-8DFD-BCBF691E3FEF}"/>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27D14AE-68B3-EF78-CDDA-1E9AD8D1F3D5}"/>
              </a:ext>
            </a:extLst>
          </p:cNvPr>
          <p:cNvSpPr>
            <a:spLocks noGrp="1"/>
          </p:cNvSpPr>
          <p:nvPr>
            <p:ph type="sldNum" sz="quarter" idx="12"/>
          </p:nvPr>
        </p:nvSpPr>
        <p:spPr/>
        <p:txBody>
          <a:bodyPr/>
          <a:lstStyle/>
          <a:p>
            <a:fld id="{BCBF9873-87BF-3E40-B65C-4328474BB062}" type="slidenum">
              <a:rPr lang="en-US" smtClean="0"/>
              <a:pPr/>
              <a:t>11</a:t>
            </a:fld>
            <a:endParaRPr lang="en-US"/>
          </a:p>
        </p:txBody>
      </p:sp>
      <p:sp>
        <p:nvSpPr>
          <p:cNvPr id="4" name="Title 3">
            <a:extLst>
              <a:ext uri="{FF2B5EF4-FFF2-40B4-BE49-F238E27FC236}">
                <a16:creationId xmlns:a16="http://schemas.microsoft.com/office/drawing/2014/main" id="{9128834F-2BCF-52B9-3DC6-B36E9A4E9EC0}"/>
              </a:ext>
            </a:extLst>
          </p:cNvPr>
          <p:cNvSpPr>
            <a:spLocks noGrp="1"/>
          </p:cNvSpPr>
          <p:nvPr>
            <p:ph type="title"/>
          </p:nvPr>
        </p:nvSpPr>
        <p:spPr/>
        <p:txBody>
          <a:bodyPr/>
          <a:lstStyle/>
          <a:p>
            <a:r>
              <a:rPr lang="en-US" dirty="0"/>
              <a:t>Participant Interaction</a:t>
            </a:r>
          </a:p>
        </p:txBody>
      </p:sp>
      <p:sp>
        <p:nvSpPr>
          <p:cNvPr id="5" name="Content Placeholder 4">
            <a:extLst>
              <a:ext uri="{FF2B5EF4-FFF2-40B4-BE49-F238E27FC236}">
                <a16:creationId xmlns:a16="http://schemas.microsoft.com/office/drawing/2014/main" id="{06E7E035-3880-4E73-CA1C-818708C94D70}"/>
              </a:ext>
            </a:extLst>
          </p:cNvPr>
          <p:cNvSpPr>
            <a:spLocks noGrp="1"/>
          </p:cNvSpPr>
          <p:nvPr>
            <p:ph sz="half" idx="1"/>
          </p:nvPr>
        </p:nvSpPr>
        <p:spPr>
          <a:xfrm>
            <a:off x="457200" y="1417640"/>
            <a:ext cx="8229600" cy="2288598"/>
          </a:xfrm>
        </p:spPr>
        <p:txBody>
          <a:bodyPr>
            <a:normAutofit fontScale="92500" lnSpcReduction="10000"/>
          </a:bodyPr>
          <a:lstStyle/>
          <a:p>
            <a:r>
              <a:rPr lang="en-US" sz="2400" dirty="0"/>
              <a:t>Engage with study participants</a:t>
            </a:r>
          </a:p>
          <a:p>
            <a:r>
              <a:rPr lang="en-US" sz="2400" dirty="0"/>
              <a:t>Obtain informed consent and any other required forms, such as a W9</a:t>
            </a:r>
          </a:p>
          <a:p>
            <a:r>
              <a:rPr lang="en-US" sz="2400" dirty="0"/>
              <a:t>Schedule and manage study visits</a:t>
            </a:r>
          </a:p>
          <a:p>
            <a:r>
              <a:rPr lang="en-US" sz="2400" dirty="0"/>
              <a:t>Ensure exam rooms are available and stocked based on protocol requirements to execute the visit</a:t>
            </a:r>
          </a:p>
          <a:p>
            <a:endParaRPr lang="en-US" sz="1400" dirty="0"/>
          </a:p>
        </p:txBody>
      </p:sp>
    </p:spTree>
    <p:extLst>
      <p:ext uri="{BB962C8B-B14F-4D97-AF65-F5344CB8AC3E}">
        <p14:creationId xmlns:p14="http://schemas.microsoft.com/office/powerpoint/2010/main" val="4161629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E10D6-35A0-6F96-28D9-E2DEFD3EC957}"/>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66600A8-D14E-D5E4-DE34-B132F9356DAF}"/>
              </a:ext>
            </a:extLst>
          </p:cNvPr>
          <p:cNvSpPr>
            <a:spLocks noGrp="1"/>
          </p:cNvSpPr>
          <p:nvPr>
            <p:ph type="sldNum" sz="quarter" idx="12"/>
          </p:nvPr>
        </p:nvSpPr>
        <p:spPr/>
        <p:txBody>
          <a:bodyPr/>
          <a:lstStyle/>
          <a:p>
            <a:fld id="{BCBF9873-87BF-3E40-B65C-4328474BB062}" type="slidenum">
              <a:rPr lang="en-US" smtClean="0"/>
              <a:pPr/>
              <a:t>12</a:t>
            </a:fld>
            <a:endParaRPr lang="en-US"/>
          </a:p>
        </p:txBody>
      </p:sp>
      <p:sp>
        <p:nvSpPr>
          <p:cNvPr id="4" name="Title 3">
            <a:extLst>
              <a:ext uri="{FF2B5EF4-FFF2-40B4-BE49-F238E27FC236}">
                <a16:creationId xmlns:a16="http://schemas.microsoft.com/office/drawing/2014/main" id="{9F793AE6-1B34-6AEE-3C8D-1CFAC4A0C6D8}"/>
              </a:ext>
            </a:extLst>
          </p:cNvPr>
          <p:cNvSpPr>
            <a:spLocks noGrp="1"/>
          </p:cNvSpPr>
          <p:nvPr>
            <p:ph type="title"/>
          </p:nvPr>
        </p:nvSpPr>
        <p:spPr/>
        <p:txBody>
          <a:bodyPr/>
          <a:lstStyle/>
          <a:p>
            <a:r>
              <a:rPr lang="en-US" dirty="0"/>
              <a:t>Protocol Adherence</a:t>
            </a:r>
          </a:p>
        </p:txBody>
      </p:sp>
      <p:sp>
        <p:nvSpPr>
          <p:cNvPr id="5" name="Content Placeholder 4">
            <a:extLst>
              <a:ext uri="{FF2B5EF4-FFF2-40B4-BE49-F238E27FC236}">
                <a16:creationId xmlns:a16="http://schemas.microsoft.com/office/drawing/2014/main" id="{C798DADE-0A33-DD4A-FF2D-66CFB64748A6}"/>
              </a:ext>
            </a:extLst>
          </p:cNvPr>
          <p:cNvSpPr>
            <a:spLocks noGrp="1"/>
          </p:cNvSpPr>
          <p:nvPr>
            <p:ph sz="half" idx="1"/>
          </p:nvPr>
        </p:nvSpPr>
        <p:spPr>
          <a:xfrm>
            <a:off x="457200" y="1417640"/>
            <a:ext cx="8229600" cy="2288598"/>
          </a:xfrm>
        </p:spPr>
        <p:txBody>
          <a:bodyPr>
            <a:normAutofit/>
          </a:bodyPr>
          <a:lstStyle/>
          <a:p>
            <a:r>
              <a:rPr lang="en-US" sz="2400" dirty="0"/>
              <a:t>Ensure study is conducted in adherence to the protocol and regulatory guidelines </a:t>
            </a:r>
          </a:p>
          <a:p>
            <a:r>
              <a:rPr lang="en-US" sz="2400" dirty="0"/>
              <a:t>Following Good Clinical Practice (GCP)</a:t>
            </a:r>
          </a:p>
          <a:p>
            <a:endParaRPr lang="en-US" sz="1400" dirty="0"/>
          </a:p>
        </p:txBody>
      </p:sp>
    </p:spTree>
    <p:extLst>
      <p:ext uri="{BB962C8B-B14F-4D97-AF65-F5344CB8AC3E}">
        <p14:creationId xmlns:p14="http://schemas.microsoft.com/office/powerpoint/2010/main" val="3561431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79393-8C41-82F6-90FE-ED245C0A7323}"/>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67029B0-CFF7-D459-A1CC-A0AB8CF1A2D3}"/>
              </a:ext>
            </a:extLst>
          </p:cNvPr>
          <p:cNvSpPr>
            <a:spLocks noGrp="1"/>
          </p:cNvSpPr>
          <p:nvPr>
            <p:ph type="sldNum" sz="quarter" idx="12"/>
          </p:nvPr>
        </p:nvSpPr>
        <p:spPr/>
        <p:txBody>
          <a:bodyPr/>
          <a:lstStyle/>
          <a:p>
            <a:fld id="{BCBF9873-87BF-3E40-B65C-4328474BB062}" type="slidenum">
              <a:rPr lang="en-US" smtClean="0"/>
              <a:pPr/>
              <a:t>13</a:t>
            </a:fld>
            <a:endParaRPr lang="en-US"/>
          </a:p>
        </p:txBody>
      </p:sp>
      <p:sp>
        <p:nvSpPr>
          <p:cNvPr id="4" name="Title 3">
            <a:extLst>
              <a:ext uri="{FF2B5EF4-FFF2-40B4-BE49-F238E27FC236}">
                <a16:creationId xmlns:a16="http://schemas.microsoft.com/office/drawing/2014/main" id="{C6962BED-E1BF-FF69-830A-98DA7AFDAA21}"/>
              </a:ext>
            </a:extLst>
          </p:cNvPr>
          <p:cNvSpPr>
            <a:spLocks noGrp="1"/>
          </p:cNvSpPr>
          <p:nvPr>
            <p:ph type="title"/>
          </p:nvPr>
        </p:nvSpPr>
        <p:spPr/>
        <p:txBody>
          <a:bodyPr/>
          <a:lstStyle/>
          <a:p>
            <a:r>
              <a:rPr lang="en-US" dirty="0"/>
              <a:t>Data Management</a:t>
            </a:r>
          </a:p>
        </p:txBody>
      </p:sp>
      <p:sp>
        <p:nvSpPr>
          <p:cNvPr id="5" name="Content Placeholder 4">
            <a:extLst>
              <a:ext uri="{FF2B5EF4-FFF2-40B4-BE49-F238E27FC236}">
                <a16:creationId xmlns:a16="http://schemas.microsoft.com/office/drawing/2014/main" id="{E5CA95DF-C95B-9E36-C92B-86DD9E48535B}"/>
              </a:ext>
            </a:extLst>
          </p:cNvPr>
          <p:cNvSpPr>
            <a:spLocks noGrp="1"/>
          </p:cNvSpPr>
          <p:nvPr>
            <p:ph sz="half" idx="1"/>
          </p:nvPr>
        </p:nvSpPr>
        <p:spPr>
          <a:xfrm>
            <a:off x="457200" y="1417640"/>
            <a:ext cx="8229600" cy="2288598"/>
          </a:xfrm>
        </p:spPr>
        <p:txBody>
          <a:bodyPr>
            <a:normAutofit/>
          </a:bodyPr>
          <a:lstStyle/>
          <a:p>
            <a:r>
              <a:rPr lang="en-US" sz="2400" dirty="0"/>
              <a:t>Collect, organize and manage study data</a:t>
            </a:r>
          </a:p>
          <a:p>
            <a:r>
              <a:rPr lang="en-US" sz="2400" dirty="0"/>
              <a:t>Ensure accuracy and data integrity</a:t>
            </a:r>
          </a:p>
          <a:p>
            <a:r>
              <a:rPr lang="en-US" sz="2400" dirty="0"/>
              <a:t>Submit data in adherence of study timelines</a:t>
            </a:r>
          </a:p>
          <a:p>
            <a:endParaRPr lang="en-US" sz="1400" dirty="0"/>
          </a:p>
        </p:txBody>
      </p:sp>
    </p:spTree>
    <p:extLst>
      <p:ext uri="{BB962C8B-B14F-4D97-AF65-F5344CB8AC3E}">
        <p14:creationId xmlns:p14="http://schemas.microsoft.com/office/powerpoint/2010/main" val="3343313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ADB7D-CE87-409E-A8BB-E2BC76020BD4}"/>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2BE8B3-9927-7552-648F-4169C131D37F}"/>
              </a:ext>
            </a:extLst>
          </p:cNvPr>
          <p:cNvSpPr>
            <a:spLocks noGrp="1"/>
          </p:cNvSpPr>
          <p:nvPr>
            <p:ph type="sldNum" sz="quarter" idx="12"/>
          </p:nvPr>
        </p:nvSpPr>
        <p:spPr/>
        <p:txBody>
          <a:bodyPr/>
          <a:lstStyle/>
          <a:p>
            <a:fld id="{BCBF9873-87BF-3E40-B65C-4328474BB062}" type="slidenum">
              <a:rPr lang="en-US" smtClean="0"/>
              <a:pPr/>
              <a:t>14</a:t>
            </a:fld>
            <a:endParaRPr lang="en-US"/>
          </a:p>
        </p:txBody>
      </p:sp>
      <p:sp>
        <p:nvSpPr>
          <p:cNvPr id="4" name="Title 3">
            <a:extLst>
              <a:ext uri="{FF2B5EF4-FFF2-40B4-BE49-F238E27FC236}">
                <a16:creationId xmlns:a16="http://schemas.microsoft.com/office/drawing/2014/main" id="{69E6F10C-BD77-DE02-7455-FCF5AF0E4366}"/>
              </a:ext>
            </a:extLst>
          </p:cNvPr>
          <p:cNvSpPr>
            <a:spLocks noGrp="1"/>
          </p:cNvSpPr>
          <p:nvPr>
            <p:ph type="title"/>
          </p:nvPr>
        </p:nvSpPr>
        <p:spPr/>
        <p:txBody>
          <a:bodyPr/>
          <a:lstStyle/>
          <a:p>
            <a:r>
              <a:rPr lang="en-US" dirty="0"/>
              <a:t>Communication</a:t>
            </a:r>
          </a:p>
        </p:txBody>
      </p:sp>
      <p:sp>
        <p:nvSpPr>
          <p:cNvPr id="5" name="Content Placeholder 4">
            <a:extLst>
              <a:ext uri="{FF2B5EF4-FFF2-40B4-BE49-F238E27FC236}">
                <a16:creationId xmlns:a16="http://schemas.microsoft.com/office/drawing/2014/main" id="{B20E7D85-AECC-5B82-921A-D561D1A2B89A}"/>
              </a:ext>
            </a:extLst>
          </p:cNvPr>
          <p:cNvSpPr>
            <a:spLocks noGrp="1"/>
          </p:cNvSpPr>
          <p:nvPr>
            <p:ph sz="half" idx="1"/>
          </p:nvPr>
        </p:nvSpPr>
        <p:spPr>
          <a:xfrm>
            <a:off x="457200" y="1417640"/>
            <a:ext cx="8229600" cy="2288598"/>
          </a:xfrm>
        </p:spPr>
        <p:txBody>
          <a:bodyPr>
            <a:normAutofit/>
          </a:bodyPr>
          <a:lstStyle/>
          <a:p>
            <a:r>
              <a:rPr lang="en-US" sz="2400" dirty="0"/>
              <a:t>Effective communication with the research team </a:t>
            </a:r>
          </a:p>
          <a:p>
            <a:r>
              <a:rPr lang="en-US" sz="2400" dirty="0"/>
              <a:t>Timely communication with study participants</a:t>
            </a:r>
          </a:p>
          <a:p>
            <a:r>
              <a:rPr lang="en-US" sz="2400" dirty="0"/>
              <a:t>Documentation of communication efforts</a:t>
            </a:r>
          </a:p>
          <a:p>
            <a:endParaRPr lang="en-US" sz="1400" dirty="0"/>
          </a:p>
        </p:txBody>
      </p:sp>
    </p:spTree>
    <p:extLst>
      <p:ext uri="{BB962C8B-B14F-4D97-AF65-F5344CB8AC3E}">
        <p14:creationId xmlns:p14="http://schemas.microsoft.com/office/powerpoint/2010/main" val="1963435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EAD34-E5ED-E45F-9364-DBA2126BCE82}"/>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65516F8-9620-CA04-3958-9075E04C3907}"/>
              </a:ext>
            </a:extLst>
          </p:cNvPr>
          <p:cNvSpPr>
            <a:spLocks noGrp="1"/>
          </p:cNvSpPr>
          <p:nvPr>
            <p:ph type="sldNum" sz="quarter" idx="12"/>
          </p:nvPr>
        </p:nvSpPr>
        <p:spPr/>
        <p:txBody>
          <a:bodyPr/>
          <a:lstStyle/>
          <a:p>
            <a:fld id="{BCBF9873-87BF-3E40-B65C-4328474BB062}" type="slidenum">
              <a:rPr lang="en-US" smtClean="0"/>
              <a:pPr/>
              <a:t>15</a:t>
            </a:fld>
            <a:endParaRPr lang="en-US"/>
          </a:p>
        </p:txBody>
      </p:sp>
      <p:sp>
        <p:nvSpPr>
          <p:cNvPr id="4" name="Title 3">
            <a:extLst>
              <a:ext uri="{FF2B5EF4-FFF2-40B4-BE49-F238E27FC236}">
                <a16:creationId xmlns:a16="http://schemas.microsoft.com/office/drawing/2014/main" id="{F6835BDD-5202-04E6-B031-36BF2D741399}"/>
              </a:ext>
            </a:extLst>
          </p:cNvPr>
          <p:cNvSpPr>
            <a:spLocks noGrp="1"/>
          </p:cNvSpPr>
          <p:nvPr>
            <p:ph type="title"/>
          </p:nvPr>
        </p:nvSpPr>
        <p:spPr/>
        <p:txBody>
          <a:bodyPr/>
          <a:lstStyle/>
          <a:p>
            <a:r>
              <a:rPr lang="en-US" dirty="0"/>
              <a:t>Support Functions</a:t>
            </a:r>
          </a:p>
        </p:txBody>
      </p:sp>
      <p:sp>
        <p:nvSpPr>
          <p:cNvPr id="5" name="Content Placeholder 4">
            <a:extLst>
              <a:ext uri="{FF2B5EF4-FFF2-40B4-BE49-F238E27FC236}">
                <a16:creationId xmlns:a16="http://schemas.microsoft.com/office/drawing/2014/main" id="{808BDFFA-8CD6-1232-4502-28E29663FB90}"/>
              </a:ext>
            </a:extLst>
          </p:cNvPr>
          <p:cNvSpPr>
            <a:spLocks noGrp="1"/>
          </p:cNvSpPr>
          <p:nvPr>
            <p:ph sz="half" idx="1"/>
          </p:nvPr>
        </p:nvSpPr>
        <p:spPr>
          <a:xfrm>
            <a:off x="457200" y="1417640"/>
            <a:ext cx="8229600" cy="2288598"/>
          </a:xfrm>
        </p:spPr>
        <p:txBody>
          <a:bodyPr>
            <a:normAutofit/>
          </a:bodyPr>
          <a:lstStyle/>
          <a:p>
            <a:r>
              <a:rPr lang="en-US" sz="2400" dirty="0"/>
              <a:t>Data entry</a:t>
            </a:r>
          </a:p>
          <a:p>
            <a:r>
              <a:rPr lang="en-US" sz="2400" dirty="0"/>
              <a:t>Sample collection/Processing</a:t>
            </a:r>
          </a:p>
          <a:p>
            <a:r>
              <a:rPr lang="en-US" sz="2400" dirty="0"/>
              <a:t>Study preparation </a:t>
            </a:r>
          </a:p>
          <a:p>
            <a:endParaRPr lang="en-US" sz="2400" dirty="0"/>
          </a:p>
          <a:p>
            <a:endParaRPr lang="en-US" sz="1400" dirty="0"/>
          </a:p>
        </p:txBody>
      </p:sp>
    </p:spTree>
    <p:extLst>
      <p:ext uri="{BB962C8B-B14F-4D97-AF65-F5344CB8AC3E}">
        <p14:creationId xmlns:p14="http://schemas.microsoft.com/office/powerpoint/2010/main" val="1910748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04150-0C38-4D94-AEA3-FA7E951CFA1B}"/>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638EF4C-A130-E7BA-8562-D9891274B204}"/>
              </a:ext>
            </a:extLst>
          </p:cNvPr>
          <p:cNvSpPr>
            <a:spLocks noGrp="1"/>
          </p:cNvSpPr>
          <p:nvPr>
            <p:ph type="sldNum" sz="quarter" idx="12"/>
          </p:nvPr>
        </p:nvSpPr>
        <p:spPr/>
        <p:txBody>
          <a:bodyPr/>
          <a:lstStyle/>
          <a:p>
            <a:fld id="{BCBF9873-87BF-3E40-B65C-4328474BB062}" type="slidenum">
              <a:rPr lang="en-US" smtClean="0"/>
              <a:pPr/>
              <a:t>16</a:t>
            </a:fld>
            <a:endParaRPr lang="en-US"/>
          </a:p>
        </p:txBody>
      </p:sp>
      <p:sp>
        <p:nvSpPr>
          <p:cNvPr id="4" name="Title 3">
            <a:extLst>
              <a:ext uri="{FF2B5EF4-FFF2-40B4-BE49-F238E27FC236}">
                <a16:creationId xmlns:a16="http://schemas.microsoft.com/office/drawing/2014/main" id="{481EB4AF-FB25-D1A0-EA16-71E023E68229}"/>
              </a:ext>
            </a:extLst>
          </p:cNvPr>
          <p:cNvSpPr>
            <a:spLocks noGrp="1"/>
          </p:cNvSpPr>
          <p:nvPr>
            <p:ph type="title"/>
          </p:nvPr>
        </p:nvSpPr>
        <p:spPr/>
        <p:txBody>
          <a:bodyPr/>
          <a:lstStyle/>
          <a:p>
            <a:r>
              <a:rPr lang="en-US" dirty="0"/>
              <a:t>Data Entry &amp; Management</a:t>
            </a:r>
          </a:p>
        </p:txBody>
      </p:sp>
      <p:sp>
        <p:nvSpPr>
          <p:cNvPr id="5" name="Content Placeholder 4">
            <a:extLst>
              <a:ext uri="{FF2B5EF4-FFF2-40B4-BE49-F238E27FC236}">
                <a16:creationId xmlns:a16="http://schemas.microsoft.com/office/drawing/2014/main" id="{A6BCE329-CA9E-0E58-D581-1F6277A10FA0}"/>
              </a:ext>
            </a:extLst>
          </p:cNvPr>
          <p:cNvSpPr>
            <a:spLocks noGrp="1"/>
          </p:cNvSpPr>
          <p:nvPr>
            <p:ph sz="half" idx="1"/>
          </p:nvPr>
        </p:nvSpPr>
        <p:spPr>
          <a:xfrm>
            <a:off x="457200" y="1417640"/>
            <a:ext cx="8229600" cy="2288598"/>
          </a:xfrm>
        </p:spPr>
        <p:txBody>
          <a:bodyPr>
            <a:normAutofit/>
          </a:bodyPr>
          <a:lstStyle/>
          <a:p>
            <a:r>
              <a:rPr lang="en-US" sz="2400" dirty="0"/>
              <a:t>Data entry into the EMR, EDC, CTMS, Registry Portal, etc. </a:t>
            </a:r>
          </a:p>
          <a:p>
            <a:r>
              <a:rPr lang="en-US" sz="2400" dirty="0"/>
              <a:t>Data accuracy &amp; integrity</a:t>
            </a:r>
          </a:p>
          <a:p>
            <a:r>
              <a:rPr lang="en-US" sz="2400" dirty="0"/>
              <a:t>Data completeness</a:t>
            </a:r>
          </a:p>
          <a:p>
            <a:endParaRPr lang="en-US" sz="2400" dirty="0"/>
          </a:p>
          <a:p>
            <a:endParaRPr lang="en-US" sz="1400" dirty="0"/>
          </a:p>
        </p:txBody>
      </p:sp>
    </p:spTree>
    <p:extLst>
      <p:ext uri="{BB962C8B-B14F-4D97-AF65-F5344CB8AC3E}">
        <p14:creationId xmlns:p14="http://schemas.microsoft.com/office/powerpoint/2010/main" val="4075474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8138F-47A9-E0EE-9C68-8F8826F5E70F}"/>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AF6227F-C078-66FE-73B7-B3EEC9B6C7E3}"/>
              </a:ext>
            </a:extLst>
          </p:cNvPr>
          <p:cNvSpPr>
            <a:spLocks noGrp="1"/>
          </p:cNvSpPr>
          <p:nvPr>
            <p:ph type="sldNum" sz="quarter" idx="12"/>
          </p:nvPr>
        </p:nvSpPr>
        <p:spPr/>
        <p:txBody>
          <a:bodyPr/>
          <a:lstStyle/>
          <a:p>
            <a:fld id="{BCBF9873-87BF-3E40-B65C-4328474BB062}" type="slidenum">
              <a:rPr lang="en-US" smtClean="0"/>
              <a:pPr/>
              <a:t>17</a:t>
            </a:fld>
            <a:endParaRPr lang="en-US"/>
          </a:p>
        </p:txBody>
      </p:sp>
      <p:sp>
        <p:nvSpPr>
          <p:cNvPr id="4" name="Title 3">
            <a:extLst>
              <a:ext uri="{FF2B5EF4-FFF2-40B4-BE49-F238E27FC236}">
                <a16:creationId xmlns:a16="http://schemas.microsoft.com/office/drawing/2014/main" id="{D0750809-22F9-D20F-AC59-6736C5AD9F7E}"/>
              </a:ext>
            </a:extLst>
          </p:cNvPr>
          <p:cNvSpPr>
            <a:spLocks noGrp="1"/>
          </p:cNvSpPr>
          <p:nvPr>
            <p:ph type="title"/>
          </p:nvPr>
        </p:nvSpPr>
        <p:spPr/>
        <p:txBody>
          <a:bodyPr/>
          <a:lstStyle/>
          <a:p>
            <a:r>
              <a:rPr lang="en-US" dirty="0"/>
              <a:t>Participant Support</a:t>
            </a:r>
          </a:p>
        </p:txBody>
      </p:sp>
      <p:sp>
        <p:nvSpPr>
          <p:cNvPr id="5" name="Content Placeholder 4">
            <a:extLst>
              <a:ext uri="{FF2B5EF4-FFF2-40B4-BE49-F238E27FC236}">
                <a16:creationId xmlns:a16="http://schemas.microsoft.com/office/drawing/2014/main" id="{B16D4C72-873E-D02F-6645-471EAF9E2D22}"/>
              </a:ext>
            </a:extLst>
          </p:cNvPr>
          <p:cNvSpPr>
            <a:spLocks noGrp="1"/>
          </p:cNvSpPr>
          <p:nvPr>
            <p:ph sz="half" idx="1"/>
          </p:nvPr>
        </p:nvSpPr>
        <p:spPr>
          <a:xfrm>
            <a:off x="457200" y="1417640"/>
            <a:ext cx="8229600" cy="2288598"/>
          </a:xfrm>
        </p:spPr>
        <p:txBody>
          <a:bodyPr>
            <a:normAutofit/>
          </a:bodyPr>
          <a:lstStyle/>
          <a:p>
            <a:r>
              <a:rPr lang="en-US" sz="2400" dirty="0"/>
              <a:t>Recruitment</a:t>
            </a:r>
          </a:p>
          <a:p>
            <a:r>
              <a:rPr lang="en-US" sz="2400" dirty="0"/>
              <a:t>Scheduling</a:t>
            </a:r>
          </a:p>
          <a:p>
            <a:r>
              <a:rPr lang="en-US" sz="2400" dirty="0"/>
              <a:t>Communication</a:t>
            </a:r>
          </a:p>
          <a:p>
            <a:r>
              <a:rPr lang="en-US" sz="2400" dirty="0"/>
              <a:t>Preparing Document Information regarding study </a:t>
            </a:r>
          </a:p>
          <a:p>
            <a:r>
              <a:rPr lang="en-US" sz="2400" dirty="0"/>
              <a:t>Study summary at study conclusion</a:t>
            </a:r>
          </a:p>
          <a:p>
            <a:endParaRPr lang="en-US" sz="2400" dirty="0"/>
          </a:p>
          <a:p>
            <a:endParaRPr lang="en-US" sz="1400" dirty="0"/>
          </a:p>
        </p:txBody>
      </p:sp>
    </p:spTree>
    <p:extLst>
      <p:ext uri="{BB962C8B-B14F-4D97-AF65-F5344CB8AC3E}">
        <p14:creationId xmlns:p14="http://schemas.microsoft.com/office/powerpoint/2010/main" val="4203341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3584F-AE4B-4442-61AE-E3E428051197}"/>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2F355E7-CACC-A03B-5562-5DE7AC3C90B8}"/>
              </a:ext>
            </a:extLst>
          </p:cNvPr>
          <p:cNvSpPr>
            <a:spLocks noGrp="1"/>
          </p:cNvSpPr>
          <p:nvPr>
            <p:ph type="sldNum" sz="quarter" idx="12"/>
          </p:nvPr>
        </p:nvSpPr>
        <p:spPr/>
        <p:txBody>
          <a:bodyPr/>
          <a:lstStyle/>
          <a:p>
            <a:fld id="{BCBF9873-87BF-3E40-B65C-4328474BB062}" type="slidenum">
              <a:rPr lang="en-US" smtClean="0"/>
              <a:pPr/>
              <a:t>18</a:t>
            </a:fld>
            <a:endParaRPr lang="en-US"/>
          </a:p>
        </p:txBody>
      </p:sp>
      <p:sp>
        <p:nvSpPr>
          <p:cNvPr id="4" name="Title 3">
            <a:extLst>
              <a:ext uri="{FF2B5EF4-FFF2-40B4-BE49-F238E27FC236}">
                <a16:creationId xmlns:a16="http://schemas.microsoft.com/office/drawing/2014/main" id="{B5C507F2-32D9-3A76-26FD-13637D9B87D8}"/>
              </a:ext>
            </a:extLst>
          </p:cNvPr>
          <p:cNvSpPr>
            <a:spLocks noGrp="1"/>
          </p:cNvSpPr>
          <p:nvPr>
            <p:ph type="title"/>
          </p:nvPr>
        </p:nvSpPr>
        <p:spPr/>
        <p:txBody>
          <a:bodyPr/>
          <a:lstStyle/>
          <a:p>
            <a:r>
              <a:rPr lang="en-US" dirty="0"/>
              <a:t>Regulatory Compliance</a:t>
            </a:r>
          </a:p>
        </p:txBody>
      </p:sp>
      <p:sp>
        <p:nvSpPr>
          <p:cNvPr id="5" name="Content Placeholder 4">
            <a:extLst>
              <a:ext uri="{FF2B5EF4-FFF2-40B4-BE49-F238E27FC236}">
                <a16:creationId xmlns:a16="http://schemas.microsoft.com/office/drawing/2014/main" id="{98CE2B61-0E85-DE0B-1A7C-C6A1AD297FCE}"/>
              </a:ext>
            </a:extLst>
          </p:cNvPr>
          <p:cNvSpPr>
            <a:spLocks noGrp="1"/>
          </p:cNvSpPr>
          <p:nvPr>
            <p:ph sz="half" idx="1"/>
          </p:nvPr>
        </p:nvSpPr>
        <p:spPr>
          <a:xfrm>
            <a:off x="457200" y="1417640"/>
            <a:ext cx="8229600" cy="2288598"/>
          </a:xfrm>
        </p:spPr>
        <p:txBody>
          <a:bodyPr>
            <a:normAutofit/>
          </a:bodyPr>
          <a:lstStyle/>
          <a:p>
            <a:r>
              <a:rPr lang="en-US" sz="2400" dirty="0"/>
              <a:t>Adherence to regulatory guidelines</a:t>
            </a:r>
          </a:p>
          <a:p>
            <a:r>
              <a:rPr lang="en-US" sz="2400" dirty="0"/>
              <a:t>Adherence to ethical standards</a:t>
            </a:r>
          </a:p>
          <a:p>
            <a:r>
              <a:rPr lang="en-US" sz="2400" dirty="0"/>
              <a:t>Addressing regulatory queries</a:t>
            </a:r>
          </a:p>
          <a:p>
            <a:endParaRPr lang="en-US" sz="2400" dirty="0"/>
          </a:p>
          <a:p>
            <a:endParaRPr lang="en-US" sz="1400" dirty="0"/>
          </a:p>
        </p:txBody>
      </p:sp>
    </p:spTree>
    <p:extLst>
      <p:ext uri="{BB962C8B-B14F-4D97-AF65-F5344CB8AC3E}">
        <p14:creationId xmlns:p14="http://schemas.microsoft.com/office/powerpoint/2010/main" val="3599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CBB11-C89C-CA21-A1E1-B53B7A1995FB}"/>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999A253-67B8-DC74-9D84-EFEF0F44266D}"/>
              </a:ext>
            </a:extLst>
          </p:cNvPr>
          <p:cNvSpPr>
            <a:spLocks noGrp="1"/>
          </p:cNvSpPr>
          <p:nvPr>
            <p:ph type="sldNum" sz="quarter" idx="12"/>
          </p:nvPr>
        </p:nvSpPr>
        <p:spPr/>
        <p:txBody>
          <a:bodyPr/>
          <a:lstStyle/>
          <a:p>
            <a:fld id="{BCBF9873-87BF-3E40-B65C-4328474BB062}" type="slidenum">
              <a:rPr lang="en-US" smtClean="0"/>
              <a:pPr/>
              <a:t>19</a:t>
            </a:fld>
            <a:endParaRPr lang="en-US"/>
          </a:p>
        </p:txBody>
      </p:sp>
      <p:sp>
        <p:nvSpPr>
          <p:cNvPr id="4" name="Title 3">
            <a:extLst>
              <a:ext uri="{FF2B5EF4-FFF2-40B4-BE49-F238E27FC236}">
                <a16:creationId xmlns:a16="http://schemas.microsoft.com/office/drawing/2014/main" id="{5F02E2E3-ABA8-A8DC-7160-B4269534DDA5}"/>
              </a:ext>
            </a:extLst>
          </p:cNvPr>
          <p:cNvSpPr>
            <a:spLocks noGrp="1"/>
          </p:cNvSpPr>
          <p:nvPr>
            <p:ph type="title"/>
          </p:nvPr>
        </p:nvSpPr>
        <p:spPr/>
        <p:txBody>
          <a:bodyPr/>
          <a:lstStyle/>
          <a:p>
            <a:r>
              <a:rPr lang="en-US" dirty="0"/>
              <a:t>Laboratory Support</a:t>
            </a:r>
          </a:p>
        </p:txBody>
      </p:sp>
      <p:sp>
        <p:nvSpPr>
          <p:cNvPr id="5" name="Content Placeholder 4">
            <a:extLst>
              <a:ext uri="{FF2B5EF4-FFF2-40B4-BE49-F238E27FC236}">
                <a16:creationId xmlns:a16="http://schemas.microsoft.com/office/drawing/2014/main" id="{4F632B67-C3EC-9AB2-B962-DA9BC7E74701}"/>
              </a:ext>
            </a:extLst>
          </p:cNvPr>
          <p:cNvSpPr>
            <a:spLocks noGrp="1"/>
          </p:cNvSpPr>
          <p:nvPr>
            <p:ph sz="half" idx="1"/>
          </p:nvPr>
        </p:nvSpPr>
        <p:spPr>
          <a:xfrm>
            <a:off x="457200" y="1417640"/>
            <a:ext cx="8229600" cy="2288598"/>
          </a:xfrm>
        </p:spPr>
        <p:txBody>
          <a:bodyPr>
            <a:normAutofit fontScale="92500" lnSpcReduction="10000"/>
          </a:bodyPr>
          <a:lstStyle/>
          <a:p>
            <a:r>
              <a:rPr lang="en-US" sz="2400" dirty="0"/>
              <a:t>Preparation of supplies and facilities in advance of laboratory collections</a:t>
            </a:r>
          </a:p>
          <a:p>
            <a:r>
              <a:rPr lang="en-US" sz="2400" dirty="0"/>
              <a:t>Sample collection</a:t>
            </a:r>
          </a:p>
          <a:p>
            <a:r>
              <a:rPr lang="en-US" sz="2400" dirty="0"/>
              <a:t>Sample processing</a:t>
            </a:r>
          </a:p>
          <a:p>
            <a:r>
              <a:rPr lang="en-US" sz="2400" dirty="0"/>
              <a:t>Sample storage</a:t>
            </a:r>
          </a:p>
          <a:p>
            <a:r>
              <a:rPr lang="en-US" sz="2400" dirty="0"/>
              <a:t>Sample shipping</a:t>
            </a:r>
          </a:p>
          <a:p>
            <a:endParaRPr lang="en-US" sz="2400" dirty="0"/>
          </a:p>
          <a:p>
            <a:endParaRPr lang="en-US" sz="1400" dirty="0"/>
          </a:p>
        </p:txBody>
      </p:sp>
    </p:spTree>
    <p:extLst>
      <p:ext uri="{BB962C8B-B14F-4D97-AF65-F5344CB8AC3E}">
        <p14:creationId xmlns:p14="http://schemas.microsoft.com/office/powerpoint/2010/main" val="617876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730" y="544286"/>
            <a:ext cx="8498540" cy="5051185"/>
          </a:xfrm>
        </p:spPr>
        <p:txBody>
          <a:bodyPr>
            <a:normAutofit/>
          </a:bodyPr>
          <a:lstStyle/>
          <a:p>
            <a:pPr marL="0" indent="0">
              <a:spcBef>
                <a:spcPts val="0"/>
              </a:spcBef>
              <a:spcAft>
                <a:spcPts val="1200"/>
              </a:spcAft>
              <a:buFont typeface="Arial"/>
              <a:buNone/>
            </a:pPr>
            <a:r>
              <a:rPr lang="en-US" sz="1100" dirty="0">
                <a:solidFill>
                  <a:srgbClr val="000000"/>
                </a:solidFill>
              </a:rPr>
              <a:t>This document is marked with a dated date and speaks only as of that dated date. Readers are cautioned not to assume that any information has been updated beyond the dated date except as to any portion of the document that expressly states that it constitutes an update concerning specific recent events occurring after the dated date of the document.  Any information contained in the portion of the document indicated to concern recent events speaks only as of its date.  TEXAS HEALTH RESOURCES (“THR”) expressly disclaims any duty to provide an update of any information contained in this document. The information contained in this document may include "forward looking statements" by using forward-looking words such as "may," "will," "should," "expects," "believes," "anticipates," "estimates," or others. You are cautioned that forward-looking statements are subject to a variety of uncertainties that could cause actual results to differ from the projected results. Those risks and uncertainties include general economic and business conditions, receipt of funding grants, and various other factors which are beyond our control.  Because we cannot predict all factors that may affect future decisions, actions, events, or financial circumstances, what actually happens may be different from what THR includes in forward-looking statements.  Information contained in the presentation is confidential and proprietary and its use is expressly limited to the S&amp;P Global Ratings’ update presentation.</a:t>
            </a:r>
          </a:p>
          <a:p>
            <a:pPr marL="0" indent="0">
              <a:spcBef>
                <a:spcPts val="0"/>
              </a:spcBef>
              <a:spcAft>
                <a:spcPts val="1200"/>
              </a:spcAft>
              <a:buFont typeface="Arial"/>
              <a:buNone/>
            </a:pPr>
            <a:r>
              <a:rPr lang="en-US" sz="1100" dirty="0">
                <a:solidFill>
                  <a:srgbClr val="000000"/>
                </a:solidFill>
              </a:rPr>
              <a:t>INFORMATION CONTAINED IN THE PRESENTATION CAN NOT BE USED OR DISTRIBUTED TO ANY THIRD PARTY OR USED IN ANY REPORT WITHOUT THE WRITTEN CONSENT OF TEXAS HEALTH RESOURCES.</a:t>
            </a:r>
          </a:p>
        </p:txBody>
      </p:sp>
      <p:sp>
        <p:nvSpPr>
          <p:cNvPr id="4" name="Slide Number Placeholder 3"/>
          <p:cNvSpPr>
            <a:spLocks noGrp="1"/>
          </p:cNvSpPr>
          <p:nvPr>
            <p:ph type="sldNum" sz="quarter" idx="12"/>
          </p:nvPr>
        </p:nvSpPr>
        <p:spPr/>
        <p:txBody>
          <a:bodyPr/>
          <a:lstStyle/>
          <a:p>
            <a:fld id="{BCBF9873-87BF-3E40-B65C-4328474BB062}" type="slidenum">
              <a:rPr lang="en-US" smtClean="0"/>
              <a:pPr/>
              <a:t>2</a:t>
            </a:fld>
            <a:endParaRPr lang="en-US"/>
          </a:p>
        </p:txBody>
      </p:sp>
    </p:spTree>
    <p:extLst>
      <p:ext uri="{BB962C8B-B14F-4D97-AF65-F5344CB8AC3E}">
        <p14:creationId xmlns:p14="http://schemas.microsoft.com/office/powerpoint/2010/main" val="3095599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30" y="199047"/>
            <a:ext cx="8498540" cy="830997"/>
          </a:xfrm>
        </p:spPr>
        <p:txBody>
          <a:bodyPr/>
          <a:lstStyle/>
          <a:p>
            <a:r>
              <a:rPr lang="en-US" sz="2400" dirty="0"/>
              <a:t>It takes more than the Principal Investigator to get the job done!</a:t>
            </a:r>
          </a:p>
        </p:txBody>
      </p:sp>
      <p:sp>
        <p:nvSpPr>
          <p:cNvPr id="3" name="Content Placeholder 2"/>
          <p:cNvSpPr>
            <a:spLocks noGrp="1"/>
          </p:cNvSpPr>
          <p:nvPr>
            <p:ph idx="1"/>
          </p:nvPr>
        </p:nvSpPr>
        <p:spPr/>
        <p:txBody>
          <a:bodyPr>
            <a:normAutofit lnSpcReduction="10000"/>
          </a:bodyPr>
          <a:lstStyle/>
          <a:p>
            <a:r>
              <a:rPr lang="en-US" sz="2000" dirty="0"/>
              <a:t>Selecting, starting, maintaining and overseeing a clinical research study requires hard work and dedication from Principal Investigators (PI), however, many roles contribute to the overall success of running a clinical research study at the site.</a:t>
            </a:r>
            <a:br>
              <a:rPr lang="en-US" sz="2000" dirty="0"/>
            </a:br>
            <a:endParaRPr lang="en-US" sz="2000" dirty="0"/>
          </a:p>
          <a:p>
            <a:r>
              <a:rPr lang="en-US" sz="2000" dirty="0"/>
              <a:t>These roles may include clinical research nurses, clinical research coordinators, clinical research assistants and support staff.  </a:t>
            </a:r>
            <a:br>
              <a:rPr lang="en-US" sz="2000" dirty="0"/>
            </a:br>
            <a:endParaRPr lang="en-US" sz="2000" dirty="0"/>
          </a:p>
          <a:p>
            <a:r>
              <a:rPr lang="en-US" sz="2000" dirty="0"/>
              <a:t>These roles are typically hired by the PI, research organization or the clinic.  </a:t>
            </a:r>
            <a:br>
              <a:rPr lang="en-US" sz="2000" dirty="0"/>
            </a:br>
            <a:endParaRPr lang="en-US" sz="2000" dirty="0"/>
          </a:p>
          <a:p>
            <a:r>
              <a:rPr lang="en-US" sz="2000" dirty="0"/>
              <a:t>The number and types of roles is dependent upon the size and complexity of the clinical research program. </a:t>
            </a:r>
          </a:p>
        </p:txBody>
      </p:sp>
      <p:sp>
        <p:nvSpPr>
          <p:cNvPr id="4" name="Slide Number Placeholder 3"/>
          <p:cNvSpPr>
            <a:spLocks noGrp="1"/>
          </p:cNvSpPr>
          <p:nvPr>
            <p:ph type="sldNum" sz="quarter" idx="12"/>
          </p:nvPr>
        </p:nvSpPr>
        <p:spPr/>
        <p:txBody>
          <a:bodyPr/>
          <a:lstStyle/>
          <a:p>
            <a:fld id="{BCBF9873-87BF-3E40-B65C-4328474BB062}" type="slidenum">
              <a:rPr lang="en-US" smtClean="0"/>
              <a:pPr/>
              <a:t>3</a:t>
            </a:fld>
            <a:endParaRPr lang="en-US"/>
          </a:p>
        </p:txBody>
      </p:sp>
    </p:spTree>
    <p:extLst>
      <p:ext uri="{BB962C8B-B14F-4D97-AF65-F5344CB8AC3E}">
        <p14:creationId xmlns:p14="http://schemas.microsoft.com/office/powerpoint/2010/main" val="1655019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2474" y="291380"/>
            <a:ext cx="8498540" cy="646331"/>
          </a:xfrm>
        </p:spPr>
        <p:txBody>
          <a:bodyPr>
            <a:noAutofit/>
          </a:bodyPr>
          <a:lstStyle/>
          <a:p>
            <a:r>
              <a:rPr lang="en-US" sz="2400" dirty="0"/>
              <a:t>Types of roles &amp; specific responsibilities of Clinical Research Nurses and Clinical Research Coordinators</a:t>
            </a:r>
          </a:p>
        </p:txBody>
      </p:sp>
      <p:sp>
        <p:nvSpPr>
          <p:cNvPr id="5" name="Content Placeholder 4"/>
          <p:cNvSpPr>
            <a:spLocks noGrp="1"/>
          </p:cNvSpPr>
          <p:nvPr>
            <p:ph idx="1"/>
          </p:nvPr>
        </p:nvSpPr>
        <p:spPr>
          <a:xfrm>
            <a:off x="322730" y="1730477"/>
            <a:ext cx="8498540" cy="3431458"/>
          </a:xfrm>
        </p:spPr>
        <p:txBody>
          <a:bodyPr>
            <a:normAutofit fontScale="47500" lnSpcReduction="20000"/>
          </a:bodyPr>
          <a:lstStyle/>
          <a:p>
            <a:pPr marL="0" indent="0">
              <a:buNone/>
            </a:pPr>
            <a:r>
              <a:rPr lang="en-US" sz="3400" dirty="0"/>
              <a:t>Depending on the scope of practice, Clinical Research Coordinators and Clinical Research Nurses can do many of the same functions such as: </a:t>
            </a:r>
          </a:p>
          <a:p>
            <a:pPr marL="0" indent="0">
              <a:buNone/>
            </a:pPr>
            <a:endParaRPr lang="en-US" sz="3400" dirty="0"/>
          </a:p>
          <a:p>
            <a:pPr marL="400050"/>
            <a:r>
              <a:rPr lang="en-US" sz="2500" dirty="0"/>
              <a:t>Patient recruitment</a:t>
            </a:r>
          </a:p>
          <a:p>
            <a:pPr marL="400050"/>
            <a:r>
              <a:rPr lang="en-US" sz="2500" dirty="0"/>
              <a:t>Informed Consent</a:t>
            </a:r>
          </a:p>
          <a:p>
            <a:pPr marL="400050"/>
            <a:r>
              <a:rPr lang="en-US" sz="2500" dirty="0"/>
              <a:t>Vital signs, EKGs</a:t>
            </a:r>
          </a:p>
          <a:p>
            <a:pPr marL="400050"/>
            <a:r>
              <a:rPr lang="en-US" sz="2500" dirty="0"/>
              <a:t>Drawing lab work</a:t>
            </a:r>
          </a:p>
          <a:p>
            <a:pPr marL="400050"/>
            <a:r>
              <a:rPr lang="en-US" sz="2500" dirty="0"/>
              <a:t>Processing lab work</a:t>
            </a:r>
          </a:p>
          <a:p>
            <a:pPr marL="400050"/>
            <a:r>
              <a:rPr lang="en-US" sz="2500" dirty="0"/>
              <a:t>Dispensing Investigational Product </a:t>
            </a:r>
          </a:p>
          <a:p>
            <a:pPr marL="400050"/>
            <a:r>
              <a:rPr lang="en-US" sz="2500" dirty="0"/>
              <a:t>Patient Education &amp; Counseling</a:t>
            </a:r>
          </a:p>
          <a:p>
            <a:pPr marL="400050"/>
            <a:r>
              <a:rPr lang="en-US" sz="2500" dirty="0"/>
              <a:t>Collaboration with other departments to get necessary procedures scheduled</a:t>
            </a:r>
          </a:p>
          <a:p>
            <a:pPr marL="400050"/>
            <a:r>
              <a:rPr lang="en-US" sz="2500" dirty="0"/>
              <a:t>Trial Management</a:t>
            </a:r>
          </a:p>
          <a:p>
            <a:pPr marL="400050"/>
            <a:r>
              <a:rPr lang="en-US" sz="2500" dirty="0"/>
              <a:t>Participant Interaction</a:t>
            </a:r>
          </a:p>
          <a:p>
            <a:pPr marL="400050"/>
            <a:r>
              <a:rPr lang="en-US" sz="2500" dirty="0"/>
              <a:t>Protocol Adherence </a:t>
            </a:r>
          </a:p>
          <a:p>
            <a:pPr marL="400050"/>
            <a:r>
              <a:rPr lang="en-US" sz="2500" dirty="0"/>
              <a:t>Data Collection, Management &amp; Reporting</a:t>
            </a:r>
          </a:p>
          <a:p>
            <a:pPr marL="400050"/>
            <a:r>
              <a:rPr lang="en-US" sz="2500" dirty="0"/>
              <a:t>Communication with Subject and CRO </a:t>
            </a:r>
          </a:p>
          <a:p>
            <a:pPr marL="457200" lvl="1" indent="0">
              <a:buNone/>
            </a:pPr>
            <a:endParaRPr lang="en-US" dirty="0"/>
          </a:p>
        </p:txBody>
      </p:sp>
      <p:sp>
        <p:nvSpPr>
          <p:cNvPr id="7" name="Slide Number Placeholder 6"/>
          <p:cNvSpPr>
            <a:spLocks noGrp="1"/>
          </p:cNvSpPr>
          <p:nvPr>
            <p:ph type="sldNum" sz="quarter" idx="12"/>
          </p:nvPr>
        </p:nvSpPr>
        <p:spPr/>
        <p:txBody>
          <a:bodyPr/>
          <a:lstStyle/>
          <a:p>
            <a:fld id="{BCBF9873-87BF-3E40-B65C-4328474BB062}" type="slidenum">
              <a:rPr lang="en-US" smtClean="0"/>
              <a:pPr/>
              <a:t>4</a:t>
            </a:fld>
            <a:endParaRPr lang="en-US"/>
          </a:p>
        </p:txBody>
      </p:sp>
      <p:pic>
        <p:nvPicPr>
          <p:cNvPr id="3" name="Content Placeholder 2" descr="Doctor female with solid fill">
            <a:extLst>
              <a:ext uri="{FF2B5EF4-FFF2-40B4-BE49-F238E27FC236}">
                <a16:creationId xmlns:a16="http://schemas.microsoft.com/office/drawing/2014/main" id="{8D800105-84E5-7F90-0D01-A667790301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44866" y="1094196"/>
            <a:ext cx="674115" cy="532603"/>
          </a:xfrm>
          <a:prstGeom prst="rect">
            <a:avLst/>
          </a:prstGeom>
        </p:spPr>
      </p:pic>
      <p:pic>
        <p:nvPicPr>
          <p:cNvPr id="8" name="Content Placeholder 12" descr="Office worker female outline">
            <a:extLst>
              <a:ext uri="{FF2B5EF4-FFF2-40B4-BE49-F238E27FC236}">
                <a16:creationId xmlns:a16="http://schemas.microsoft.com/office/drawing/2014/main" id="{433CE001-7775-BB26-1768-879CD01137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99119" y="1094196"/>
            <a:ext cx="695628" cy="532603"/>
          </a:xfrm>
          <a:prstGeom prst="rect">
            <a:avLst/>
          </a:prstGeom>
        </p:spPr>
      </p:pic>
      <p:pic>
        <p:nvPicPr>
          <p:cNvPr id="9" name="Picture 8" descr="People doing teamwork illustration">
            <a:extLst>
              <a:ext uri="{FF2B5EF4-FFF2-40B4-BE49-F238E27FC236}">
                <a16:creationId xmlns:a16="http://schemas.microsoft.com/office/drawing/2014/main" id="{6A62CC03-B354-62E4-3130-A4B4BA536405}"/>
              </a:ext>
            </a:extLst>
          </p:cNvPr>
          <p:cNvPicPr>
            <a:picLocks noChangeAspect="1"/>
          </p:cNvPicPr>
          <p:nvPr/>
        </p:nvPicPr>
        <p:blipFill>
          <a:blip r:embed="rId6"/>
          <a:stretch>
            <a:fillRect/>
          </a:stretch>
        </p:blipFill>
        <p:spPr>
          <a:xfrm>
            <a:off x="5998640" y="3921551"/>
            <a:ext cx="2822630" cy="1783406"/>
          </a:xfrm>
          <a:prstGeom prst="rect">
            <a:avLst/>
          </a:prstGeom>
        </p:spPr>
      </p:pic>
    </p:spTree>
    <p:extLst>
      <p:ext uri="{BB962C8B-B14F-4D97-AF65-F5344CB8AC3E}">
        <p14:creationId xmlns:p14="http://schemas.microsoft.com/office/powerpoint/2010/main" val="3954540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B649B-5390-5E77-A843-A91F5A6220B8}"/>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AFAED6-0EFC-A02B-F92C-73E501D689AC}"/>
              </a:ext>
            </a:extLst>
          </p:cNvPr>
          <p:cNvSpPr>
            <a:spLocks noGrp="1"/>
          </p:cNvSpPr>
          <p:nvPr>
            <p:ph type="sldNum" sz="quarter" idx="12"/>
          </p:nvPr>
        </p:nvSpPr>
        <p:spPr/>
        <p:txBody>
          <a:bodyPr/>
          <a:lstStyle/>
          <a:p>
            <a:fld id="{BCBF9873-87BF-3E40-B65C-4328474BB062}" type="slidenum">
              <a:rPr lang="en-US" smtClean="0"/>
              <a:pPr/>
              <a:t>5</a:t>
            </a:fld>
            <a:endParaRPr lang="en-US"/>
          </a:p>
        </p:txBody>
      </p:sp>
      <p:sp>
        <p:nvSpPr>
          <p:cNvPr id="4" name="Title 3">
            <a:extLst>
              <a:ext uri="{FF2B5EF4-FFF2-40B4-BE49-F238E27FC236}">
                <a16:creationId xmlns:a16="http://schemas.microsoft.com/office/drawing/2014/main" id="{EDC8AC89-7744-C542-AE50-5DA680BE7D2D}"/>
              </a:ext>
            </a:extLst>
          </p:cNvPr>
          <p:cNvSpPr>
            <a:spLocks noGrp="1"/>
          </p:cNvSpPr>
          <p:nvPr>
            <p:ph type="title"/>
          </p:nvPr>
        </p:nvSpPr>
        <p:spPr/>
        <p:txBody>
          <a:bodyPr/>
          <a:lstStyle/>
          <a:p>
            <a:r>
              <a:rPr lang="en-US" dirty="0"/>
              <a:t>Types of roles &amp; specific responsibilities</a:t>
            </a:r>
          </a:p>
        </p:txBody>
      </p:sp>
      <p:sp>
        <p:nvSpPr>
          <p:cNvPr id="5" name="Content Placeholder 4">
            <a:extLst>
              <a:ext uri="{FF2B5EF4-FFF2-40B4-BE49-F238E27FC236}">
                <a16:creationId xmlns:a16="http://schemas.microsoft.com/office/drawing/2014/main" id="{8F98A191-647C-8B7D-71EA-4C5D8F301524}"/>
              </a:ext>
            </a:extLst>
          </p:cNvPr>
          <p:cNvSpPr>
            <a:spLocks noGrp="1"/>
          </p:cNvSpPr>
          <p:nvPr>
            <p:ph sz="half" idx="1"/>
          </p:nvPr>
        </p:nvSpPr>
        <p:spPr>
          <a:xfrm>
            <a:off x="457200" y="2110902"/>
            <a:ext cx="4038600" cy="4015261"/>
          </a:xfrm>
        </p:spPr>
        <p:txBody>
          <a:bodyPr>
            <a:normAutofit/>
          </a:bodyPr>
          <a:lstStyle/>
          <a:p>
            <a:r>
              <a:rPr lang="en-US" dirty="0"/>
              <a:t>Clinical Research Assistant </a:t>
            </a:r>
            <a:r>
              <a:rPr lang="en-US" sz="1400" dirty="0"/>
              <a:t>(</a:t>
            </a:r>
            <a:r>
              <a:rPr lang="en-US" sz="1400" i="1" dirty="0"/>
              <a:t>task-based</a:t>
            </a:r>
            <a:r>
              <a:rPr lang="en-US" sz="1400" dirty="0"/>
              <a:t>) </a:t>
            </a:r>
          </a:p>
          <a:p>
            <a:pPr lvl="1"/>
            <a:r>
              <a:rPr lang="en-US" dirty="0"/>
              <a:t>Support Functions</a:t>
            </a:r>
          </a:p>
          <a:p>
            <a:pPr lvl="1"/>
            <a:r>
              <a:rPr lang="en-US" dirty="0"/>
              <a:t>Data Entry &amp; Management</a:t>
            </a:r>
          </a:p>
          <a:p>
            <a:pPr lvl="1"/>
            <a:r>
              <a:rPr lang="en-US" dirty="0"/>
              <a:t>Regulatory Compliance</a:t>
            </a:r>
          </a:p>
          <a:p>
            <a:pPr lvl="1"/>
            <a:r>
              <a:rPr lang="en-US" dirty="0"/>
              <a:t>Laboratory Support</a:t>
            </a:r>
          </a:p>
        </p:txBody>
      </p:sp>
      <p:sp>
        <p:nvSpPr>
          <p:cNvPr id="6" name="Content Placeholder 5">
            <a:extLst>
              <a:ext uri="{FF2B5EF4-FFF2-40B4-BE49-F238E27FC236}">
                <a16:creationId xmlns:a16="http://schemas.microsoft.com/office/drawing/2014/main" id="{173346EA-BA5E-82DB-234B-C6B8586806BC}"/>
              </a:ext>
            </a:extLst>
          </p:cNvPr>
          <p:cNvSpPr>
            <a:spLocks noGrp="1"/>
          </p:cNvSpPr>
          <p:nvPr>
            <p:ph sz="half" idx="2"/>
          </p:nvPr>
        </p:nvSpPr>
        <p:spPr>
          <a:xfrm>
            <a:off x="4648200" y="2110902"/>
            <a:ext cx="4038600" cy="4015261"/>
          </a:xfrm>
        </p:spPr>
        <p:txBody>
          <a:bodyPr>
            <a:normAutofit/>
          </a:bodyPr>
          <a:lstStyle/>
          <a:p>
            <a:r>
              <a:rPr lang="en-US" dirty="0"/>
              <a:t>Clinical Research Support Staff </a:t>
            </a:r>
            <a:r>
              <a:rPr lang="en-US" sz="1400" i="1" dirty="0"/>
              <a:t>(administrative operations)</a:t>
            </a:r>
          </a:p>
          <a:p>
            <a:pPr lvl="1"/>
            <a:r>
              <a:rPr lang="en-US" dirty="0"/>
              <a:t>Website Maintenance</a:t>
            </a:r>
          </a:p>
          <a:p>
            <a:pPr lvl="1"/>
            <a:r>
              <a:rPr lang="en-US" dirty="0"/>
              <a:t>Supply Chain</a:t>
            </a:r>
          </a:p>
          <a:p>
            <a:pPr lvl="1"/>
            <a:r>
              <a:rPr lang="en-US" dirty="0"/>
              <a:t>Technical Support</a:t>
            </a:r>
          </a:p>
          <a:p>
            <a:pPr lvl="1"/>
            <a:r>
              <a:rPr lang="en-US" dirty="0"/>
              <a:t>Contracts </a:t>
            </a:r>
          </a:p>
          <a:p>
            <a:pPr lvl="1"/>
            <a:r>
              <a:rPr lang="en-US" dirty="0"/>
              <a:t>Finance </a:t>
            </a:r>
          </a:p>
          <a:p>
            <a:pPr lvl="1"/>
            <a:r>
              <a:rPr lang="en-US" dirty="0"/>
              <a:t>Compliance/Auditing</a:t>
            </a:r>
          </a:p>
          <a:p>
            <a:pPr lvl="1"/>
            <a:endParaRPr lang="en-US" dirty="0"/>
          </a:p>
          <a:p>
            <a:endParaRPr lang="en-US" dirty="0"/>
          </a:p>
        </p:txBody>
      </p:sp>
      <p:pic>
        <p:nvPicPr>
          <p:cNvPr id="17" name="Content Placeholder 16" descr="Programmer male with solid fill">
            <a:extLst>
              <a:ext uri="{FF2B5EF4-FFF2-40B4-BE49-F238E27FC236}">
                <a16:creationId xmlns:a16="http://schemas.microsoft.com/office/drawing/2014/main" id="{38020944-DC80-9336-8588-E96F65ECB6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30988" y="1206230"/>
            <a:ext cx="914400" cy="817123"/>
          </a:xfrm>
          <a:prstGeom prst="rect">
            <a:avLst/>
          </a:prstGeom>
        </p:spPr>
      </p:pic>
      <p:pic>
        <p:nvPicPr>
          <p:cNvPr id="21" name="Content Placeholder 20" descr="Programmer female with solid fill">
            <a:extLst>
              <a:ext uri="{FF2B5EF4-FFF2-40B4-BE49-F238E27FC236}">
                <a16:creationId xmlns:a16="http://schemas.microsoft.com/office/drawing/2014/main" id="{60159F7E-B50E-5280-5CB2-71D71CF5B9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10300" y="1245139"/>
            <a:ext cx="914400" cy="778213"/>
          </a:xfrm>
          <a:prstGeom prst="rect">
            <a:avLst/>
          </a:prstGeom>
        </p:spPr>
      </p:pic>
    </p:spTree>
    <p:extLst>
      <p:ext uri="{BB962C8B-B14F-4D97-AF65-F5344CB8AC3E}">
        <p14:creationId xmlns:p14="http://schemas.microsoft.com/office/powerpoint/2010/main" val="2036765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4C633-7ADD-7461-6685-0E4A35749AC3}"/>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78C0CAD-AF3F-32BD-C259-BA850EF6ED48}"/>
              </a:ext>
            </a:extLst>
          </p:cNvPr>
          <p:cNvSpPr>
            <a:spLocks noGrp="1"/>
          </p:cNvSpPr>
          <p:nvPr>
            <p:ph type="sldNum" sz="quarter" idx="12"/>
          </p:nvPr>
        </p:nvSpPr>
        <p:spPr/>
        <p:txBody>
          <a:bodyPr/>
          <a:lstStyle/>
          <a:p>
            <a:fld id="{BCBF9873-87BF-3E40-B65C-4328474BB062}" type="slidenum">
              <a:rPr lang="en-US" smtClean="0"/>
              <a:pPr/>
              <a:t>6</a:t>
            </a:fld>
            <a:endParaRPr lang="en-US"/>
          </a:p>
        </p:txBody>
      </p:sp>
      <p:sp>
        <p:nvSpPr>
          <p:cNvPr id="4" name="Title 3">
            <a:extLst>
              <a:ext uri="{FF2B5EF4-FFF2-40B4-BE49-F238E27FC236}">
                <a16:creationId xmlns:a16="http://schemas.microsoft.com/office/drawing/2014/main" id="{15FCCA71-CB59-34E4-5C3B-4409C36237A9}"/>
              </a:ext>
            </a:extLst>
          </p:cNvPr>
          <p:cNvSpPr>
            <a:spLocks noGrp="1"/>
          </p:cNvSpPr>
          <p:nvPr>
            <p:ph type="title"/>
          </p:nvPr>
        </p:nvSpPr>
        <p:spPr/>
        <p:txBody>
          <a:bodyPr/>
          <a:lstStyle/>
          <a:p>
            <a:r>
              <a:rPr lang="en-US" dirty="0"/>
              <a:t>Direct Patient Care &amp; Orders Placement</a:t>
            </a:r>
          </a:p>
        </p:txBody>
      </p:sp>
      <p:sp>
        <p:nvSpPr>
          <p:cNvPr id="5" name="Content Placeholder 4">
            <a:extLst>
              <a:ext uri="{FF2B5EF4-FFF2-40B4-BE49-F238E27FC236}">
                <a16:creationId xmlns:a16="http://schemas.microsoft.com/office/drawing/2014/main" id="{E998EC10-72F7-961E-BAD5-43A7A5467556}"/>
              </a:ext>
            </a:extLst>
          </p:cNvPr>
          <p:cNvSpPr>
            <a:spLocks noGrp="1"/>
          </p:cNvSpPr>
          <p:nvPr>
            <p:ph sz="half" idx="1"/>
          </p:nvPr>
        </p:nvSpPr>
        <p:spPr>
          <a:xfrm>
            <a:off x="457200" y="1417639"/>
            <a:ext cx="8229600" cy="2317782"/>
          </a:xfrm>
        </p:spPr>
        <p:txBody>
          <a:bodyPr>
            <a:normAutofit fontScale="92500" lnSpcReduction="10000"/>
          </a:bodyPr>
          <a:lstStyle/>
          <a:p>
            <a:r>
              <a:rPr lang="en-US" sz="2400" dirty="0"/>
              <a:t>Administer Study Medications</a:t>
            </a:r>
          </a:p>
          <a:p>
            <a:r>
              <a:rPr lang="en-US" sz="2400" dirty="0"/>
              <a:t>Perform Tests &amp; Procedures </a:t>
            </a:r>
          </a:p>
          <a:p>
            <a:r>
              <a:rPr lang="en-US" sz="2400" dirty="0"/>
              <a:t>Monitor Vital Signs</a:t>
            </a:r>
          </a:p>
          <a:p>
            <a:r>
              <a:rPr lang="en-US" sz="2400" dirty="0"/>
              <a:t>Manage Adverse Events</a:t>
            </a:r>
          </a:p>
          <a:p>
            <a:r>
              <a:rPr lang="en-US" sz="2400" dirty="0"/>
              <a:t>Place orders in the electronic medical record (EMR) in the hospital or clinic</a:t>
            </a:r>
          </a:p>
          <a:p>
            <a:endParaRPr lang="en-US" sz="1400" dirty="0"/>
          </a:p>
        </p:txBody>
      </p:sp>
    </p:spTree>
    <p:extLst>
      <p:ext uri="{BB962C8B-B14F-4D97-AF65-F5344CB8AC3E}">
        <p14:creationId xmlns:p14="http://schemas.microsoft.com/office/powerpoint/2010/main" val="3238695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8B8C0-2FF4-0DF1-8AB7-ADE60BCBCA3D}"/>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33D1CF0-2374-2E74-8F63-7F1D6906593B}"/>
              </a:ext>
            </a:extLst>
          </p:cNvPr>
          <p:cNvSpPr>
            <a:spLocks noGrp="1"/>
          </p:cNvSpPr>
          <p:nvPr>
            <p:ph type="sldNum" sz="quarter" idx="12"/>
          </p:nvPr>
        </p:nvSpPr>
        <p:spPr/>
        <p:txBody>
          <a:bodyPr/>
          <a:lstStyle/>
          <a:p>
            <a:fld id="{BCBF9873-87BF-3E40-B65C-4328474BB062}" type="slidenum">
              <a:rPr lang="en-US" smtClean="0"/>
              <a:pPr/>
              <a:t>7</a:t>
            </a:fld>
            <a:endParaRPr lang="en-US"/>
          </a:p>
        </p:txBody>
      </p:sp>
      <p:sp>
        <p:nvSpPr>
          <p:cNvPr id="4" name="Title 3">
            <a:extLst>
              <a:ext uri="{FF2B5EF4-FFF2-40B4-BE49-F238E27FC236}">
                <a16:creationId xmlns:a16="http://schemas.microsoft.com/office/drawing/2014/main" id="{ED16C3B7-42F1-F9E5-865C-B442A00E2B2A}"/>
              </a:ext>
            </a:extLst>
          </p:cNvPr>
          <p:cNvSpPr>
            <a:spLocks noGrp="1"/>
          </p:cNvSpPr>
          <p:nvPr>
            <p:ph type="title"/>
          </p:nvPr>
        </p:nvSpPr>
        <p:spPr/>
        <p:txBody>
          <a:bodyPr/>
          <a:lstStyle/>
          <a:p>
            <a:r>
              <a:rPr lang="en-US" dirty="0"/>
              <a:t>Data Collection &amp; Reporting</a:t>
            </a:r>
          </a:p>
        </p:txBody>
      </p:sp>
      <p:sp>
        <p:nvSpPr>
          <p:cNvPr id="5" name="Content Placeholder 4">
            <a:extLst>
              <a:ext uri="{FF2B5EF4-FFF2-40B4-BE49-F238E27FC236}">
                <a16:creationId xmlns:a16="http://schemas.microsoft.com/office/drawing/2014/main" id="{F563E651-B69C-2B8F-BFC4-8909A7F6E940}"/>
              </a:ext>
            </a:extLst>
          </p:cNvPr>
          <p:cNvSpPr>
            <a:spLocks noGrp="1"/>
          </p:cNvSpPr>
          <p:nvPr>
            <p:ph sz="half" idx="1"/>
          </p:nvPr>
        </p:nvSpPr>
        <p:spPr>
          <a:xfrm>
            <a:off x="457200" y="1417639"/>
            <a:ext cx="8229600" cy="2011361"/>
          </a:xfrm>
        </p:spPr>
        <p:txBody>
          <a:bodyPr>
            <a:normAutofit fontScale="92500" lnSpcReduction="10000"/>
          </a:bodyPr>
          <a:lstStyle/>
          <a:p>
            <a:r>
              <a:rPr lang="en-US" sz="2400" dirty="0"/>
              <a:t>Collecting &amp; Reporting patient data based on protocol requirements</a:t>
            </a:r>
          </a:p>
          <a:p>
            <a:r>
              <a:rPr lang="en-US" sz="2400" dirty="0"/>
              <a:t>Ensure accuracy and completeness in entering data into the patient’s medical chart, study binder, electronic data capture system (EDC) and/or the clinical trial management system (CTMS)</a:t>
            </a:r>
          </a:p>
          <a:p>
            <a:endParaRPr lang="en-US" sz="2400" dirty="0"/>
          </a:p>
          <a:p>
            <a:endParaRPr lang="en-US" sz="1400" dirty="0"/>
          </a:p>
        </p:txBody>
      </p:sp>
    </p:spTree>
    <p:extLst>
      <p:ext uri="{BB962C8B-B14F-4D97-AF65-F5344CB8AC3E}">
        <p14:creationId xmlns:p14="http://schemas.microsoft.com/office/powerpoint/2010/main" val="1842300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BC5F5-4927-EFA3-FAE7-56572AA57183}"/>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95C545D-3A4F-5C53-351F-85FF257EB297}"/>
              </a:ext>
            </a:extLst>
          </p:cNvPr>
          <p:cNvSpPr>
            <a:spLocks noGrp="1"/>
          </p:cNvSpPr>
          <p:nvPr>
            <p:ph type="sldNum" sz="quarter" idx="12"/>
          </p:nvPr>
        </p:nvSpPr>
        <p:spPr/>
        <p:txBody>
          <a:bodyPr/>
          <a:lstStyle/>
          <a:p>
            <a:fld id="{BCBF9873-87BF-3E40-B65C-4328474BB062}" type="slidenum">
              <a:rPr lang="en-US" smtClean="0"/>
              <a:pPr/>
              <a:t>8</a:t>
            </a:fld>
            <a:endParaRPr lang="en-US"/>
          </a:p>
        </p:txBody>
      </p:sp>
      <p:sp>
        <p:nvSpPr>
          <p:cNvPr id="4" name="Title 3">
            <a:extLst>
              <a:ext uri="{FF2B5EF4-FFF2-40B4-BE49-F238E27FC236}">
                <a16:creationId xmlns:a16="http://schemas.microsoft.com/office/drawing/2014/main" id="{7C1F9AFC-EC7E-34F4-304B-BCB9A78DF0BC}"/>
              </a:ext>
            </a:extLst>
          </p:cNvPr>
          <p:cNvSpPr>
            <a:spLocks noGrp="1"/>
          </p:cNvSpPr>
          <p:nvPr>
            <p:ph type="title"/>
          </p:nvPr>
        </p:nvSpPr>
        <p:spPr/>
        <p:txBody>
          <a:bodyPr/>
          <a:lstStyle/>
          <a:p>
            <a:r>
              <a:rPr lang="en-US" dirty="0"/>
              <a:t>Patient Education &amp; Counseling</a:t>
            </a:r>
          </a:p>
        </p:txBody>
      </p:sp>
      <p:sp>
        <p:nvSpPr>
          <p:cNvPr id="5" name="Content Placeholder 4">
            <a:extLst>
              <a:ext uri="{FF2B5EF4-FFF2-40B4-BE49-F238E27FC236}">
                <a16:creationId xmlns:a16="http://schemas.microsoft.com/office/drawing/2014/main" id="{DF62F02D-0848-8278-60C5-CCF69497FC9A}"/>
              </a:ext>
            </a:extLst>
          </p:cNvPr>
          <p:cNvSpPr>
            <a:spLocks noGrp="1"/>
          </p:cNvSpPr>
          <p:nvPr>
            <p:ph sz="half" idx="1"/>
          </p:nvPr>
        </p:nvSpPr>
        <p:spPr>
          <a:xfrm>
            <a:off x="457200" y="1417639"/>
            <a:ext cx="8229600" cy="1792489"/>
          </a:xfrm>
        </p:spPr>
        <p:txBody>
          <a:bodyPr>
            <a:normAutofit/>
          </a:bodyPr>
          <a:lstStyle/>
          <a:p>
            <a:r>
              <a:rPr lang="en-US" sz="2400" dirty="0"/>
              <a:t>Explain the study procedures and visit requirements</a:t>
            </a:r>
          </a:p>
          <a:p>
            <a:r>
              <a:rPr lang="en-US" sz="2400" dirty="0"/>
              <a:t>Address patient concerns and questions</a:t>
            </a:r>
          </a:p>
          <a:p>
            <a:r>
              <a:rPr lang="en-US" sz="2400" dirty="0"/>
              <a:t>Ensure informed consent is collected</a:t>
            </a:r>
          </a:p>
          <a:p>
            <a:endParaRPr lang="en-US" sz="2400" dirty="0"/>
          </a:p>
          <a:p>
            <a:endParaRPr lang="en-US" sz="1400" dirty="0"/>
          </a:p>
        </p:txBody>
      </p:sp>
    </p:spTree>
    <p:extLst>
      <p:ext uri="{BB962C8B-B14F-4D97-AF65-F5344CB8AC3E}">
        <p14:creationId xmlns:p14="http://schemas.microsoft.com/office/powerpoint/2010/main" val="1387462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06C83-2FA6-AA87-EE0B-E732F9864EA3}"/>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CF8BE12-0D11-ED5E-1C07-22B539D53B49}"/>
              </a:ext>
            </a:extLst>
          </p:cNvPr>
          <p:cNvSpPr>
            <a:spLocks noGrp="1"/>
          </p:cNvSpPr>
          <p:nvPr>
            <p:ph type="sldNum" sz="quarter" idx="12"/>
          </p:nvPr>
        </p:nvSpPr>
        <p:spPr/>
        <p:txBody>
          <a:bodyPr/>
          <a:lstStyle/>
          <a:p>
            <a:fld id="{BCBF9873-87BF-3E40-B65C-4328474BB062}" type="slidenum">
              <a:rPr lang="en-US" smtClean="0"/>
              <a:pPr/>
              <a:t>9</a:t>
            </a:fld>
            <a:endParaRPr lang="en-US"/>
          </a:p>
        </p:txBody>
      </p:sp>
      <p:sp>
        <p:nvSpPr>
          <p:cNvPr id="4" name="Title 3">
            <a:extLst>
              <a:ext uri="{FF2B5EF4-FFF2-40B4-BE49-F238E27FC236}">
                <a16:creationId xmlns:a16="http://schemas.microsoft.com/office/drawing/2014/main" id="{D99149C2-BFC0-84EF-9E4B-38CD3632D086}"/>
              </a:ext>
            </a:extLst>
          </p:cNvPr>
          <p:cNvSpPr>
            <a:spLocks noGrp="1"/>
          </p:cNvSpPr>
          <p:nvPr>
            <p:ph type="title"/>
          </p:nvPr>
        </p:nvSpPr>
        <p:spPr/>
        <p:txBody>
          <a:bodyPr/>
          <a:lstStyle/>
          <a:p>
            <a:r>
              <a:rPr lang="en-US" dirty="0"/>
              <a:t>Collaboration</a:t>
            </a:r>
          </a:p>
        </p:txBody>
      </p:sp>
      <p:sp>
        <p:nvSpPr>
          <p:cNvPr id="5" name="Content Placeholder 4">
            <a:extLst>
              <a:ext uri="{FF2B5EF4-FFF2-40B4-BE49-F238E27FC236}">
                <a16:creationId xmlns:a16="http://schemas.microsoft.com/office/drawing/2014/main" id="{32A03311-65E5-6CD6-060E-DA1A55654F44}"/>
              </a:ext>
            </a:extLst>
          </p:cNvPr>
          <p:cNvSpPr>
            <a:spLocks noGrp="1"/>
          </p:cNvSpPr>
          <p:nvPr>
            <p:ph sz="half" idx="1"/>
          </p:nvPr>
        </p:nvSpPr>
        <p:spPr>
          <a:xfrm>
            <a:off x="457200" y="1417639"/>
            <a:ext cx="8229600" cy="1792489"/>
          </a:xfrm>
        </p:spPr>
        <p:txBody>
          <a:bodyPr>
            <a:normAutofit fontScale="92500" lnSpcReduction="10000"/>
          </a:bodyPr>
          <a:lstStyle/>
          <a:p>
            <a:r>
              <a:rPr lang="en-US" sz="2400" dirty="0"/>
              <a:t>Facilitate communication and keep team members apprised of study related progress, issues, needs</a:t>
            </a:r>
          </a:p>
          <a:p>
            <a:r>
              <a:rPr lang="en-US" sz="2400" dirty="0"/>
              <a:t>Work with various departments such as finance, laboratory, mail room, etc. to notify and arrange for study tasks and support</a:t>
            </a:r>
          </a:p>
          <a:p>
            <a:endParaRPr lang="en-US" sz="1400" dirty="0"/>
          </a:p>
        </p:txBody>
      </p:sp>
    </p:spTree>
    <p:extLst>
      <p:ext uri="{BB962C8B-B14F-4D97-AF65-F5344CB8AC3E}">
        <p14:creationId xmlns:p14="http://schemas.microsoft.com/office/powerpoint/2010/main" val="3044311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TH Green">
      <a:srgbClr val="009543"/>
    </a:custClr>
    <a:custClr name="TH Blue">
      <a:srgbClr val="003798"/>
    </a:custClr>
    <a:custClr name="Lime">
      <a:srgbClr val="54B948"/>
    </a:custClr>
    <a:custClr name="Soft Blue">
      <a:srgbClr val="0077C8"/>
    </a:custClr>
    <a:custClr name="Orange">
      <a:srgbClr val="FF8200"/>
    </a:custClr>
    <a:custClr name="Bright Blue">
      <a:srgbClr val="00A9CE"/>
    </a:custClr>
    <a:custClr name="Gold">
      <a:srgbClr val="FFB81C"/>
    </a:custClr>
    <a:custClr name="Pink">
      <a:srgbClr val="E31C79"/>
    </a:custClr>
    <a:custClr name="Teal">
      <a:srgbClr val="00A499"/>
    </a:custClr>
  </a:custClrLst>
  <a:extLst>
    <a:ext uri="{05A4C25C-085E-4340-85A3-A5531E510DB2}">
      <thm15:themeFamily xmlns:thm15="http://schemas.microsoft.com/office/thememl/2012/main" name="Office Theme" id="{ADE180AC-3316-4407-B8C4-4B334DD8A025}" vid="{D8669E36-48A3-4AAE-981E-AD86EF1687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47B0994CF4774690C7DCA3829C9A37" ma:contentTypeVersion="20" ma:contentTypeDescription="Create a new document." ma:contentTypeScope="" ma:versionID="5e1260a08aeb3512dc443087f896e643">
  <xsd:schema xmlns:xsd="http://www.w3.org/2001/XMLSchema" xmlns:xs="http://www.w3.org/2001/XMLSchema" xmlns:p="http://schemas.microsoft.com/office/2006/metadata/properties" xmlns:ns2="ec2f4b92-435f-4ea9-a6a4-60251e1e104b" xmlns:ns3="53fe7c45-93dd-4d09-b96e-6e98fe245a46" xmlns:ns4="d11e29a7-46c2-446a-b486-57ed413a83ca" targetNamespace="http://schemas.microsoft.com/office/2006/metadata/properties" ma:root="true" ma:fieldsID="c5eedaad5c1eae0084a2a981439a412d" ns2:_="" ns3:_="" ns4:_="">
    <xsd:import namespace="ec2f4b92-435f-4ea9-a6a4-60251e1e104b"/>
    <xsd:import namespace="53fe7c45-93dd-4d09-b96e-6e98fe245a46"/>
    <xsd:import namespace="d11e29a7-46c2-446a-b486-57ed413a83ca"/>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CG_Data_x0020_Type" minOccurs="0"/>
                <xsd:element ref="ns4:CG_Classification" minOccurs="0"/>
                <xsd:element ref="ns4:CG_Critical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2f4b92-435f-4ea9-a6a4-60251e1e104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fe7c45-93dd-4d09-b96e-6e98fe245a46"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11e29a7-46c2-446a-b486-57ed413a83c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CG_Data_x0020_Type" ma:index="19" nillable="true" ma:displayName="CG_Data Type" ma:internalName="CG_Data_x0020_Type">
      <xsd:simpleType>
        <xsd:restriction base="dms:Text"/>
      </xsd:simpleType>
    </xsd:element>
    <xsd:element name="CG_Classification" ma:index="20" nillable="true" ma:displayName="CG_Classification" ma:internalName="CG_Classification">
      <xsd:simpleType>
        <xsd:restriction base="dms:Text"/>
      </xsd:simpleType>
    </xsd:element>
    <xsd:element name="CG_Criticality" ma:index="21" nillable="true" ma:displayName="CG_Criticality" ma:internalName="CG_Criticalit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G_Data_x0020_Type xmlns="d11e29a7-46c2-446a-b486-57ed413a83ca">None</CG_Data_x0020_Type>
    <CG_Criticality xmlns="d11e29a7-46c2-446a-b486-57ed413a83ca">None</CG_Criticality>
    <CG_Classification xmlns="d11e29a7-46c2-446a-b486-57ed413a83ca">Confidential</CG_Classification>
  </documentManagement>
</p:properties>
</file>

<file path=customXml/itemProps1.xml><?xml version="1.0" encoding="utf-8"?>
<ds:datastoreItem xmlns:ds="http://schemas.openxmlformats.org/officeDocument/2006/customXml" ds:itemID="{B1ACE934-B9C9-4917-813B-053B8BB6DB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2f4b92-435f-4ea9-a6a4-60251e1e104b"/>
    <ds:schemaRef ds:uri="53fe7c45-93dd-4d09-b96e-6e98fe245a46"/>
    <ds:schemaRef ds:uri="d11e29a7-46c2-446a-b486-57ed413a83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49B1A7-E18C-41A5-A4F1-A9F770E148A5}">
  <ds:schemaRefs>
    <ds:schemaRef ds:uri="http://schemas.microsoft.com/sharepoint/v3/contenttype/forms"/>
  </ds:schemaRefs>
</ds:datastoreItem>
</file>

<file path=customXml/itemProps3.xml><?xml version="1.0" encoding="utf-8"?>
<ds:datastoreItem xmlns:ds="http://schemas.openxmlformats.org/officeDocument/2006/customXml" ds:itemID="{48BF0835-F7D3-4579-8809-9A32A2B3D355}">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d11e29a7-46c2-446a-b486-57ed413a83ca"/>
    <ds:schemaRef ds:uri="http://schemas.microsoft.com/office/infopath/2007/PartnerControls"/>
    <ds:schemaRef ds:uri="ec2f4b92-435f-4ea9-a6a4-60251e1e104b"/>
    <ds:schemaRef ds:uri="53fe7c45-93dd-4d09-b96e-6e98fe245a4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850</TotalTime>
  <Words>901</Words>
  <Application>Microsoft Office PowerPoint</Application>
  <PresentationFormat>On-screen Show (4:3)</PresentationFormat>
  <Paragraphs>117</Paragraphs>
  <Slides>19</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19</vt:i4>
      </vt:variant>
    </vt:vector>
  </HeadingPairs>
  <TitlesOfParts>
    <vt:vector size="21" baseType="lpstr">
      <vt:lpstr>Arial</vt:lpstr>
      <vt:lpstr>Office Theme</vt:lpstr>
      <vt:lpstr>Roles &amp; Responsibilities in Clinical Research </vt:lpstr>
      <vt:lpstr>PowerPoint Presentation</vt:lpstr>
      <vt:lpstr>It takes more than the Principal Investigator to get the job done!</vt:lpstr>
      <vt:lpstr>Types of roles &amp; specific responsibilities of Clinical Research Nurses and Clinical Research Coordinators</vt:lpstr>
      <vt:lpstr>Types of roles &amp; specific responsibilities</vt:lpstr>
      <vt:lpstr>Direct Patient Care &amp; Orders Placement</vt:lpstr>
      <vt:lpstr>Data Collection &amp; Reporting</vt:lpstr>
      <vt:lpstr>Patient Education &amp; Counseling</vt:lpstr>
      <vt:lpstr>Collaboration</vt:lpstr>
      <vt:lpstr>Trial Management</vt:lpstr>
      <vt:lpstr>Participant Interaction</vt:lpstr>
      <vt:lpstr>Protocol Adherence</vt:lpstr>
      <vt:lpstr>Data Management</vt:lpstr>
      <vt:lpstr>Communication</vt:lpstr>
      <vt:lpstr>Support Functions</vt:lpstr>
      <vt:lpstr>Data Entry &amp; Management</vt:lpstr>
      <vt:lpstr>Participant Support</vt:lpstr>
      <vt:lpstr>Regulatory Compliance</vt:lpstr>
      <vt:lpstr>Laboratory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Cardiac Health Lecture Series</dc:title>
  <dc:creator>Alex</dc:creator>
  <cp:lastModifiedBy>Cantrell, Carrie</cp:lastModifiedBy>
  <cp:revision>53</cp:revision>
  <dcterms:created xsi:type="dcterms:W3CDTF">2015-06-19T19:03:17Z</dcterms:created>
  <dcterms:modified xsi:type="dcterms:W3CDTF">2025-08-07T16:36:02Z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0x0101004F47B0994CF4774690C7DCA3829C9A37</vt:lpwstr>
  </property>
</Properties>
</file>